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6"/>
  </p:notesMasterIdLst>
  <p:sldIdLst>
    <p:sldId id="658" r:id="rId5"/>
    <p:sldId id="336" r:id="rId6"/>
    <p:sldId id="337" r:id="rId7"/>
    <p:sldId id="338" r:id="rId8"/>
    <p:sldId id="268" r:id="rId9"/>
    <p:sldId id="264" r:id="rId10"/>
    <p:sldId id="257" r:id="rId11"/>
    <p:sldId id="326" r:id="rId12"/>
    <p:sldId id="664" r:id="rId13"/>
    <p:sldId id="269" r:id="rId14"/>
    <p:sldId id="271" r:id="rId15"/>
    <p:sldId id="272" r:id="rId16"/>
    <p:sldId id="266" r:id="rId17"/>
    <p:sldId id="276" r:id="rId18"/>
    <p:sldId id="292" r:id="rId19"/>
    <p:sldId id="662" r:id="rId20"/>
    <p:sldId id="663" r:id="rId21"/>
    <p:sldId id="259" r:id="rId22"/>
    <p:sldId id="261" r:id="rId23"/>
    <p:sldId id="283" r:id="rId24"/>
    <p:sldId id="282" r:id="rId25"/>
    <p:sldId id="265" r:id="rId26"/>
    <p:sldId id="284" r:id="rId27"/>
    <p:sldId id="286" r:id="rId28"/>
    <p:sldId id="285" r:id="rId29"/>
    <p:sldId id="666" r:id="rId30"/>
    <p:sldId id="665" r:id="rId31"/>
    <p:sldId id="287" r:id="rId32"/>
    <p:sldId id="289" r:id="rId33"/>
    <p:sldId id="667" r:id="rId34"/>
    <p:sldId id="262" r:id="rId35"/>
    <p:sldId id="669" r:id="rId36"/>
    <p:sldId id="670" r:id="rId37"/>
    <p:sldId id="339" r:id="rId38"/>
    <p:sldId id="340" r:id="rId39"/>
    <p:sldId id="671" r:id="rId40"/>
    <p:sldId id="343" r:id="rId41"/>
    <p:sldId id="330" r:id="rId42"/>
    <p:sldId id="341" r:id="rId43"/>
    <p:sldId id="332" r:id="rId44"/>
    <p:sldId id="342"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03B"/>
    <a:srgbClr val="B065EE"/>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02"/>
    <p:restoredTop sz="93469"/>
  </p:normalViewPr>
  <p:slideViewPr>
    <p:cSldViewPr snapToGrid="0" snapToObjects="1">
      <p:cViewPr varScale="1">
        <p:scale>
          <a:sx n="83" d="100"/>
          <a:sy n="83" d="100"/>
        </p:scale>
        <p:origin x="200" y="9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2DBD22-8288-CA4D-AEA9-F00A54A76011}" type="datetimeFigureOut">
              <a:rPr lang="en-US" smtClean="0"/>
              <a:t>10/23/23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87FF79-49CC-EF40-B551-35B6280A8141}" type="slidenum">
              <a:rPr lang="en-US" smtClean="0"/>
              <a:t>‹#›</a:t>
            </a:fld>
            <a:endParaRPr lang="en-US"/>
          </a:p>
        </p:txBody>
      </p:sp>
    </p:spTree>
    <p:extLst>
      <p:ext uri="{BB962C8B-B14F-4D97-AF65-F5344CB8AC3E}">
        <p14:creationId xmlns:p14="http://schemas.microsoft.com/office/powerpoint/2010/main" val="1537350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533680-304A-5647-A104-89BC2C967B78}" type="slidenum">
              <a:rPr lang="en-US" smtClean="0"/>
              <a:pPr/>
              <a:t>1</a:t>
            </a:fld>
            <a:endParaRPr lang="en-US"/>
          </a:p>
        </p:txBody>
      </p:sp>
    </p:spTree>
    <p:extLst>
      <p:ext uri="{BB962C8B-B14F-4D97-AF65-F5344CB8AC3E}">
        <p14:creationId xmlns:p14="http://schemas.microsoft.com/office/powerpoint/2010/main" val="1927869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1A8E1CD-332E-FE41-86BF-888D646BC6A6}" type="slidenum">
              <a:rPr lang="en-US" smtClean="0"/>
              <a:t>38</a:t>
            </a:fld>
            <a:endParaRPr lang="en-US"/>
          </a:p>
        </p:txBody>
      </p:sp>
    </p:spTree>
    <p:extLst>
      <p:ext uri="{BB962C8B-B14F-4D97-AF65-F5344CB8AC3E}">
        <p14:creationId xmlns:p14="http://schemas.microsoft.com/office/powerpoint/2010/main" val="4204716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Enthesopathy = inflammation at the site where a tendon inserts into a bone, i.e. the insertion point of the Achilles tendon into the calcaneus</a:t>
            </a:r>
          </a:p>
        </p:txBody>
      </p:sp>
      <p:sp>
        <p:nvSpPr>
          <p:cNvPr id="4" name="Slide Number Placeholder 3"/>
          <p:cNvSpPr>
            <a:spLocks noGrp="1"/>
          </p:cNvSpPr>
          <p:nvPr>
            <p:ph type="sldNum" sz="quarter" idx="5"/>
          </p:nvPr>
        </p:nvSpPr>
        <p:spPr/>
        <p:txBody>
          <a:bodyPr/>
          <a:lstStyle/>
          <a:p>
            <a:fld id="{11A8E1CD-332E-FE41-86BF-888D646BC6A6}" type="slidenum">
              <a:rPr lang="en-US" smtClean="0"/>
              <a:t>39</a:t>
            </a:fld>
            <a:endParaRPr lang="en-US"/>
          </a:p>
        </p:txBody>
      </p:sp>
    </p:spTree>
    <p:extLst>
      <p:ext uri="{BB962C8B-B14F-4D97-AF65-F5344CB8AC3E}">
        <p14:creationId xmlns:p14="http://schemas.microsoft.com/office/powerpoint/2010/main" val="2227038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Enthesopathy = inflammation at the site where a tendon inserts into a bone, i.e. the insertion point of the Achilles tendon into the calcaneus</a:t>
            </a:r>
          </a:p>
        </p:txBody>
      </p:sp>
      <p:sp>
        <p:nvSpPr>
          <p:cNvPr id="4" name="Slide Number Placeholder 3"/>
          <p:cNvSpPr>
            <a:spLocks noGrp="1"/>
          </p:cNvSpPr>
          <p:nvPr>
            <p:ph type="sldNum" sz="quarter" idx="5"/>
          </p:nvPr>
        </p:nvSpPr>
        <p:spPr/>
        <p:txBody>
          <a:bodyPr/>
          <a:lstStyle/>
          <a:p>
            <a:fld id="{11A8E1CD-332E-FE41-86BF-888D646BC6A6}" type="slidenum">
              <a:rPr lang="en-US" smtClean="0"/>
              <a:t>40</a:t>
            </a:fld>
            <a:endParaRPr lang="en-US"/>
          </a:p>
        </p:txBody>
      </p:sp>
    </p:spTree>
    <p:extLst>
      <p:ext uri="{BB962C8B-B14F-4D97-AF65-F5344CB8AC3E}">
        <p14:creationId xmlns:p14="http://schemas.microsoft.com/office/powerpoint/2010/main" val="1776502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1A8E1CD-332E-FE41-86BF-888D646BC6A6}" type="slidenum">
              <a:rPr lang="en-US" smtClean="0"/>
              <a:t>41</a:t>
            </a:fld>
            <a:endParaRPr lang="en-US"/>
          </a:p>
        </p:txBody>
      </p:sp>
    </p:spTree>
    <p:extLst>
      <p:ext uri="{BB962C8B-B14F-4D97-AF65-F5344CB8AC3E}">
        <p14:creationId xmlns:p14="http://schemas.microsoft.com/office/powerpoint/2010/main" val="126278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7FF79-49CC-EF40-B551-35B6280A8141}" type="slidenum">
              <a:rPr lang="en-US" smtClean="0"/>
              <a:t>16</a:t>
            </a:fld>
            <a:endParaRPr lang="en-US"/>
          </a:p>
        </p:txBody>
      </p:sp>
    </p:spTree>
    <p:extLst>
      <p:ext uri="{BB962C8B-B14F-4D97-AF65-F5344CB8AC3E}">
        <p14:creationId xmlns:p14="http://schemas.microsoft.com/office/powerpoint/2010/main" val="1206965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7FF79-49CC-EF40-B551-35B6280A8141}" type="slidenum">
              <a:rPr lang="en-US" smtClean="0"/>
              <a:t>17</a:t>
            </a:fld>
            <a:endParaRPr lang="en-US"/>
          </a:p>
        </p:txBody>
      </p:sp>
    </p:spTree>
    <p:extLst>
      <p:ext uri="{BB962C8B-B14F-4D97-AF65-F5344CB8AC3E}">
        <p14:creationId xmlns:p14="http://schemas.microsoft.com/office/powerpoint/2010/main" val="1377894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FB26A1-D82A-5D42-BA1E-D3C165572A46}" type="slidenum">
              <a:rPr lang="en-US" smtClean="0"/>
              <a:t>19</a:t>
            </a:fld>
            <a:endParaRPr lang="en-US"/>
          </a:p>
        </p:txBody>
      </p:sp>
    </p:spTree>
    <p:extLst>
      <p:ext uri="{BB962C8B-B14F-4D97-AF65-F5344CB8AC3E}">
        <p14:creationId xmlns:p14="http://schemas.microsoft.com/office/powerpoint/2010/main" val="662841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533680-304A-5647-A104-89BC2C967B78}" type="slidenum">
              <a:rPr lang="en-US" smtClean="0"/>
              <a:pPr/>
              <a:t>26</a:t>
            </a:fld>
            <a:endParaRPr lang="en-US"/>
          </a:p>
        </p:txBody>
      </p:sp>
    </p:spTree>
    <p:extLst>
      <p:ext uri="{BB962C8B-B14F-4D97-AF65-F5344CB8AC3E}">
        <p14:creationId xmlns:p14="http://schemas.microsoft.com/office/powerpoint/2010/main" val="1927869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patient of mine with well controlled RA who developed drug-induced SLE from </a:t>
            </a:r>
            <a:r>
              <a:rPr lang="en-US" dirty="0" err="1"/>
              <a:t>TNFi</a:t>
            </a:r>
            <a:r>
              <a:rPr lang="en-US" dirty="0"/>
              <a:t>. She told me she has “mosquito bites.”</a:t>
            </a:r>
          </a:p>
        </p:txBody>
      </p:sp>
      <p:sp>
        <p:nvSpPr>
          <p:cNvPr id="4" name="Slide Number Placeholder 3"/>
          <p:cNvSpPr>
            <a:spLocks noGrp="1"/>
          </p:cNvSpPr>
          <p:nvPr>
            <p:ph type="sldNum" sz="quarter" idx="5"/>
          </p:nvPr>
        </p:nvSpPr>
        <p:spPr/>
        <p:txBody>
          <a:bodyPr/>
          <a:lstStyle/>
          <a:p>
            <a:fld id="{EA533680-304A-5647-A104-89BC2C967B78}" type="slidenum">
              <a:rPr lang="en-US" smtClean="0"/>
              <a:pPr/>
              <a:t>30</a:t>
            </a:fld>
            <a:endParaRPr lang="en-US"/>
          </a:p>
        </p:txBody>
      </p:sp>
    </p:spTree>
    <p:extLst>
      <p:ext uri="{BB962C8B-B14F-4D97-AF65-F5344CB8AC3E}">
        <p14:creationId xmlns:p14="http://schemas.microsoft.com/office/powerpoint/2010/main" val="865867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533680-304A-5647-A104-89BC2C967B78}" type="slidenum">
              <a:rPr lang="en-US" smtClean="0"/>
              <a:pPr/>
              <a:t>35</a:t>
            </a:fld>
            <a:endParaRPr lang="en-US"/>
          </a:p>
        </p:txBody>
      </p:sp>
    </p:spTree>
    <p:extLst>
      <p:ext uri="{BB962C8B-B14F-4D97-AF65-F5344CB8AC3E}">
        <p14:creationId xmlns:p14="http://schemas.microsoft.com/office/powerpoint/2010/main" val="4224686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533680-304A-5647-A104-89BC2C967B78}" type="slidenum">
              <a:rPr lang="en-US" smtClean="0"/>
              <a:pPr/>
              <a:t>36</a:t>
            </a:fld>
            <a:endParaRPr lang="en-US"/>
          </a:p>
        </p:txBody>
      </p:sp>
    </p:spTree>
    <p:extLst>
      <p:ext uri="{BB962C8B-B14F-4D97-AF65-F5344CB8AC3E}">
        <p14:creationId xmlns:p14="http://schemas.microsoft.com/office/powerpoint/2010/main" val="2464430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533680-304A-5647-A104-89BC2C967B78}" type="slidenum">
              <a:rPr lang="en-US" smtClean="0"/>
              <a:pPr/>
              <a:t>37</a:t>
            </a:fld>
            <a:endParaRPr lang="en-US"/>
          </a:p>
        </p:txBody>
      </p:sp>
    </p:spTree>
    <p:extLst>
      <p:ext uri="{BB962C8B-B14F-4D97-AF65-F5344CB8AC3E}">
        <p14:creationId xmlns:p14="http://schemas.microsoft.com/office/powerpoint/2010/main" val="500319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B8FB2-333D-9F46-B765-914D14B7B7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C8EDB2-1B20-8B42-8FB0-F7B9407D6D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ADCBFAA-6EB5-DE4E-AFCE-E145B454CAD1}"/>
              </a:ext>
            </a:extLst>
          </p:cNvPr>
          <p:cNvSpPr>
            <a:spLocks noGrp="1"/>
          </p:cNvSpPr>
          <p:nvPr>
            <p:ph type="dt" sz="half" idx="10"/>
          </p:nvPr>
        </p:nvSpPr>
        <p:spPr/>
        <p:txBody>
          <a:bodyPr/>
          <a:lstStyle/>
          <a:p>
            <a:fld id="{20A9B592-65E5-2047-AD03-A2359CB28FBD}" type="datetimeFigureOut">
              <a:rPr lang="en-US" smtClean="0"/>
              <a:t>10/23/23</a:t>
            </a:fld>
            <a:endParaRPr lang="en-US"/>
          </a:p>
        </p:txBody>
      </p:sp>
      <p:sp>
        <p:nvSpPr>
          <p:cNvPr id="5" name="Footer Placeholder 4">
            <a:extLst>
              <a:ext uri="{FF2B5EF4-FFF2-40B4-BE49-F238E27FC236}">
                <a16:creationId xmlns:a16="http://schemas.microsoft.com/office/drawing/2014/main" id="{32AB1481-8D1A-9A42-9E1A-18B0ECA88C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97B98A-60B3-CE4A-B013-B0D5F9511BCA}"/>
              </a:ext>
            </a:extLst>
          </p:cNvPr>
          <p:cNvSpPr>
            <a:spLocks noGrp="1"/>
          </p:cNvSpPr>
          <p:nvPr>
            <p:ph type="sldNum" sz="quarter" idx="12"/>
          </p:nvPr>
        </p:nvSpPr>
        <p:spPr/>
        <p:txBody>
          <a:bodyPr/>
          <a:lstStyle/>
          <a:p>
            <a:fld id="{EEA05506-2B9F-2146-B753-DD7CCE71CC0B}" type="slidenum">
              <a:rPr lang="en-US" smtClean="0"/>
              <a:t>‹#›</a:t>
            </a:fld>
            <a:endParaRPr lang="en-US"/>
          </a:p>
        </p:txBody>
      </p:sp>
    </p:spTree>
    <p:extLst>
      <p:ext uri="{BB962C8B-B14F-4D97-AF65-F5344CB8AC3E}">
        <p14:creationId xmlns:p14="http://schemas.microsoft.com/office/powerpoint/2010/main" val="3991508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12964-B8BC-EA4A-92F9-CABC266242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C5F508-98FC-0945-83D3-E4680E5031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F02EB0-6873-4C45-B5E6-4DDADE5ED66D}"/>
              </a:ext>
            </a:extLst>
          </p:cNvPr>
          <p:cNvSpPr>
            <a:spLocks noGrp="1"/>
          </p:cNvSpPr>
          <p:nvPr>
            <p:ph type="dt" sz="half" idx="10"/>
          </p:nvPr>
        </p:nvSpPr>
        <p:spPr/>
        <p:txBody>
          <a:bodyPr/>
          <a:lstStyle/>
          <a:p>
            <a:fld id="{20A9B592-65E5-2047-AD03-A2359CB28FBD}" type="datetimeFigureOut">
              <a:rPr lang="en-US" smtClean="0"/>
              <a:t>10/23/23</a:t>
            </a:fld>
            <a:endParaRPr lang="en-US"/>
          </a:p>
        </p:txBody>
      </p:sp>
      <p:sp>
        <p:nvSpPr>
          <p:cNvPr id="5" name="Footer Placeholder 4">
            <a:extLst>
              <a:ext uri="{FF2B5EF4-FFF2-40B4-BE49-F238E27FC236}">
                <a16:creationId xmlns:a16="http://schemas.microsoft.com/office/drawing/2014/main" id="{1F3FB5A9-DA62-F743-A8B1-4ED83281F8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A602EF-CA1D-CE4C-83D7-EEEC1C274DBE}"/>
              </a:ext>
            </a:extLst>
          </p:cNvPr>
          <p:cNvSpPr>
            <a:spLocks noGrp="1"/>
          </p:cNvSpPr>
          <p:nvPr>
            <p:ph type="sldNum" sz="quarter" idx="12"/>
          </p:nvPr>
        </p:nvSpPr>
        <p:spPr/>
        <p:txBody>
          <a:bodyPr/>
          <a:lstStyle/>
          <a:p>
            <a:fld id="{EEA05506-2B9F-2146-B753-DD7CCE71CC0B}" type="slidenum">
              <a:rPr lang="en-US" smtClean="0"/>
              <a:t>‹#›</a:t>
            </a:fld>
            <a:endParaRPr lang="en-US"/>
          </a:p>
        </p:txBody>
      </p:sp>
    </p:spTree>
    <p:extLst>
      <p:ext uri="{BB962C8B-B14F-4D97-AF65-F5344CB8AC3E}">
        <p14:creationId xmlns:p14="http://schemas.microsoft.com/office/powerpoint/2010/main" val="3142970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6FA981-6497-D446-B402-46E3F78155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70E8C9-FC02-B04A-878D-F21C13FDDB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D80942-7BF8-D741-985F-7EA6FFB3AE7A}"/>
              </a:ext>
            </a:extLst>
          </p:cNvPr>
          <p:cNvSpPr>
            <a:spLocks noGrp="1"/>
          </p:cNvSpPr>
          <p:nvPr>
            <p:ph type="dt" sz="half" idx="10"/>
          </p:nvPr>
        </p:nvSpPr>
        <p:spPr/>
        <p:txBody>
          <a:bodyPr/>
          <a:lstStyle/>
          <a:p>
            <a:fld id="{20A9B592-65E5-2047-AD03-A2359CB28FBD}" type="datetimeFigureOut">
              <a:rPr lang="en-US" smtClean="0"/>
              <a:t>10/23/23</a:t>
            </a:fld>
            <a:endParaRPr lang="en-US"/>
          </a:p>
        </p:txBody>
      </p:sp>
      <p:sp>
        <p:nvSpPr>
          <p:cNvPr id="5" name="Footer Placeholder 4">
            <a:extLst>
              <a:ext uri="{FF2B5EF4-FFF2-40B4-BE49-F238E27FC236}">
                <a16:creationId xmlns:a16="http://schemas.microsoft.com/office/drawing/2014/main" id="{B7E69C7E-F777-684B-808C-8FC2782251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C11EB3-C649-394D-BA77-91B5FB67FB83}"/>
              </a:ext>
            </a:extLst>
          </p:cNvPr>
          <p:cNvSpPr>
            <a:spLocks noGrp="1"/>
          </p:cNvSpPr>
          <p:nvPr>
            <p:ph type="sldNum" sz="quarter" idx="12"/>
          </p:nvPr>
        </p:nvSpPr>
        <p:spPr/>
        <p:txBody>
          <a:bodyPr/>
          <a:lstStyle/>
          <a:p>
            <a:fld id="{EEA05506-2B9F-2146-B753-DD7CCE71CC0B}" type="slidenum">
              <a:rPr lang="en-US" smtClean="0"/>
              <a:t>‹#›</a:t>
            </a:fld>
            <a:endParaRPr lang="en-US"/>
          </a:p>
        </p:txBody>
      </p:sp>
    </p:spTree>
    <p:extLst>
      <p:ext uri="{BB962C8B-B14F-4D97-AF65-F5344CB8AC3E}">
        <p14:creationId xmlns:p14="http://schemas.microsoft.com/office/powerpoint/2010/main" val="2226850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05166-F4A0-2140-B52A-0B653AB9B9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07A5AD-E091-EF49-9465-D4CF99EC5C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99BDCE-CA15-8046-A6B6-3FAD7ACA00C6}"/>
              </a:ext>
            </a:extLst>
          </p:cNvPr>
          <p:cNvSpPr>
            <a:spLocks noGrp="1"/>
          </p:cNvSpPr>
          <p:nvPr>
            <p:ph type="dt" sz="half" idx="10"/>
          </p:nvPr>
        </p:nvSpPr>
        <p:spPr/>
        <p:txBody>
          <a:bodyPr/>
          <a:lstStyle/>
          <a:p>
            <a:fld id="{20A9B592-65E5-2047-AD03-A2359CB28FBD}" type="datetimeFigureOut">
              <a:rPr lang="en-US" smtClean="0"/>
              <a:t>10/23/23</a:t>
            </a:fld>
            <a:endParaRPr lang="en-US"/>
          </a:p>
        </p:txBody>
      </p:sp>
      <p:sp>
        <p:nvSpPr>
          <p:cNvPr id="5" name="Footer Placeholder 4">
            <a:extLst>
              <a:ext uri="{FF2B5EF4-FFF2-40B4-BE49-F238E27FC236}">
                <a16:creationId xmlns:a16="http://schemas.microsoft.com/office/drawing/2014/main" id="{D41B5AEA-3EA6-A241-A935-79F0E203F9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00F59F-D26E-3946-B639-25FBA928340C}"/>
              </a:ext>
            </a:extLst>
          </p:cNvPr>
          <p:cNvSpPr>
            <a:spLocks noGrp="1"/>
          </p:cNvSpPr>
          <p:nvPr>
            <p:ph type="sldNum" sz="quarter" idx="12"/>
          </p:nvPr>
        </p:nvSpPr>
        <p:spPr/>
        <p:txBody>
          <a:bodyPr/>
          <a:lstStyle/>
          <a:p>
            <a:fld id="{EEA05506-2B9F-2146-B753-DD7CCE71CC0B}" type="slidenum">
              <a:rPr lang="en-US" smtClean="0"/>
              <a:t>‹#›</a:t>
            </a:fld>
            <a:endParaRPr lang="en-US"/>
          </a:p>
        </p:txBody>
      </p:sp>
    </p:spTree>
    <p:extLst>
      <p:ext uri="{BB962C8B-B14F-4D97-AF65-F5344CB8AC3E}">
        <p14:creationId xmlns:p14="http://schemas.microsoft.com/office/powerpoint/2010/main" val="1858831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DC082-7ECE-BA44-B99D-973B3264CD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E9E580-4896-6E40-8EE6-FC291CFEB6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FAB0C6-A34D-9F41-9425-4C28A46B3AE5}"/>
              </a:ext>
            </a:extLst>
          </p:cNvPr>
          <p:cNvSpPr>
            <a:spLocks noGrp="1"/>
          </p:cNvSpPr>
          <p:nvPr>
            <p:ph type="dt" sz="half" idx="10"/>
          </p:nvPr>
        </p:nvSpPr>
        <p:spPr/>
        <p:txBody>
          <a:bodyPr/>
          <a:lstStyle/>
          <a:p>
            <a:fld id="{20A9B592-65E5-2047-AD03-A2359CB28FBD}" type="datetimeFigureOut">
              <a:rPr lang="en-US" smtClean="0"/>
              <a:t>10/23/23</a:t>
            </a:fld>
            <a:endParaRPr lang="en-US"/>
          </a:p>
        </p:txBody>
      </p:sp>
      <p:sp>
        <p:nvSpPr>
          <p:cNvPr id="5" name="Footer Placeholder 4">
            <a:extLst>
              <a:ext uri="{FF2B5EF4-FFF2-40B4-BE49-F238E27FC236}">
                <a16:creationId xmlns:a16="http://schemas.microsoft.com/office/drawing/2014/main" id="{3AAD2A30-8757-A841-943C-3EAA3F0A5F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7010CC-E9BB-8042-9D33-8A1C637B33F2}"/>
              </a:ext>
            </a:extLst>
          </p:cNvPr>
          <p:cNvSpPr>
            <a:spLocks noGrp="1"/>
          </p:cNvSpPr>
          <p:nvPr>
            <p:ph type="sldNum" sz="quarter" idx="12"/>
          </p:nvPr>
        </p:nvSpPr>
        <p:spPr/>
        <p:txBody>
          <a:bodyPr/>
          <a:lstStyle/>
          <a:p>
            <a:fld id="{EEA05506-2B9F-2146-B753-DD7CCE71CC0B}" type="slidenum">
              <a:rPr lang="en-US" smtClean="0"/>
              <a:t>‹#›</a:t>
            </a:fld>
            <a:endParaRPr lang="en-US"/>
          </a:p>
        </p:txBody>
      </p:sp>
    </p:spTree>
    <p:extLst>
      <p:ext uri="{BB962C8B-B14F-4D97-AF65-F5344CB8AC3E}">
        <p14:creationId xmlns:p14="http://schemas.microsoft.com/office/powerpoint/2010/main" val="1254120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1BDC9-CF1D-7A48-A49A-DFB2D2EB7D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2139F0-C5FA-3A43-9761-8AA7D560A1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AEA7AA-408B-144F-9623-968950F798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CBC246-C15C-1E4B-B25E-A4613BF52090}"/>
              </a:ext>
            </a:extLst>
          </p:cNvPr>
          <p:cNvSpPr>
            <a:spLocks noGrp="1"/>
          </p:cNvSpPr>
          <p:nvPr>
            <p:ph type="dt" sz="half" idx="10"/>
          </p:nvPr>
        </p:nvSpPr>
        <p:spPr/>
        <p:txBody>
          <a:bodyPr/>
          <a:lstStyle/>
          <a:p>
            <a:fld id="{20A9B592-65E5-2047-AD03-A2359CB28FBD}" type="datetimeFigureOut">
              <a:rPr lang="en-US" smtClean="0"/>
              <a:t>10/23/23</a:t>
            </a:fld>
            <a:endParaRPr lang="en-US"/>
          </a:p>
        </p:txBody>
      </p:sp>
      <p:sp>
        <p:nvSpPr>
          <p:cNvPr id="6" name="Footer Placeholder 5">
            <a:extLst>
              <a:ext uri="{FF2B5EF4-FFF2-40B4-BE49-F238E27FC236}">
                <a16:creationId xmlns:a16="http://schemas.microsoft.com/office/drawing/2014/main" id="{33C06CA8-8FCF-0946-ABF1-C8569011CB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D73A4A-895B-E246-AEA6-CC9FFE68F1AB}"/>
              </a:ext>
            </a:extLst>
          </p:cNvPr>
          <p:cNvSpPr>
            <a:spLocks noGrp="1"/>
          </p:cNvSpPr>
          <p:nvPr>
            <p:ph type="sldNum" sz="quarter" idx="12"/>
          </p:nvPr>
        </p:nvSpPr>
        <p:spPr/>
        <p:txBody>
          <a:bodyPr/>
          <a:lstStyle/>
          <a:p>
            <a:fld id="{EEA05506-2B9F-2146-B753-DD7CCE71CC0B}" type="slidenum">
              <a:rPr lang="en-US" smtClean="0"/>
              <a:t>‹#›</a:t>
            </a:fld>
            <a:endParaRPr lang="en-US"/>
          </a:p>
        </p:txBody>
      </p:sp>
    </p:spTree>
    <p:extLst>
      <p:ext uri="{BB962C8B-B14F-4D97-AF65-F5344CB8AC3E}">
        <p14:creationId xmlns:p14="http://schemas.microsoft.com/office/powerpoint/2010/main" val="1594379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7BA6E-0331-F443-8E67-195866AB7C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7C87E8-5525-7841-BDD4-4AC6B1AE6D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7A4C4D-644D-0642-BDF3-9CF73570F5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BDE26F-7373-5E48-BDF3-1DFE602B8A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AE913C-A829-9F48-B251-0DCF7EB5F1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E00B2C-C68D-1841-97E7-060C3A9BEE53}"/>
              </a:ext>
            </a:extLst>
          </p:cNvPr>
          <p:cNvSpPr>
            <a:spLocks noGrp="1"/>
          </p:cNvSpPr>
          <p:nvPr>
            <p:ph type="dt" sz="half" idx="10"/>
          </p:nvPr>
        </p:nvSpPr>
        <p:spPr/>
        <p:txBody>
          <a:bodyPr/>
          <a:lstStyle/>
          <a:p>
            <a:fld id="{20A9B592-65E5-2047-AD03-A2359CB28FBD}" type="datetimeFigureOut">
              <a:rPr lang="en-US" smtClean="0"/>
              <a:t>10/23/23</a:t>
            </a:fld>
            <a:endParaRPr lang="en-US"/>
          </a:p>
        </p:txBody>
      </p:sp>
      <p:sp>
        <p:nvSpPr>
          <p:cNvPr id="8" name="Footer Placeholder 7">
            <a:extLst>
              <a:ext uri="{FF2B5EF4-FFF2-40B4-BE49-F238E27FC236}">
                <a16:creationId xmlns:a16="http://schemas.microsoft.com/office/drawing/2014/main" id="{19E20696-B835-BA44-BE1A-102AA4928F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D383D7-4FDD-1942-8DAA-9A7D6DC7970D}"/>
              </a:ext>
            </a:extLst>
          </p:cNvPr>
          <p:cNvSpPr>
            <a:spLocks noGrp="1"/>
          </p:cNvSpPr>
          <p:nvPr>
            <p:ph type="sldNum" sz="quarter" idx="12"/>
          </p:nvPr>
        </p:nvSpPr>
        <p:spPr/>
        <p:txBody>
          <a:bodyPr/>
          <a:lstStyle/>
          <a:p>
            <a:fld id="{EEA05506-2B9F-2146-B753-DD7CCE71CC0B}" type="slidenum">
              <a:rPr lang="en-US" smtClean="0"/>
              <a:t>‹#›</a:t>
            </a:fld>
            <a:endParaRPr lang="en-US"/>
          </a:p>
        </p:txBody>
      </p:sp>
    </p:spTree>
    <p:extLst>
      <p:ext uri="{BB962C8B-B14F-4D97-AF65-F5344CB8AC3E}">
        <p14:creationId xmlns:p14="http://schemas.microsoft.com/office/powerpoint/2010/main" val="4019515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EAB72-1031-DD43-8AB3-5D03A9095D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FFBCA2-B76D-A84C-A87E-7BA123D81889}"/>
              </a:ext>
            </a:extLst>
          </p:cNvPr>
          <p:cNvSpPr>
            <a:spLocks noGrp="1"/>
          </p:cNvSpPr>
          <p:nvPr>
            <p:ph type="dt" sz="half" idx="10"/>
          </p:nvPr>
        </p:nvSpPr>
        <p:spPr/>
        <p:txBody>
          <a:bodyPr/>
          <a:lstStyle/>
          <a:p>
            <a:fld id="{20A9B592-65E5-2047-AD03-A2359CB28FBD}" type="datetimeFigureOut">
              <a:rPr lang="en-US" smtClean="0"/>
              <a:t>10/23/23</a:t>
            </a:fld>
            <a:endParaRPr lang="en-US"/>
          </a:p>
        </p:txBody>
      </p:sp>
      <p:sp>
        <p:nvSpPr>
          <p:cNvPr id="4" name="Footer Placeholder 3">
            <a:extLst>
              <a:ext uri="{FF2B5EF4-FFF2-40B4-BE49-F238E27FC236}">
                <a16:creationId xmlns:a16="http://schemas.microsoft.com/office/drawing/2014/main" id="{AED6BFBF-B5D7-A84D-A7DB-4CDA476008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F2F520-2BCD-D046-B6D9-9AD7A8BED48E}"/>
              </a:ext>
            </a:extLst>
          </p:cNvPr>
          <p:cNvSpPr>
            <a:spLocks noGrp="1"/>
          </p:cNvSpPr>
          <p:nvPr>
            <p:ph type="sldNum" sz="quarter" idx="12"/>
          </p:nvPr>
        </p:nvSpPr>
        <p:spPr/>
        <p:txBody>
          <a:bodyPr/>
          <a:lstStyle/>
          <a:p>
            <a:fld id="{EEA05506-2B9F-2146-B753-DD7CCE71CC0B}" type="slidenum">
              <a:rPr lang="en-US" smtClean="0"/>
              <a:t>‹#›</a:t>
            </a:fld>
            <a:endParaRPr lang="en-US"/>
          </a:p>
        </p:txBody>
      </p:sp>
    </p:spTree>
    <p:extLst>
      <p:ext uri="{BB962C8B-B14F-4D97-AF65-F5344CB8AC3E}">
        <p14:creationId xmlns:p14="http://schemas.microsoft.com/office/powerpoint/2010/main" val="3842839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518FF3-6D60-614D-9743-3768A44B4385}"/>
              </a:ext>
            </a:extLst>
          </p:cNvPr>
          <p:cNvSpPr>
            <a:spLocks noGrp="1"/>
          </p:cNvSpPr>
          <p:nvPr>
            <p:ph type="dt" sz="half" idx="10"/>
          </p:nvPr>
        </p:nvSpPr>
        <p:spPr/>
        <p:txBody>
          <a:bodyPr/>
          <a:lstStyle/>
          <a:p>
            <a:fld id="{20A9B592-65E5-2047-AD03-A2359CB28FBD}" type="datetimeFigureOut">
              <a:rPr lang="en-US" smtClean="0"/>
              <a:t>10/23/23</a:t>
            </a:fld>
            <a:endParaRPr lang="en-US"/>
          </a:p>
        </p:txBody>
      </p:sp>
      <p:sp>
        <p:nvSpPr>
          <p:cNvPr id="3" name="Footer Placeholder 2">
            <a:extLst>
              <a:ext uri="{FF2B5EF4-FFF2-40B4-BE49-F238E27FC236}">
                <a16:creationId xmlns:a16="http://schemas.microsoft.com/office/drawing/2014/main" id="{A5889331-B7A1-944D-94AA-C0C068DB59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68AEBB-3773-304C-9C92-14EFD38294B0}"/>
              </a:ext>
            </a:extLst>
          </p:cNvPr>
          <p:cNvSpPr>
            <a:spLocks noGrp="1"/>
          </p:cNvSpPr>
          <p:nvPr>
            <p:ph type="sldNum" sz="quarter" idx="12"/>
          </p:nvPr>
        </p:nvSpPr>
        <p:spPr/>
        <p:txBody>
          <a:bodyPr/>
          <a:lstStyle/>
          <a:p>
            <a:fld id="{EEA05506-2B9F-2146-B753-DD7CCE71CC0B}" type="slidenum">
              <a:rPr lang="en-US" smtClean="0"/>
              <a:t>‹#›</a:t>
            </a:fld>
            <a:endParaRPr lang="en-US"/>
          </a:p>
        </p:txBody>
      </p:sp>
    </p:spTree>
    <p:extLst>
      <p:ext uri="{BB962C8B-B14F-4D97-AF65-F5344CB8AC3E}">
        <p14:creationId xmlns:p14="http://schemas.microsoft.com/office/powerpoint/2010/main" val="1397047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80721-6B11-7B48-BFE1-5E94249C40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773181-04F0-2A44-95CB-9C07D6984F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DE5A22-7C10-EA43-BDE1-851672F551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BAE8D3-96B1-1C4D-949A-BAA4BD99DDD4}"/>
              </a:ext>
            </a:extLst>
          </p:cNvPr>
          <p:cNvSpPr>
            <a:spLocks noGrp="1"/>
          </p:cNvSpPr>
          <p:nvPr>
            <p:ph type="dt" sz="half" idx="10"/>
          </p:nvPr>
        </p:nvSpPr>
        <p:spPr/>
        <p:txBody>
          <a:bodyPr/>
          <a:lstStyle/>
          <a:p>
            <a:fld id="{20A9B592-65E5-2047-AD03-A2359CB28FBD}" type="datetimeFigureOut">
              <a:rPr lang="en-US" smtClean="0"/>
              <a:t>10/23/23</a:t>
            </a:fld>
            <a:endParaRPr lang="en-US"/>
          </a:p>
        </p:txBody>
      </p:sp>
      <p:sp>
        <p:nvSpPr>
          <p:cNvPr id="6" name="Footer Placeholder 5">
            <a:extLst>
              <a:ext uri="{FF2B5EF4-FFF2-40B4-BE49-F238E27FC236}">
                <a16:creationId xmlns:a16="http://schemas.microsoft.com/office/drawing/2014/main" id="{9EFF0E1D-62D7-9D43-905E-9EC67B1330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BA3291-BAD8-8249-BE3D-369DF1692960}"/>
              </a:ext>
            </a:extLst>
          </p:cNvPr>
          <p:cNvSpPr>
            <a:spLocks noGrp="1"/>
          </p:cNvSpPr>
          <p:nvPr>
            <p:ph type="sldNum" sz="quarter" idx="12"/>
          </p:nvPr>
        </p:nvSpPr>
        <p:spPr/>
        <p:txBody>
          <a:bodyPr/>
          <a:lstStyle/>
          <a:p>
            <a:fld id="{EEA05506-2B9F-2146-B753-DD7CCE71CC0B}" type="slidenum">
              <a:rPr lang="en-US" smtClean="0"/>
              <a:t>‹#›</a:t>
            </a:fld>
            <a:endParaRPr lang="en-US"/>
          </a:p>
        </p:txBody>
      </p:sp>
    </p:spTree>
    <p:extLst>
      <p:ext uri="{BB962C8B-B14F-4D97-AF65-F5344CB8AC3E}">
        <p14:creationId xmlns:p14="http://schemas.microsoft.com/office/powerpoint/2010/main" val="3047964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14E1F-7B3E-D447-A073-43E184FB97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93C9B8-71AE-1A4D-8DAE-2D6AAB4F4F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4BD34E-C782-7F4D-A9CC-FE28FB32F9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1F6AA8-4A44-6C45-9B55-3749A72BA8C8}"/>
              </a:ext>
            </a:extLst>
          </p:cNvPr>
          <p:cNvSpPr>
            <a:spLocks noGrp="1"/>
          </p:cNvSpPr>
          <p:nvPr>
            <p:ph type="dt" sz="half" idx="10"/>
          </p:nvPr>
        </p:nvSpPr>
        <p:spPr/>
        <p:txBody>
          <a:bodyPr/>
          <a:lstStyle/>
          <a:p>
            <a:fld id="{20A9B592-65E5-2047-AD03-A2359CB28FBD}" type="datetimeFigureOut">
              <a:rPr lang="en-US" smtClean="0"/>
              <a:t>10/23/23</a:t>
            </a:fld>
            <a:endParaRPr lang="en-US"/>
          </a:p>
        </p:txBody>
      </p:sp>
      <p:sp>
        <p:nvSpPr>
          <p:cNvPr id="6" name="Footer Placeholder 5">
            <a:extLst>
              <a:ext uri="{FF2B5EF4-FFF2-40B4-BE49-F238E27FC236}">
                <a16:creationId xmlns:a16="http://schemas.microsoft.com/office/drawing/2014/main" id="{2AF8B99A-B14A-0D43-8B8D-9EBB10DF03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DF12F8-8538-E640-8104-0B4A342F6102}"/>
              </a:ext>
            </a:extLst>
          </p:cNvPr>
          <p:cNvSpPr>
            <a:spLocks noGrp="1"/>
          </p:cNvSpPr>
          <p:nvPr>
            <p:ph type="sldNum" sz="quarter" idx="12"/>
          </p:nvPr>
        </p:nvSpPr>
        <p:spPr/>
        <p:txBody>
          <a:bodyPr/>
          <a:lstStyle/>
          <a:p>
            <a:fld id="{EEA05506-2B9F-2146-B753-DD7CCE71CC0B}" type="slidenum">
              <a:rPr lang="en-US" smtClean="0"/>
              <a:t>‹#›</a:t>
            </a:fld>
            <a:endParaRPr lang="en-US"/>
          </a:p>
        </p:txBody>
      </p:sp>
    </p:spTree>
    <p:extLst>
      <p:ext uri="{BB962C8B-B14F-4D97-AF65-F5344CB8AC3E}">
        <p14:creationId xmlns:p14="http://schemas.microsoft.com/office/powerpoint/2010/main" val="2421014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12069D-D9FF-2349-939D-665C175071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AE0F22-BE80-D644-899A-3768FF23B6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D0016B-CA32-FC4E-830D-918064C845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A9B592-65E5-2047-AD03-A2359CB28FBD}" type="datetimeFigureOut">
              <a:rPr lang="en-US" smtClean="0"/>
              <a:t>10/23/23</a:t>
            </a:fld>
            <a:endParaRPr lang="en-US"/>
          </a:p>
        </p:txBody>
      </p:sp>
      <p:sp>
        <p:nvSpPr>
          <p:cNvPr id="5" name="Footer Placeholder 4">
            <a:extLst>
              <a:ext uri="{FF2B5EF4-FFF2-40B4-BE49-F238E27FC236}">
                <a16:creationId xmlns:a16="http://schemas.microsoft.com/office/drawing/2014/main" id="{52881534-1780-9642-BA65-97BD0D7332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CD3A1CE-20D9-014B-99EC-EE9826D102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A05506-2B9F-2146-B753-DD7CCE71CC0B}" type="slidenum">
              <a:rPr lang="en-US" smtClean="0"/>
              <a:t>‹#›</a:t>
            </a:fld>
            <a:endParaRPr lang="en-US"/>
          </a:p>
        </p:txBody>
      </p:sp>
    </p:spTree>
    <p:extLst>
      <p:ext uri="{BB962C8B-B14F-4D97-AF65-F5344CB8AC3E}">
        <p14:creationId xmlns:p14="http://schemas.microsoft.com/office/powerpoint/2010/main" val="3731581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tiff"/></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8483B-B853-D146-BC38-18502808B650}"/>
              </a:ext>
            </a:extLst>
          </p:cNvPr>
          <p:cNvSpPr>
            <a:spLocks noGrp="1"/>
          </p:cNvSpPr>
          <p:nvPr>
            <p:ph type="ctrTitle"/>
          </p:nvPr>
        </p:nvSpPr>
        <p:spPr>
          <a:xfrm>
            <a:off x="5429385" y="1044921"/>
            <a:ext cx="5892821" cy="1173735"/>
          </a:xfrm>
        </p:spPr>
        <p:txBody>
          <a:bodyPr>
            <a:normAutofit/>
          </a:bodyPr>
          <a:lstStyle/>
          <a:p>
            <a:r>
              <a:rPr lang="en-US" sz="6600" dirty="0">
                <a:latin typeface="Open Sans" panose="020B0606030504020204" pitchFamily="34" charset="0"/>
                <a:ea typeface="Open Sans" panose="020B0606030504020204" pitchFamily="34" charset="0"/>
                <a:cs typeface="Open Sans" panose="020B0606030504020204" pitchFamily="34" charset="0"/>
              </a:rPr>
              <a:t>Welcome!</a:t>
            </a:r>
          </a:p>
        </p:txBody>
      </p:sp>
      <p:sp>
        <p:nvSpPr>
          <p:cNvPr id="3" name="Subtitle 2">
            <a:extLst>
              <a:ext uri="{FF2B5EF4-FFF2-40B4-BE49-F238E27FC236}">
                <a16:creationId xmlns:a16="http://schemas.microsoft.com/office/drawing/2014/main" id="{FB9018F1-DA04-7C45-BA11-4BF970C5B4F4}"/>
              </a:ext>
            </a:extLst>
          </p:cNvPr>
          <p:cNvSpPr>
            <a:spLocks noGrp="1"/>
          </p:cNvSpPr>
          <p:nvPr>
            <p:ph type="subTitle" idx="1"/>
          </p:nvPr>
        </p:nvSpPr>
        <p:spPr>
          <a:xfrm>
            <a:off x="5429385" y="2484513"/>
            <a:ext cx="6130012" cy="2642164"/>
          </a:xfrm>
        </p:spPr>
        <p:txBody>
          <a:bodyPr vert="horz" lIns="91440" tIns="45720" rIns="91440" bIns="45720" rtlCol="0" anchor="t">
            <a:normAutofit fontScale="77500" lnSpcReduction="20000"/>
          </a:bodyPr>
          <a:lstStyle/>
          <a:p>
            <a:r>
              <a:rPr lang="en-US" sz="2800" b="1" dirty="0">
                <a:latin typeface="Open Sans" panose="020B0606030504020204" pitchFamily="34" charset="0"/>
                <a:ea typeface="Open Sans" panose="020B0606030504020204" pitchFamily="34" charset="0"/>
                <a:cs typeface="Open Sans" panose="020B0606030504020204" pitchFamily="34" charset="0"/>
              </a:rPr>
              <a:t>Safety Considerations </a:t>
            </a:r>
          </a:p>
          <a:p>
            <a:r>
              <a:rPr lang="en-US" sz="2800" b="1" dirty="0">
                <a:latin typeface="Open Sans" panose="020B0606030504020204" pitchFamily="34" charset="0"/>
                <a:ea typeface="Open Sans" panose="020B0606030504020204" pitchFamily="34" charset="0"/>
                <a:cs typeface="Open Sans" panose="020B0606030504020204" pitchFamily="34" charset="0"/>
              </a:rPr>
              <a:t>In Patients Starting Immunosuppression</a:t>
            </a:r>
          </a:p>
          <a:p>
            <a:r>
              <a:rPr lang="en-US" sz="2800" dirty="0">
                <a:latin typeface="Open Sans" panose="020B0606030504020204" pitchFamily="34" charset="0"/>
                <a:ea typeface="Open Sans" panose="020B0606030504020204" pitchFamily="34" charset="0"/>
                <a:cs typeface="Open Sans" panose="020B0606030504020204" pitchFamily="34" charset="0"/>
              </a:rPr>
              <a:t> - and – </a:t>
            </a:r>
          </a:p>
          <a:p>
            <a:r>
              <a:rPr lang="en-US" sz="2800" b="1" dirty="0">
                <a:latin typeface="Open Sans" panose="020B0606030504020204" pitchFamily="34" charset="0"/>
                <a:ea typeface="Open Sans" panose="020B0606030504020204" pitchFamily="34" charset="0"/>
                <a:cs typeface="Open Sans" panose="020B0606030504020204" pitchFamily="34" charset="0"/>
              </a:rPr>
              <a:t>How to Measure RA Disease Activity</a:t>
            </a:r>
          </a:p>
          <a:p>
            <a:pPr>
              <a:lnSpc>
                <a:spcPct val="150000"/>
              </a:lnSpc>
            </a:pPr>
            <a:r>
              <a:rPr lang="en-US" altLang="en-US" sz="2600" i="1" dirty="0">
                <a:latin typeface="Open Sans"/>
                <a:ea typeface="Open Sans"/>
                <a:cs typeface="Open Sans"/>
              </a:rPr>
              <a:t>Jennifer Mandal, MD </a:t>
            </a:r>
            <a:endParaRPr lang="en-US" altLang="en-US" sz="2600" i="1" dirty="0">
              <a:latin typeface="Open Sans" panose="020B0606030504020204" pitchFamily="34" charset="0"/>
              <a:ea typeface="Open Sans" panose="020B0606030504020204" pitchFamily="34" charset="0"/>
              <a:cs typeface="Open Sans" panose="020B0606030504020204" pitchFamily="34" charset="0"/>
            </a:endParaRPr>
          </a:p>
          <a:p>
            <a:endParaRPr lang="en-US" altLang="en-US" sz="800" i="1" dirty="0">
              <a:latin typeface="Open Sans" panose="020B0606030504020204" pitchFamily="34" charset="0"/>
              <a:ea typeface="Open Sans" panose="020B0606030504020204" pitchFamily="34" charset="0"/>
              <a:cs typeface="Open Sans" panose="020B0606030504020204" pitchFamily="34" charset="0"/>
            </a:endParaRPr>
          </a:p>
          <a:p>
            <a:r>
              <a:rPr lang="en-US" sz="1800" dirty="0">
                <a:latin typeface="Open Sans"/>
                <a:ea typeface="Open Sans"/>
                <a:cs typeface="Open Sans"/>
              </a:rPr>
              <a:t>October 23, 2023</a:t>
            </a:r>
          </a:p>
          <a:p>
            <a:endParaRPr lang="en-US" dirty="0">
              <a:latin typeface="Open Sans"/>
              <a:ea typeface="Open Sans"/>
              <a:cs typeface="Open Sans"/>
            </a:endParaRPr>
          </a:p>
          <a:p>
            <a:endParaRPr lang="en-US" sz="1900" b="1" dirty="0">
              <a:latin typeface="Open Sans" panose="020B0606030504020204" pitchFamily="34" charset="0"/>
              <a:ea typeface="Open Sans" panose="020B0606030504020204" pitchFamily="34" charset="0"/>
              <a:cs typeface="Open Sans" panose="020B0606030504020204" pitchFamily="34" charset="0"/>
            </a:endParaRPr>
          </a:p>
          <a:p>
            <a:endParaRPr lang="en-US" altLang="en-US" sz="1900" dirty="0">
              <a:latin typeface="Open Sans" panose="020B0606030504020204" pitchFamily="34" charset="0"/>
              <a:ea typeface="Open Sans" panose="020B0606030504020204" pitchFamily="34" charset="0"/>
              <a:cs typeface="Open Sans" panose="020B0606030504020204" pitchFamily="34" charset="0"/>
            </a:endParaRPr>
          </a:p>
          <a:p>
            <a:endParaRPr lang="en-US" sz="2100" dirty="0">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540473F8-3367-8449-8856-C0037B6B85CA}"/>
              </a:ext>
            </a:extLst>
          </p:cNvPr>
          <p:cNvPicPr>
            <a:picLocks noChangeAspect="1"/>
          </p:cNvPicPr>
          <p:nvPr/>
        </p:nvPicPr>
        <p:blipFill rotWithShape="1">
          <a:blip r:embed="rId3"/>
          <a:srcRect l="39170" t="-4417"/>
          <a:stretch/>
        </p:blipFill>
        <p:spPr>
          <a:xfrm>
            <a:off x="8974416" y="6176397"/>
            <a:ext cx="1693585" cy="550604"/>
          </a:xfrm>
          <a:prstGeom prst="rect">
            <a:avLst/>
          </a:prstGeom>
        </p:spPr>
      </p:pic>
      <p:pic>
        <p:nvPicPr>
          <p:cNvPr id="10" name="Picture 9">
            <a:extLst>
              <a:ext uri="{FF2B5EF4-FFF2-40B4-BE49-F238E27FC236}">
                <a16:creationId xmlns:a16="http://schemas.microsoft.com/office/drawing/2014/main" id="{64517257-7869-3A46-BAB9-1EBCF11066F4}"/>
              </a:ext>
            </a:extLst>
          </p:cNvPr>
          <p:cNvPicPr>
            <a:picLocks noChangeAspect="1"/>
          </p:cNvPicPr>
          <p:nvPr/>
        </p:nvPicPr>
        <p:blipFill>
          <a:blip r:embed="rId4"/>
          <a:stretch>
            <a:fillRect/>
          </a:stretch>
        </p:blipFill>
        <p:spPr>
          <a:xfrm>
            <a:off x="7393731" y="6201897"/>
            <a:ext cx="1580685" cy="550605"/>
          </a:xfrm>
          <a:prstGeom prst="rect">
            <a:avLst/>
          </a:prstGeom>
        </p:spPr>
      </p:pic>
      <p:sp>
        <p:nvSpPr>
          <p:cNvPr id="9" name="TextBox 9">
            <a:extLst>
              <a:ext uri="{FF2B5EF4-FFF2-40B4-BE49-F238E27FC236}">
                <a16:creationId xmlns:a16="http://schemas.microsoft.com/office/drawing/2014/main" id="{19834F40-98EA-4C40-9250-6B3B1C18CCF7}"/>
              </a:ext>
            </a:extLst>
          </p:cNvPr>
          <p:cNvSpPr txBox="1"/>
          <p:nvPr/>
        </p:nvSpPr>
        <p:spPr>
          <a:xfrm>
            <a:off x="-273763" y="6476094"/>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Fall 2023</a:t>
            </a:r>
          </a:p>
        </p:txBody>
      </p:sp>
      <p:pic>
        <p:nvPicPr>
          <p:cNvPr id="6" name="Picture 6" descr="Logo, icon&#10;&#10;Description automatically generated">
            <a:extLst>
              <a:ext uri="{FF2B5EF4-FFF2-40B4-BE49-F238E27FC236}">
                <a16:creationId xmlns:a16="http://schemas.microsoft.com/office/drawing/2014/main" id="{C78BEE6B-8B67-4E5D-97AD-6E40383F6A71}"/>
              </a:ext>
            </a:extLst>
          </p:cNvPr>
          <p:cNvPicPr>
            <a:picLocks noChangeAspect="1"/>
          </p:cNvPicPr>
          <p:nvPr/>
        </p:nvPicPr>
        <p:blipFill>
          <a:blip r:embed="rId5"/>
          <a:stretch>
            <a:fillRect/>
          </a:stretch>
        </p:blipFill>
        <p:spPr>
          <a:xfrm>
            <a:off x="2118172" y="1506583"/>
            <a:ext cx="3311213" cy="4403957"/>
          </a:xfrm>
          <a:prstGeom prst="rect">
            <a:avLst/>
          </a:prstGeom>
        </p:spPr>
      </p:pic>
      <p:pic>
        <p:nvPicPr>
          <p:cNvPr id="4" name="Picture 3">
            <a:extLst>
              <a:ext uri="{FF2B5EF4-FFF2-40B4-BE49-F238E27FC236}">
                <a16:creationId xmlns:a16="http://schemas.microsoft.com/office/drawing/2014/main" id="{683F9CE5-C4BC-1544-93A4-E905D8D7A81E}"/>
              </a:ext>
            </a:extLst>
          </p:cNvPr>
          <p:cNvPicPr>
            <a:picLocks noChangeAspect="1"/>
          </p:cNvPicPr>
          <p:nvPr/>
        </p:nvPicPr>
        <p:blipFill>
          <a:blip r:embed="rId6"/>
          <a:stretch>
            <a:fillRect/>
          </a:stretch>
        </p:blipFill>
        <p:spPr>
          <a:xfrm>
            <a:off x="5429385" y="6176397"/>
            <a:ext cx="1855044" cy="681603"/>
          </a:xfrm>
          <a:prstGeom prst="rect">
            <a:avLst/>
          </a:prstGeom>
        </p:spPr>
      </p:pic>
    </p:spTree>
    <p:extLst>
      <p:ext uri="{BB962C8B-B14F-4D97-AF65-F5344CB8AC3E}">
        <p14:creationId xmlns:p14="http://schemas.microsoft.com/office/powerpoint/2010/main" val="288842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C81A5-0378-1B49-9215-50FBE26EF20E}"/>
              </a:ext>
            </a:extLst>
          </p:cNvPr>
          <p:cNvSpPr>
            <a:spLocks noGrp="1"/>
          </p:cNvSpPr>
          <p:nvPr>
            <p:ph type="title"/>
          </p:nvPr>
        </p:nvSpPr>
        <p:spPr/>
        <p:txBody>
          <a:bodyPr>
            <a:norm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Terminology: DMARDs </a:t>
            </a:r>
            <a:br>
              <a:rPr lang="en-US" dirty="0">
                <a:latin typeface="Open Sans" panose="020B0606030504020204" pitchFamily="34" charset="0"/>
                <a:ea typeface="Open Sans" panose="020B0606030504020204" pitchFamily="34" charset="0"/>
                <a:cs typeface="Open Sans" panose="020B0606030504020204" pitchFamily="34" charset="0"/>
              </a:rPr>
            </a:br>
            <a:r>
              <a:rPr lang="en-US" sz="2400" i="1" dirty="0">
                <a:latin typeface="Open Sans" panose="020B0606030504020204" pitchFamily="34" charset="0"/>
                <a:ea typeface="Open Sans" panose="020B0606030504020204" pitchFamily="34" charset="0"/>
                <a:cs typeface="Open Sans" panose="020B0606030504020204" pitchFamily="34" charset="0"/>
              </a:rPr>
              <a:t>Disease Modifying Anti-Rheumatic Drugs</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D45E8DA8-E0A4-0F4E-B31F-08FC97BD5088}"/>
              </a:ext>
            </a:extLst>
          </p:cNvPr>
          <p:cNvSpPr>
            <a:spLocks noGrp="1"/>
          </p:cNvSpPr>
          <p:nvPr>
            <p:ph idx="1"/>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“Conventional DMARDs”: </a:t>
            </a:r>
          </a:p>
          <a:p>
            <a:pPr lvl="1"/>
            <a:r>
              <a:rPr lang="en-US" dirty="0">
                <a:latin typeface="Open Sans" panose="020B0606030504020204" pitchFamily="34" charset="0"/>
                <a:ea typeface="Open Sans" panose="020B0606030504020204" pitchFamily="34" charset="0"/>
                <a:cs typeface="Open Sans" panose="020B0606030504020204" pitchFamily="34" charset="0"/>
              </a:rPr>
              <a:t>Methotrexate, Hydroxychloroquine, Sulfasalazine, Leflunomide</a:t>
            </a:r>
          </a:p>
          <a:p>
            <a:pPr marL="457200" lvl="1" indent="0">
              <a:buNone/>
            </a:pPr>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“Biologic DMARDs”:</a:t>
            </a:r>
          </a:p>
          <a:p>
            <a:pPr lvl="1"/>
            <a:r>
              <a:rPr lang="en-US" dirty="0">
                <a:latin typeface="Open Sans" panose="020B0606030504020204" pitchFamily="34" charset="0"/>
                <a:ea typeface="Open Sans" panose="020B0606030504020204" pitchFamily="34" charset="0"/>
                <a:cs typeface="Open Sans" panose="020B0606030504020204" pitchFamily="34" charset="0"/>
              </a:rPr>
              <a:t>TNF inhibitors: etanercept/Enbrel (SQ), adalimumab/Humira (SQ), infliximab/Remicade (IV)</a:t>
            </a:r>
          </a:p>
          <a:p>
            <a:pPr lvl="1"/>
            <a:r>
              <a:rPr lang="en-US" dirty="0">
                <a:latin typeface="Open Sans" panose="020B0606030504020204" pitchFamily="34" charset="0"/>
                <a:ea typeface="Open Sans" panose="020B0606030504020204" pitchFamily="34" charset="0"/>
                <a:cs typeface="Open Sans" panose="020B0606030504020204" pitchFamily="34" charset="0"/>
              </a:rPr>
              <a:t>Others: abatacept (T cell costimulatory inhibitor), rituximab (anti-CD20), tocilizumab (IL-6 inhibitor); tofacitinib, </a:t>
            </a:r>
            <a:r>
              <a:rPr lang="en-US" dirty="0" err="1">
                <a:latin typeface="Open Sans" panose="020B0606030504020204" pitchFamily="34" charset="0"/>
                <a:ea typeface="Open Sans" panose="020B0606030504020204" pitchFamily="34" charset="0"/>
                <a:cs typeface="Open Sans" panose="020B0606030504020204" pitchFamily="34" charset="0"/>
              </a:rPr>
              <a:t>upadacitinib</a:t>
            </a:r>
            <a:r>
              <a:rPr lang="en-US" dirty="0">
                <a:latin typeface="Open Sans" panose="020B0606030504020204" pitchFamily="34" charset="0"/>
                <a:ea typeface="Open Sans" panose="020B0606030504020204" pitchFamily="34" charset="0"/>
                <a:cs typeface="Open Sans" panose="020B0606030504020204" pitchFamily="34" charset="0"/>
              </a:rPr>
              <a:t> (JAK inhibitors)</a:t>
            </a:r>
          </a:p>
          <a:p>
            <a:pPr lvl="1"/>
            <a:endParaRPr lang="en-US" dirty="0"/>
          </a:p>
        </p:txBody>
      </p:sp>
      <p:sp>
        <p:nvSpPr>
          <p:cNvPr id="5" name="TextBox 9">
            <a:extLst>
              <a:ext uri="{FF2B5EF4-FFF2-40B4-BE49-F238E27FC236}">
                <a16:creationId xmlns:a16="http://schemas.microsoft.com/office/drawing/2014/main" id="{0EC9A867-323B-EB62-6462-1E25047FCD07}"/>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Fall 2023</a:t>
            </a:r>
          </a:p>
        </p:txBody>
      </p:sp>
    </p:spTree>
    <p:extLst>
      <p:ext uri="{BB962C8B-B14F-4D97-AF65-F5344CB8AC3E}">
        <p14:creationId xmlns:p14="http://schemas.microsoft.com/office/powerpoint/2010/main" val="3626837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98D2C-BB8B-B447-8D03-C4917A3B7CDF}"/>
              </a:ext>
            </a:extLst>
          </p:cNvPr>
          <p:cNvSpPr>
            <a:spLocks noGrp="1"/>
          </p:cNvSpPr>
          <p:nvPr>
            <p:ph type="title"/>
          </p:nvPr>
        </p:nvSpPr>
        <p:spPr/>
        <p: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Poll Question #1</a:t>
            </a:r>
          </a:p>
        </p:txBody>
      </p:sp>
      <p:sp>
        <p:nvSpPr>
          <p:cNvPr id="3" name="Content Placeholder 2">
            <a:extLst>
              <a:ext uri="{FF2B5EF4-FFF2-40B4-BE49-F238E27FC236}">
                <a16:creationId xmlns:a16="http://schemas.microsoft.com/office/drawing/2014/main" id="{ECE2FBF5-D8D3-444A-AFF6-94349E777FE5}"/>
              </a:ext>
            </a:extLst>
          </p:cNvPr>
          <p:cNvSpPr>
            <a:spLocks noGrp="1"/>
          </p:cNvSpPr>
          <p:nvPr>
            <p:ph idx="1"/>
          </p:nvPr>
        </p:nvSpPr>
        <p:spPr/>
        <p:txBody>
          <a:bodyPr>
            <a:normAutofit fontScale="92500" lnSpcReduction="10000"/>
          </a:bodyPr>
          <a:lstStyle/>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You are seeing a 62 year old woman in clinic with a new diagnosis of RA (high disease activity), and you hope to start treatment with methotrexate ASAP. In addition to CBC, CMP, ESR and CRP, all of the following studies should be completed prior to initiation of therapy </a:t>
            </a:r>
            <a:r>
              <a:rPr lang="en-US" b="1" dirty="0">
                <a:latin typeface="Open Sans" panose="020B0606030504020204" pitchFamily="34" charset="0"/>
                <a:ea typeface="Open Sans" panose="020B0606030504020204" pitchFamily="34" charset="0"/>
                <a:cs typeface="Open Sans" panose="020B0606030504020204" pitchFamily="34" charset="0"/>
              </a:rPr>
              <a:t>EXCEPT:</a:t>
            </a:r>
          </a:p>
          <a:p>
            <a:pPr marL="0" indent="0">
              <a:buNone/>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A. HBV surface antigen, HBV surface antibody</a:t>
            </a: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B. HBV core antibody</a:t>
            </a: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C. HCV antibody</a:t>
            </a: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D. </a:t>
            </a:r>
            <a:r>
              <a:rPr lang="en-US" dirty="0" err="1">
                <a:latin typeface="Open Sans" panose="020B0606030504020204" pitchFamily="34" charset="0"/>
                <a:ea typeface="Open Sans" panose="020B0606030504020204" pitchFamily="34" charset="0"/>
                <a:cs typeface="Open Sans" panose="020B0606030504020204" pitchFamily="34" charset="0"/>
              </a:rPr>
              <a:t>Quantiferon</a:t>
            </a:r>
            <a:r>
              <a:rPr lang="en-US" dirty="0">
                <a:latin typeface="Open Sans" panose="020B0606030504020204" pitchFamily="34" charset="0"/>
                <a:ea typeface="Open Sans" panose="020B0606030504020204" pitchFamily="34" charset="0"/>
                <a:cs typeface="Open Sans" panose="020B0606030504020204" pitchFamily="34" charset="0"/>
              </a:rPr>
              <a:t> Gold or PPD</a:t>
            </a: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E. Baseline eye (retinal) exam</a:t>
            </a:r>
          </a:p>
        </p:txBody>
      </p:sp>
      <p:sp>
        <p:nvSpPr>
          <p:cNvPr id="5" name="TextBox 9">
            <a:extLst>
              <a:ext uri="{FF2B5EF4-FFF2-40B4-BE49-F238E27FC236}">
                <a16:creationId xmlns:a16="http://schemas.microsoft.com/office/drawing/2014/main" id="{0A1622E0-2A5D-6629-3BE3-4B75B3820DA3}"/>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Fall 2023</a:t>
            </a:r>
          </a:p>
        </p:txBody>
      </p:sp>
    </p:spTree>
    <p:extLst>
      <p:ext uri="{BB962C8B-B14F-4D97-AF65-F5344CB8AC3E}">
        <p14:creationId xmlns:p14="http://schemas.microsoft.com/office/powerpoint/2010/main" val="2890063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98D2C-BB8B-B447-8D03-C4917A3B7CDF}"/>
              </a:ext>
            </a:extLst>
          </p:cNvPr>
          <p:cNvSpPr>
            <a:spLocks noGrp="1"/>
          </p:cNvSpPr>
          <p:nvPr>
            <p:ph type="title"/>
          </p:nvPr>
        </p:nvSpPr>
        <p:spPr/>
        <p: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Poll Question #1: Answer</a:t>
            </a:r>
          </a:p>
        </p:txBody>
      </p:sp>
      <p:sp>
        <p:nvSpPr>
          <p:cNvPr id="3" name="Content Placeholder 2">
            <a:extLst>
              <a:ext uri="{FF2B5EF4-FFF2-40B4-BE49-F238E27FC236}">
                <a16:creationId xmlns:a16="http://schemas.microsoft.com/office/drawing/2014/main" id="{ECE2FBF5-D8D3-444A-AFF6-94349E777FE5}"/>
              </a:ext>
            </a:extLst>
          </p:cNvPr>
          <p:cNvSpPr>
            <a:spLocks noGrp="1"/>
          </p:cNvSpPr>
          <p:nvPr>
            <p:ph idx="1"/>
          </p:nvPr>
        </p:nvSpPr>
        <p:spPr/>
        <p:txBody>
          <a:bodyPr>
            <a:normAutofit fontScale="92500" lnSpcReduction="10000"/>
          </a:bodyPr>
          <a:lstStyle/>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You are seeing a 62 year old woman in clinic with a new diagnosis of RA (high disease activity), and you hope to start treatment with methotrexate ASAP. In addition to CBC, CMP, ESR and CRP, all of the following studies should be completed prior to initiation of therapy </a:t>
            </a:r>
            <a:r>
              <a:rPr lang="en-US" b="1" dirty="0">
                <a:latin typeface="Open Sans" panose="020B0606030504020204" pitchFamily="34" charset="0"/>
                <a:ea typeface="Open Sans" panose="020B0606030504020204" pitchFamily="34" charset="0"/>
                <a:cs typeface="Open Sans" panose="020B0606030504020204" pitchFamily="34" charset="0"/>
              </a:rPr>
              <a:t>EXCEPT:</a:t>
            </a:r>
          </a:p>
          <a:p>
            <a:pPr marL="0" indent="0">
              <a:buNone/>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A. HBV surface antigen, HBV surface antibody</a:t>
            </a: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B. HBV core antibody</a:t>
            </a: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C. HCV antibody</a:t>
            </a: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D. </a:t>
            </a:r>
            <a:r>
              <a:rPr lang="en-US" dirty="0" err="1">
                <a:latin typeface="Open Sans" panose="020B0606030504020204" pitchFamily="34" charset="0"/>
                <a:ea typeface="Open Sans" panose="020B0606030504020204" pitchFamily="34" charset="0"/>
                <a:cs typeface="Open Sans" panose="020B0606030504020204" pitchFamily="34" charset="0"/>
              </a:rPr>
              <a:t>Quantiferon</a:t>
            </a:r>
            <a:r>
              <a:rPr lang="en-US" dirty="0">
                <a:latin typeface="Open Sans" panose="020B0606030504020204" pitchFamily="34" charset="0"/>
                <a:ea typeface="Open Sans" panose="020B0606030504020204" pitchFamily="34" charset="0"/>
                <a:cs typeface="Open Sans" panose="020B0606030504020204" pitchFamily="34" charset="0"/>
              </a:rPr>
              <a:t> Gold or PPD</a:t>
            </a:r>
          </a:p>
          <a:p>
            <a:pPr marL="0" indent="0">
              <a:buNone/>
            </a:pPr>
            <a:r>
              <a:rPr lang="en-US" dirty="0">
                <a:solidFill>
                  <a:srgbClr val="00B050"/>
                </a:solidFill>
                <a:latin typeface="Open Sans" panose="020B0606030504020204" pitchFamily="34" charset="0"/>
                <a:ea typeface="Open Sans" panose="020B0606030504020204" pitchFamily="34" charset="0"/>
                <a:cs typeface="Open Sans" panose="020B0606030504020204" pitchFamily="34" charset="0"/>
              </a:rPr>
              <a:t>E. Baseline eye (retinal) exam</a:t>
            </a:r>
          </a:p>
        </p:txBody>
      </p:sp>
      <p:sp>
        <p:nvSpPr>
          <p:cNvPr id="5" name="TextBox 9">
            <a:extLst>
              <a:ext uri="{FF2B5EF4-FFF2-40B4-BE49-F238E27FC236}">
                <a16:creationId xmlns:a16="http://schemas.microsoft.com/office/drawing/2014/main" id="{E4FE1687-FF88-6A31-B1F4-5E757992BD3B}"/>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Fall 2023</a:t>
            </a:r>
          </a:p>
        </p:txBody>
      </p:sp>
    </p:spTree>
    <p:extLst>
      <p:ext uri="{BB962C8B-B14F-4D97-AF65-F5344CB8AC3E}">
        <p14:creationId xmlns:p14="http://schemas.microsoft.com/office/powerpoint/2010/main" val="105252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E767E-C61A-7846-B536-4360DAE8C497}"/>
              </a:ext>
            </a:extLst>
          </p:cNvPr>
          <p:cNvSpPr>
            <a:spLocks noGrp="1"/>
          </p:cNvSpPr>
          <p:nvPr>
            <p:ph type="title"/>
          </p:nvPr>
        </p:nvSpPr>
        <p:spPr>
          <a:xfrm>
            <a:off x="457200" y="346301"/>
            <a:ext cx="10515600" cy="1325563"/>
          </a:xfrm>
        </p:spPr>
        <p:txBody>
          <a:bodyPr>
            <a:norm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Pre-Immunosuppression Testing</a:t>
            </a:r>
          </a:p>
        </p:txBody>
      </p:sp>
      <p:sp>
        <p:nvSpPr>
          <p:cNvPr id="3" name="Content Placeholder 2">
            <a:extLst>
              <a:ext uri="{FF2B5EF4-FFF2-40B4-BE49-F238E27FC236}">
                <a16:creationId xmlns:a16="http://schemas.microsoft.com/office/drawing/2014/main" id="{B73C8C5E-78FC-9F42-9E72-84A45105A2E7}"/>
              </a:ext>
            </a:extLst>
          </p:cNvPr>
          <p:cNvSpPr>
            <a:spLocks noGrp="1"/>
          </p:cNvSpPr>
          <p:nvPr>
            <p:ph idx="1"/>
          </p:nvPr>
        </p:nvSpPr>
        <p:spPr>
          <a:xfrm>
            <a:off x="508861" y="1728413"/>
            <a:ext cx="7478486" cy="4351338"/>
          </a:xfrm>
        </p:spPr>
        <p:txBody>
          <a:bodyPr>
            <a:normAutofit fontScale="92500" lnSpcReduction="10000"/>
          </a:bodyPr>
          <a:lstStyle/>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Order on all patients with newly diagnosed RA:</a:t>
            </a:r>
          </a:p>
          <a:p>
            <a:r>
              <a:rPr lang="en-US" dirty="0">
                <a:latin typeface="Open Sans" panose="020B0606030504020204" pitchFamily="34" charset="0"/>
                <a:ea typeface="Open Sans" panose="020B0606030504020204" pitchFamily="34" charset="0"/>
                <a:cs typeface="Open Sans" panose="020B0606030504020204" pitchFamily="34" charset="0"/>
              </a:rPr>
              <a:t>CBC, Cr, LFTs</a:t>
            </a:r>
          </a:p>
          <a:p>
            <a:r>
              <a:rPr lang="en-US" i="1" dirty="0">
                <a:latin typeface="Open Sans" panose="020B0606030504020204" pitchFamily="34" charset="0"/>
                <a:ea typeface="Open Sans" panose="020B0606030504020204" pitchFamily="34" charset="0"/>
                <a:cs typeface="Open Sans" panose="020B0606030504020204" pitchFamily="34" charset="0"/>
              </a:rPr>
              <a:t>HCV screen: </a:t>
            </a:r>
            <a:r>
              <a:rPr lang="en-US" dirty="0">
                <a:latin typeface="Open Sans" panose="020B0606030504020204" pitchFamily="34" charset="0"/>
                <a:ea typeface="Open Sans" panose="020B0606030504020204" pitchFamily="34" charset="0"/>
                <a:cs typeface="Open Sans" panose="020B0606030504020204" pitchFamily="34" charset="0"/>
              </a:rPr>
              <a:t>HCV Ab</a:t>
            </a:r>
          </a:p>
          <a:p>
            <a:r>
              <a:rPr lang="en-US" i="1" dirty="0">
                <a:latin typeface="Open Sans" panose="020B0606030504020204" pitchFamily="34" charset="0"/>
                <a:ea typeface="Open Sans" panose="020B0606030504020204" pitchFamily="34" charset="0"/>
                <a:cs typeface="Open Sans" panose="020B0606030504020204" pitchFamily="34" charset="0"/>
              </a:rPr>
              <a:t>HBV screen: </a:t>
            </a:r>
            <a:r>
              <a:rPr lang="en-US" dirty="0">
                <a:latin typeface="Open Sans" panose="020B0606030504020204" pitchFamily="34" charset="0"/>
                <a:ea typeface="Open Sans" panose="020B0606030504020204" pitchFamily="34" charset="0"/>
                <a:cs typeface="Open Sans" panose="020B0606030504020204" pitchFamily="34" charset="0"/>
              </a:rPr>
              <a:t>HBV surface Ag, HBV surface Ab, HBV core Ab</a:t>
            </a:r>
          </a:p>
          <a:p>
            <a:r>
              <a:rPr lang="en-US" i="1" dirty="0">
                <a:latin typeface="Open Sans" panose="020B0606030504020204" pitchFamily="34" charset="0"/>
                <a:ea typeface="Open Sans" panose="020B0606030504020204" pitchFamily="34" charset="0"/>
                <a:cs typeface="Open Sans" panose="020B0606030504020204" pitchFamily="34" charset="0"/>
              </a:rPr>
              <a:t>TB screen: </a:t>
            </a:r>
            <a:r>
              <a:rPr lang="en-US" dirty="0" err="1">
                <a:latin typeface="Open Sans" panose="020B0606030504020204" pitchFamily="34" charset="0"/>
                <a:ea typeface="Open Sans" panose="020B0606030504020204" pitchFamily="34" charset="0"/>
                <a:cs typeface="Open Sans" panose="020B0606030504020204" pitchFamily="34" charset="0"/>
              </a:rPr>
              <a:t>Quantiferon</a:t>
            </a:r>
            <a:r>
              <a:rPr lang="en-US" dirty="0">
                <a:latin typeface="Open Sans" panose="020B0606030504020204" pitchFamily="34" charset="0"/>
                <a:ea typeface="Open Sans" panose="020B0606030504020204" pitchFamily="34" charset="0"/>
                <a:cs typeface="Open Sans" panose="020B0606030504020204" pitchFamily="34" charset="0"/>
              </a:rPr>
              <a:t> Gold or PPD</a:t>
            </a:r>
          </a:p>
          <a:p>
            <a:endParaRPr lang="en-US"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For people who may become pregnant:</a:t>
            </a:r>
          </a:p>
          <a:p>
            <a:r>
              <a:rPr lang="en-US" dirty="0">
                <a:latin typeface="Open Sans" panose="020B0606030504020204" pitchFamily="34" charset="0"/>
                <a:ea typeface="Open Sans" panose="020B0606030504020204" pitchFamily="34" charset="0"/>
                <a:cs typeface="Open Sans" panose="020B0606030504020204" pitchFamily="34" charset="0"/>
              </a:rPr>
              <a:t>Discuss contraception and plans for future pregnancy</a:t>
            </a:r>
          </a:p>
        </p:txBody>
      </p:sp>
      <p:sp>
        <p:nvSpPr>
          <p:cNvPr id="4" name="TextBox 3">
            <a:extLst>
              <a:ext uri="{FF2B5EF4-FFF2-40B4-BE49-F238E27FC236}">
                <a16:creationId xmlns:a16="http://schemas.microsoft.com/office/drawing/2014/main" id="{26F0BD9A-A2BF-0449-B122-ECCFA3E8E9B4}"/>
              </a:ext>
            </a:extLst>
          </p:cNvPr>
          <p:cNvSpPr txBox="1"/>
          <p:nvPr/>
        </p:nvSpPr>
        <p:spPr>
          <a:xfrm>
            <a:off x="8316686" y="1318759"/>
            <a:ext cx="3418114" cy="2585323"/>
          </a:xfrm>
          <a:prstGeom prst="rect">
            <a:avLst/>
          </a:prstGeom>
          <a:solidFill>
            <a:schemeClr val="accent1">
              <a:lumMod val="40000"/>
              <a:lumOff val="60000"/>
            </a:schemeClr>
          </a:solidFill>
          <a:ln w="69850">
            <a:solidFill>
              <a:schemeClr val="accent1">
                <a:lumMod val="50000"/>
              </a:schemeClr>
            </a:solidFill>
          </a:ln>
        </p:spPr>
        <p:txBody>
          <a:bodyPr wrap="square" rtlCol="0">
            <a:spAutoFit/>
          </a:bodyPr>
          <a:lstStyle/>
          <a:p>
            <a:endParaRPr lang="en-US" b="1" u="sng" dirty="0">
              <a:latin typeface="Open Sans" panose="020B0606030504020204" pitchFamily="34" charset="0"/>
              <a:ea typeface="Open Sans" panose="020B0606030504020204" pitchFamily="34" charset="0"/>
              <a:cs typeface="Open Sans" panose="020B0606030504020204" pitchFamily="34" charset="0"/>
            </a:endParaRPr>
          </a:p>
          <a:p>
            <a:r>
              <a:rPr lang="en-US" b="1" u="sng" dirty="0">
                <a:latin typeface="Open Sans" panose="020B0606030504020204" pitchFamily="34" charset="0"/>
                <a:ea typeface="Open Sans" panose="020B0606030504020204" pitchFamily="34" charset="0"/>
                <a:cs typeface="Open Sans" panose="020B0606030504020204" pitchFamily="34" charset="0"/>
              </a:rPr>
              <a:t>TIP: </a:t>
            </a:r>
            <a:r>
              <a:rPr lang="en-US" dirty="0">
                <a:latin typeface="Open Sans" panose="020B0606030504020204" pitchFamily="34" charset="0"/>
                <a:ea typeface="Open Sans" panose="020B0606030504020204" pitchFamily="34" charset="0"/>
                <a:cs typeface="Open Sans" panose="020B0606030504020204" pitchFamily="34" charset="0"/>
              </a:rPr>
              <a:t>Send these tests as soon as possible, to avoid delays in initiating treatment. If your clinical suspicion for RA is high, send these labs at the same time you send the RF and CCP. </a:t>
            </a:r>
          </a:p>
          <a:p>
            <a:endParaRPr lang="en-US" dirty="0"/>
          </a:p>
        </p:txBody>
      </p:sp>
      <p:sp>
        <p:nvSpPr>
          <p:cNvPr id="6" name="TextBox 5">
            <a:extLst>
              <a:ext uri="{FF2B5EF4-FFF2-40B4-BE49-F238E27FC236}">
                <a16:creationId xmlns:a16="http://schemas.microsoft.com/office/drawing/2014/main" id="{A7BBC10F-427C-544F-AAB7-B4AD853EF025}"/>
              </a:ext>
            </a:extLst>
          </p:cNvPr>
          <p:cNvSpPr txBox="1"/>
          <p:nvPr/>
        </p:nvSpPr>
        <p:spPr>
          <a:xfrm>
            <a:off x="8316686" y="3780844"/>
            <a:ext cx="3418114" cy="2585323"/>
          </a:xfrm>
          <a:prstGeom prst="rect">
            <a:avLst/>
          </a:prstGeom>
          <a:solidFill>
            <a:schemeClr val="accent6">
              <a:lumMod val="40000"/>
              <a:lumOff val="60000"/>
            </a:schemeClr>
          </a:solidFill>
          <a:ln w="69850">
            <a:solidFill>
              <a:schemeClr val="accent6">
                <a:lumMod val="50000"/>
              </a:schemeClr>
            </a:solidFill>
          </a:ln>
        </p:spPr>
        <p:txBody>
          <a:bodyPr wrap="square" rtlCol="0">
            <a:spAutoFit/>
          </a:bodyPr>
          <a:lstStyle/>
          <a:p>
            <a:endParaRPr lang="en-US" b="1" u="sng" dirty="0">
              <a:latin typeface="Open Sans" panose="020B0606030504020204" pitchFamily="34" charset="0"/>
              <a:ea typeface="Open Sans" panose="020B0606030504020204" pitchFamily="34" charset="0"/>
              <a:cs typeface="Open Sans" panose="020B0606030504020204" pitchFamily="34" charset="0"/>
            </a:endParaRPr>
          </a:p>
          <a:p>
            <a:r>
              <a:rPr lang="en-US" b="1" u="sng" dirty="0">
                <a:latin typeface="Open Sans" panose="020B0606030504020204" pitchFamily="34" charset="0"/>
                <a:ea typeface="Open Sans" panose="020B0606030504020204" pitchFamily="34" charset="0"/>
                <a:cs typeface="Open Sans" panose="020B0606030504020204" pitchFamily="34" charset="0"/>
              </a:rPr>
              <a:t>TIP: </a:t>
            </a:r>
            <a:r>
              <a:rPr lang="en-US" dirty="0">
                <a:latin typeface="Open Sans" panose="020B0606030504020204" pitchFamily="34" charset="0"/>
                <a:ea typeface="Open Sans" panose="020B0606030504020204" pitchFamily="34" charset="0"/>
                <a:cs typeface="Open Sans" panose="020B0606030504020204" pitchFamily="34" charset="0"/>
              </a:rPr>
              <a:t>Low-dose prednisone (5-10mg) and/or hydroxychloroquine can be started while awaiting the results of these tests. For all other DMARDs, wait for the lab results before initiating. </a:t>
            </a:r>
            <a:endParaRPr lang="en-US" b="1" u="sng"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7" name="TextBox 9">
            <a:extLst>
              <a:ext uri="{FF2B5EF4-FFF2-40B4-BE49-F238E27FC236}">
                <a16:creationId xmlns:a16="http://schemas.microsoft.com/office/drawing/2014/main" id="{26D33855-9C95-62A4-139D-46D22B572E95}"/>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Fall 2023</a:t>
            </a:r>
          </a:p>
        </p:txBody>
      </p:sp>
    </p:spTree>
    <p:extLst>
      <p:ext uri="{BB962C8B-B14F-4D97-AF65-F5344CB8AC3E}">
        <p14:creationId xmlns:p14="http://schemas.microsoft.com/office/powerpoint/2010/main" val="317754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98D2C-BB8B-B447-8D03-C4917A3B7CDF}"/>
              </a:ext>
            </a:extLst>
          </p:cNvPr>
          <p:cNvSpPr>
            <a:spLocks noGrp="1"/>
          </p:cNvSpPr>
          <p:nvPr>
            <p:ph type="title"/>
          </p:nvPr>
        </p:nvSpPr>
        <p:spPr/>
        <p: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Poll Question #2</a:t>
            </a:r>
          </a:p>
        </p:txBody>
      </p:sp>
      <p:sp>
        <p:nvSpPr>
          <p:cNvPr id="3" name="Content Placeholder 2">
            <a:extLst>
              <a:ext uri="{FF2B5EF4-FFF2-40B4-BE49-F238E27FC236}">
                <a16:creationId xmlns:a16="http://schemas.microsoft.com/office/drawing/2014/main" id="{ECE2FBF5-D8D3-444A-AFF6-94349E777FE5}"/>
              </a:ext>
            </a:extLst>
          </p:cNvPr>
          <p:cNvSpPr>
            <a:spLocks noGrp="1"/>
          </p:cNvSpPr>
          <p:nvPr>
            <p:ph idx="1"/>
          </p:nvPr>
        </p:nvSpPr>
        <p:spPr>
          <a:xfrm>
            <a:off x="838200" y="1825625"/>
            <a:ext cx="10515600" cy="4667250"/>
          </a:xfrm>
        </p:spPr>
        <p:txBody>
          <a:bodyPr>
            <a:normAutofit fontScale="92500" lnSpcReduction="10000"/>
          </a:bodyPr>
          <a:lstStyle/>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The patient’s lab tests return. She is </a:t>
            </a:r>
            <a:r>
              <a:rPr lang="en-US" b="1" dirty="0" err="1">
                <a:latin typeface="Open Sans" panose="020B0606030504020204" pitchFamily="34" charset="0"/>
                <a:ea typeface="Open Sans" panose="020B0606030504020204" pitchFamily="34" charset="0"/>
                <a:cs typeface="Open Sans" panose="020B0606030504020204" pitchFamily="34" charset="0"/>
              </a:rPr>
              <a:t>Quantiferon</a:t>
            </a:r>
            <a:r>
              <a:rPr lang="en-US" b="1" dirty="0">
                <a:latin typeface="Open Sans" panose="020B0606030504020204" pitchFamily="34" charset="0"/>
                <a:ea typeface="Open Sans" panose="020B0606030504020204" pitchFamily="34" charset="0"/>
                <a:cs typeface="Open Sans" panose="020B0606030504020204" pitchFamily="34" charset="0"/>
              </a:rPr>
              <a:t> Gold positive. </a:t>
            </a:r>
            <a:r>
              <a:rPr lang="en-US" dirty="0">
                <a:latin typeface="Open Sans" panose="020B0606030504020204" pitchFamily="34" charset="0"/>
                <a:ea typeface="Open Sans" panose="020B0606030504020204" pitchFamily="34" charset="0"/>
                <a:cs typeface="Open Sans" panose="020B0606030504020204" pitchFamily="34" charset="0"/>
              </a:rPr>
              <a:t>CXR reveals no evidence of active pulmonary TB. Her other pre-immunosuppression lab tests are unremarkable. How should you proceed?</a:t>
            </a:r>
          </a:p>
          <a:p>
            <a:pPr marL="514350" indent="-514350">
              <a:buFont typeface="+mj-lt"/>
              <a:buAutoNum type="alphaUcPeriod"/>
            </a:pPr>
            <a:r>
              <a:rPr lang="en-US" dirty="0">
                <a:latin typeface="Open Sans" panose="020B0606030504020204" pitchFamily="34" charset="0"/>
                <a:ea typeface="Open Sans" panose="020B0606030504020204" pitchFamily="34" charset="0"/>
                <a:cs typeface="Open Sans" panose="020B0606030504020204" pitchFamily="34" charset="0"/>
              </a:rPr>
              <a:t>Initiate methotrexate therapy for RA. No LTBI treatment needed.</a:t>
            </a:r>
          </a:p>
          <a:p>
            <a:pPr marL="514350" indent="-514350">
              <a:buFont typeface="+mj-lt"/>
              <a:buAutoNum type="alphaUcPeriod"/>
            </a:pPr>
            <a:r>
              <a:rPr lang="en-US" dirty="0">
                <a:latin typeface="Open Sans" panose="020B0606030504020204" pitchFamily="34" charset="0"/>
                <a:ea typeface="Open Sans" panose="020B0606030504020204" pitchFamily="34" charset="0"/>
                <a:cs typeface="Open Sans" panose="020B0606030504020204" pitchFamily="34" charset="0"/>
              </a:rPr>
              <a:t>Initiate methotrexate therapy for RA and LTBI treatment simultaneously. </a:t>
            </a:r>
          </a:p>
          <a:p>
            <a:pPr marL="514350" indent="-514350">
              <a:buFont typeface="+mj-lt"/>
              <a:buAutoNum type="alphaUcPeriod"/>
            </a:pPr>
            <a:r>
              <a:rPr lang="en-US" dirty="0">
                <a:latin typeface="Open Sans" panose="020B0606030504020204" pitchFamily="34" charset="0"/>
                <a:ea typeface="Open Sans" panose="020B0606030504020204" pitchFamily="34" charset="0"/>
                <a:cs typeface="Open Sans" panose="020B0606030504020204" pitchFamily="34" charset="0"/>
              </a:rPr>
              <a:t>Complete treatment for LTBI (6-9 months) before initiating methotrexate</a:t>
            </a:r>
          </a:p>
          <a:p>
            <a:pPr marL="514350" indent="-514350">
              <a:buFont typeface="+mj-lt"/>
              <a:buAutoNum type="alphaUcPeriod"/>
            </a:pPr>
            <a:r>
              <a:rPr lang="en-US" dirty="0">
                <a:latin typeface="Open Sans" panose="020B0606030504020204" pitchFamily="34" charset="0"/>
                <a:ea typeface="Open Sans" panose="020B0606030504020204" pitchFamily="34" charset="0"/>
                <a:cs typeface="Open Sans" panose="020B0606030504020204" pitchFamily="34" charset="0"/>
              </a:rPr>
              <a:t>Methotrexate is contraindicated. Complete LTBI therapy and choose a different DMARD.</a:t>
            </a:r>
            <a:endParaRPr lang="en-US" dirty="0">
              <a:solidFill>
                <a:srgbClr val="00B05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9">
            <a:extLst>
              <a:ext uri="{FF2B5EF4-FFF2-40B4-BE49-F238E27FC236}">
                <a16:creationId xmlns:a16="http://schemas.microsoft.com/office/drawing/2014/main" id="{3261B370-FD84-3B10-6DAA-5A1CCF94728B}"/>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Fall 2023</a:t>
            </a:r>
          </a:p>
        </p:txBody>
      </p:sp>
    </p:spTree>
    <p:extLst>
      <p:ext uri="{BB962C8B-B14F-4D97-AF65-F5344CB8AC3E}">
        <p14:creationId xmlns:p14="http://schemas.microsoft.com/office/powerpoint/2010/main" val="1852374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98D2C-BB8B-B447-8D03-C4917A3B7CDF}"/>
              </a:ext>
            </a:extLst>
          </p:cNvPr>
          <p:cNvSpPr>
            <a:spLocks noGrp="1"/>
          </p:cNvSpPr>
          <p:nvPr>
            <p:ph type="title"/>
          </p:nvPr>
        </p:nvSpPr>
        <p:spPr/>
        <p: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Poll Question #2</a:t>
            </a:r>
          </a:p>
        </p:txBody>
      </p:sp>
      <p:sp>
        <p:nvSpPr>
          <p:cNvPr id="3" name="Content Placeholder 2">
            <a:extLst>
              <a:ext uri="{FF2B5EF4-FFF2-40B4-BE49-F238E27FC236}">
                <a16:creationId xmlns:a16="http://schemas.microsoft.com/office/drawing/2014/main" id="{ECE2FBF5-D8D3-444A-AFF6-94349E777FE5}"/>
              </a:ext>
            </a:extLst>
          </p:cNvPr>
          <p:cNvSpPr>
            <a:spLocks noGrp="1"/>
          </p:cNvSpPr>
          <p:nvPr>
            <p:ph idx="1"/>
          </p:nvPr>
        </p:nvSpPr>
        <p:spPr>
          <a:xfrm>
            <a:off x="838200" y="1825625"/>
            <a:ext cx="10515600" cy="4667250"/>
          </a:xfrm>
        </p:spPr>
        <p:txBody>
          <a:bodyPr>
            <a:normAutofit fontScale="92500" lnSpcReduction="10000"/>
          </a:bodyPr>
          <a:lstStyle/>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The patient’s lab tests return. She is </a:t>
            </a:r>
            <a:r>
              <a:rPr lang="en-US" b="1" dirty="0" err="1">
                <a:latin typeface="Open Sans" panose="020B0606030504020204" pitchFamily="34" charset="0"/>
                <a:ea typeface="Open Sans" panose="020B0606030504020204" pitchFamily="34" charset="0"/>
                <a:cs typeface="Open Sans" panose="020B0606030504020204" pitchFamily="34" charset="0"/>
              </a:rPr>
              <a:t>Quantiferon</a:t>
            </a:r>
            <a:r>
              <a:rPr lang="en-US" b="1" dirty="0">
                <a:latin typeface="Open Sans" panose="020B0606030504020204" pitchFamily="34" charset="0"/>
                <a:ea typeface="Open Sans" panose="020B0606030504020204" pitchFamily="34" charset="0"/>
                <a:cs typeface="Open Sans" panose="020B0606030504020204" pitchFamily="34" charset="0"/>
              </a:rPr>
              <a:t> Gold positive. </a:t>
            </a:r>
            <a:r>
              <a:rPr lang="en-US" dirty="0">
                <a:latin typeface="Open Sans" panose="020B0606030504020204" pitchFamily="34" charset="0"/>
                <a:ea typeface="Open Sans" panose="020B0606030504020204" pitchFamily="34" charset="0"/>
                <a:cs typeface="Open Sans" panose="020B0606030504020204" pitchFamily="34" charset="0"/>
              </a:rPr>
              <a:t>CXR reveals no evidence of active pulmonary TB. Her other pre-immunosuppression lab tests are unremarkable. How should you proceed?</a:t>
            </a:r>
          </a:p>
          <a:p>
            <a:pPr marL="514350" indent="-514350">
              <a:buFont typeface="+mj-lt"/>
              <a:buAutoNum type="alphaUcPeriod"/>
            </a:pPr>
            <a:r>
              <a:rPr lang="en-US" dirty="0">
                <a:latin typeface="Open Sans" panose="020B0606030504020204" pitchFamily="34" charset="0"/>
                <a:ea typeface="Open Sans" panose="020B0606030504020204" pitchFamily="34" charset="0"/>
                <a:cs typeface="Open Sans" panose="020B0606030504020204" pitchFamily="34" charset="0"/>
              </a:rPr>
              <a:t>Initiate methotrexate therapy for RA. No LTBI treatment needed.</a:t>
            </a:r>
          </a:p>
          <a:p>
            <a:pPr marL="514350" indent="-514350">
              <a:buFont typeface="+mj-lt"/>
              <a:buAutoNum type="alphaUcPeriod"/>
            </a:pPr>
            <a:r>
              <a:rPr lang="en-US" b="1" dirty="0">
                <a:solidFill>
                  <a:srgbClr val="00B050"/>
                </a:solidFill>
                <a:latin typeface="Open Sans" panose="020B0606030504020204" pitchFamily="34" charset="0"/>
                <a:ea typeface="Open Sans" panose="020B0606030504020204" pitchFamily="34" charset="0"/>
                <a:cs typeface="Open Sans" panose="020B0606030504020204" pitchFamily="34" charset="0"/>
              </a:rPr>
              <a:t>Initiate methotrexate therapy for RA and LTBI treatment simultaneously.</a:t>
            </a:r>
          </a:p>
          <a:p>
            <a:pPr marL="514350" indent="-514350">
              <a:buFont typeface="+mj-lt"/>
              <a:buAutoNum type="alphaUcPeriod"/>
            </a:pPr>
            <a:r>
              <a:rPr lang="en-US" dirty="0">
                <a:latin typeface="Open Sans" panose="020B0606030504020204" pitchFamily="34" charset="0"/>
                <a:ea typeface="Open Sans" panose="020B0606030504020204" pitchFamily="34" charset="0"/>
                <a:cs typeface="Open Sans" panose="020B0606030504020204" pitchFamily="34" charset="0"/>
              </a:rPr>
              <a:t>Complete treatment for LTBI (6-9 months) before initiating methotrexate.</a:t>
            </a:r>
          </a:p>
          <a:p>
            <a:pPr marL="514350" indent="-514350">
              <a:buFont typeface="+mj-lt"/>
              <a:buAutoNum type="alphaUcPeriod"/>
            </a:pPr>
            <a:r>
              <a:rPr lang="en-US" dirty="0">
                <a:latin typeface="Open Sans" panose="020B0606030504020204" pitchFamily="34" charset="0"/>
                <a:ea typeface="Open Sans" panose="020B0606030504020204" pitchFamily="34" charset="0"/>
                <a:cs typeface="Open Sans" panose="020B0606030504020204" pitchFamily="34" charset="0"/>
              </a:rPr>
              <a:t>Methotrexate is contraindicated. Complete LTBI therapy and choose a different DMARD.</a:t>
            </a:r>
            <a:endParaRPr lang="en-US" dirty="0">
              <a:solidFill>
                <a:srgbClr val="00B05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9">
            <a:extLst>
              <a:ext uri="{FF2B5EF4-FFF2-40B4-BE49-F238E27FC236}">
                <a16:creationId xmlns:a16="http://schemas.microsoft.com/office/drawing/2014/main" id="{B754266A-72A2-3671-8F2E-7CDDA2B894F0}"/>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Fall 2023</a:t>
            </a:r>
          </a:p>
        </p:txBody>
      </p:sp>
    </p:spTree>
    <p:extLst>
      <p:ext uri="{BB962C8B-B14F-4D97-AF65-F5344CB8AC3E}">
        <p14:creationId xmlns:p14="http://schemas.microsoft.com/office/powerpoint/2010/main" val="2815650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6D22A55-E3E5-E743-B9C8-DF3DE5CEFF4B}"/>
              </a:ext>
            </a:extLst>
          </p:cNvPr>
          <p:cNvSpPr/>
          <p:nvPr/>
        </p:nvSpPr>
        <p:spPr>
          <a:xfrm>
            <a:off x="3910013" y="2176781"/>
            <a:ext cx="2076450" cy="2569883"/>
          </a:xfrm>
          <a:prstGeom prst="rect">
            <a:avLst/>
          </a:prstGeom>
          <a:solidFill>
            <a:srgbClr val="D4F745">
              <a:alpha val="1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39DDC39-2D64-DF4D-A3E9-E68624F5412A}"/>
              </a:ext>
            </a:extLst>
          </p:cNvPr>
          <p:cNvSpPr/>
          <p:nvPr/>
        </p:nvSpPr>
        <p:spPr>
          <a:xfrm>
            <a:off x="685800" y="2185604"/>
            <a:ext cx="2713892" cy="2608659"/>
          </a:xfrm>
          <a:prstGeom prst="rect">
            <a:avLst/>
          </a:prstGeom>
          <a:solidFill>
            <a:schemeClr val="accent6">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46170DB-3268-CB4B-A3C4-C7072A98783F}"/>
              </a:ext>
            </a:extLst>
          </p:cNvPr>
          <p:cNvSpPr/>
          <p:nvPr/>
        </p:nvSpPr>
        <p:spPr>
          <a:xfrm>
            <a:off x="8770608" y="4403303"/>
            <a:ext cx="2209800" cy="928390"/>
          </a:xfrm>
          <a:prstGeom prst="rect">
            <a:avLst/>
          </a:prstGeom>
          <a:solidFill>
            <a:srgbClr val="FF0000">
              <a:alpha val="6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E4D7F2C-2EBB-1F49-851B-549F1CBBEBD9}"/>
              </a:ext>
            </a:extLst>
          </p:cNvPr>
          <p:cNvSpPr/>
          <p:nvPr/>
        </p:nvSpPr>
        <p:spPr>
          <a:xfrm>
            <a:off x="8338088" y="2145150"/>
            <a:ext cx="3384805" cy="2076389"/>
          </a:xfrm>
          <a:prstGeom prst="rect">
            <a:avLst/>
          </a:prstGeom>
          <a:solidFill>
            <a:srgbClr val="FF0000">
              <a:alpha val="6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D671C6-1A28-6A42-8BE0-6DFFA8651A3D}"/>
              </a:ext>
            </a:extLst>
          </p:cNvPr>
          <p:cNvSpPr>
            <a:spLocks noGrp="1"/>
          </p:cNvSpPr>
          <p:nvPr>
            <p:ph type="title"/>
          </p:nvPr>
        </p:nvSpPr>
        <p:spPr>
          <a:xfrm>
            <a:off x="38100" y="-166788"/>
            <a:ext cx="10515600" cy="1325563"/>
          </a:xfrm>
        </p:spPr>
        <p:txBody>
          <a:bodyPr>
            <a:normAutofit/>
          </a:bodyPr>
          <a:lstStyle/>
          <a:p>
            <a:r>
              <a:rPr lang="en-US" sz="3200" b="1" dirty="0"/>
              <a:t>Risk of latent TB reactivation with different RA medications</a:t>
            </a:r>
            <a:br>
              <a:rPr lang="en-US" sz="2600" b="1" dirty="0"/>
            </a:br>
            <a:r>
              <a:rPr lang="en-US" sz="2600" b="1" i="1" dirty="0"/>
              <a:t>(very thin data, except for </a:t>
            </a:r>
            <a:r>
              <a:rPr lang="en-US" sz="2600" b="1" i="1" dirty="0" err="1"/>
              <a:t>TNFi</a:t>
            </a:r>
            <a:r>
              <a:rPr lang="en-US" sz="2600" b="1" i="1" dirty="0"/>
              <a:t>)</a:t>
            </a:r>
            <a:endParaRPr lang="en-US" sz="2600" i="1" dirty="0"/>
          </a:p>
        </p:txBody>
      </p:sp>
      <p:sp>
        <p:nvSpPr>
          <p:cNvPr id="10" name="TextBox 9">
            <a:extLst>
              <a:ext uri="{FF2B5EF4-FFF2-40B4-BE49-F238E27FC236}">
                <a16:creationId xmlns:a16="http://schemas.microsoft.com/office/drawing/2014/main" id="{06A1E853-7B4F-BB45-AEE1-42967401B36C}"/>
              </a:ext>
            </a:extLst>
          </p:cNvPr>
          <p:cNvSpPr txBox="1"/>
          <p:nvPr/>
        </p:nvSpPr>
        <p:spPr>
          <a:xfrm>
            <a:off x="8457230" y="2285075"/>
            <a:ext cx="3146519" cy="3046988"/>
          </a:xfrm>
          <a:prstGeom prst="rect">
            <a:avLst/>
          </a:prstGeom>
          <a:noFill/>
        </p:spPr>
        <p:txBody>
          <a:bodyPr wrap="square" rtlCol="0">
            <a:spAutoFit/>
          </a:bodyPr>
          <a:lstStyle/>
          <a:p>
            <a:r>
              <a:rPr lang="en-US" sz="2400" b="1" dirty="0"/>
              <a:t>TNF inhibitors </a:t>
            </a:r>
            <a:r>
              <a:rPr lang="en-US" sz="2400" dirty="0"/>
              <a:t>(adalimumab/Humira &amp; infliximab/Remicade = 10-20x risk. Less risk for etanercept/Enbrel)</a:t>
            </a:r>
          </a:p>
          <a:p>
            <a:endParaRPr lang="en-US" sz="2400" dirty="0"/>
          </a:p>
          <a:p>
            <a:endParaRPr lang="en-US" sz="2400" dirty="0"/>
          </a:p>
          <a:p>
            <a:endParaRPr lang="en-US" sz="2400" dirty="0"/>
          </a:p>
        </p:txBody>
      </p:sp>
      <p:sp>
        <p:nvSpPr>
          <p:cNvPr id="11" name="TextBox 10">
            <a:extLst>
              <a:ext uri="{FF2B5EF4-FFF2-40B4-BE49-F238E27FC236}">
                <a16:creationId xmlns:a16="http://schemas.microsoft.com/office/drawing/2014/main" id="{99CF8A2B-054D-7E4B-A123-1A37FDF36842}"/>
              </a:ext>
            </a:extLst>
          </p:cNvPr>
          <p:cNvSpPr txBox="1"/>
          <p:nvPr/>
        </p:nvSpPr>
        <p:spPr>
          <a:xfrm>
            <a:off x="742950" y="2251417"/>
            <a:ext cx="2833688" cy="2677656"/>
          </a:xfrm>
          <a:prstGeom prst="rect">
            <a:avLst/>
          </a:prstGeom>
          <a:noFill/>
        </p:spPr>
        <p:txBody>
          <a:bodyPr wrap="square" rtlCol="0">
            <a:spAutoFit/>
          </a:bodyPr>
          <a:lstStyle/>
          <a:p>
            <a:r>
              <a:rPr lang="en-US" sz="2400" b="1" dirty="0"/>
              <a:t>Very low risk: </a:t>
            </a:r>
          </a:p>
          <a:p>
            <a:r>
              <a:rPr lang="en-US" sz="2400" dirty="0"/>
              <a:t>Hydroxychloroquine</a:t>
            </a:r>
          </a:p>
          <a:p>
            <a:r>
              <a:rPr lang="en-US" sz="2400" dirty="0"/>
              <a:t>Sulfasalazine</a:t>
            </a:r>
          </a:p>
          <a:p>
            <a:r>
              <a:rPr lang="en-US" sz="2400" dirty="0"/>
              <a:t>Methotrexate</a:t>
            </a:r>
          </a:p>
          <a:p>
            <a:endParaRPr lang="en-US" sz="2400" dirty="0"/>
          </a:p>
          <a:p>
            <a:r>
              <a:rPr lang="en-US" sz="2400" dirty="0"/>
              <a:t>Rituximab</a:t>
            </a:r>
          </a:p>
          <a:p>
            <a:endParaRPr lang="en-US" sz="2400" dirty="0"/>
          </a:p>
        </p:txBody>
      </p:sp>
      <p:cxnSp>
        <p:nvCxnSpPr>
          <p:cNvPr id="18" name="Straight Arrow Connector 17">
            <a:extLst>
              <a:ext uri="{FF2B5EF4-FFF2-40B4-BE49-F238E27FC236}">
                <a16:creationId xmlns:a16="http://schemas.microsoft.com/office/drawing/2014/main" id="{529BD726-5DAB-CE45-AF24-05A2BD401BAF}"/>
              </a:ext>
            </a:extLst>
          </p:cNvPr>
          <p:cNvCxnSpPr/>
          <p:nvPr/>
        </p:nvCxnSpPr>
        <p:spPr>
          <a:xfrm>
            <a:off x="952500" y="1776713"/>
            <a:ext cx="10287000" cy="0"/>
          </a:xfrm>
          <a:prstGeom prst="straightConnector1">
            <a:avLst/>
          </a:prstGeom>
          <a:ln w="1079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9D4ACE8-36D8-B04F-965F-CF155D8333A7}"/>
              </a:ext>
            </a:extLst>
          </p:cNvPr>
          <p:cNvSpPr txBox="1"/>
          <p:nvPr/>
        </p:nvSpPr>
        <p:spPr>
          <a:xfrm>
            <a:off x="3843338" y="1882220"/>
            <a:ext cx="2209800" cy="2677656"/>
          </a:xfrm>
          <a:prstGeom prst="rect">
            <a:avLst/>
          </a:prstGeom>
          <a:noFill/>
        </p:spPr>
        <p:txBody>
          <a:bodyPr wrap="square" rtlCol="0">
            <a:spAutoFit/>
          </a:bodyPr>
          <a:lstStyle/>
          <a:p>
            <a:pPr algn="ctr"/>
            <a:endParaRPr lang="en-US" sz="2400" dirty="0"/>
          </a:p>
          <a:p>
            <a:pPr algn="ctr"/>
            <a:r>
              <a:rPr lang="en-US" sz="2400" dirty="0"/>
              <a:t>Abatacept,</a:t>
            </a:r>
          </a:p>
          <a:p>
            <a:pPr algn="ctr"/>
            <a:r>
              <a:rPr lang="en-US" sz="2400" dirty="0"/>
              <a:t>Tocilizumab,</a:t>
            </a:r>
          </a:p>
          <a:p>
            <a:pPr algn="ctr"/>
            <a:r>
              <a:rPr lang="en-US" sz="2400" dirty="0" err="1"/>
              <a:t>JAKi</a:t>
            </a:r>
            <a:endParaRPr lang="en-US" sz="2400" dirty="0"/>
          </a:p>
          <a:p>
            <a:pPr algn="ctr"/>
            <a:r>
              <a:rPr lang="en-US" sz="2400" dirty="0"/>
              <a:t>(little increased risk? Thin data.)</a:t>
            </a:r>
          </a:p>
          <a:p>
            <a:pPr algn="ctr"/>
            <a:endParaRPr lang="en-US" sz="2400" dirty="0"/>
          </a:p>
        </p:txBody>
      </p:sp>
      <p:sp>
        <p:nvSpPr>
          <p:cNvPr id="20" name="TextBox 19">
            <a:extLst>
              <a:ext uri="{FF2B5EF4-FFF2-40B4-BE49-F238E27FC236}">
                <a16:creationId xmlns:a16="http://schemas.microsoft.com/office/drawing/2014/main" id="{DDC8DB75-F53B-2F4D-90AF-5F0D91BAD57E}"/>
              </a:ext>
            </a:extLst>
          </p:cNvPr>
          <p:cNvSpPr txBox="1"/>
          <p:nvPr/>
        </p:nvSpPr>
        <p:spPr>
          <a:xfrm>
            <a:off x="9029700" y="4451999"/>
            <a:ext cx="2209800" cy="830997"/>
          </a:xfrm>
          <a:prstGeom prst="rect">
            <a:avLst/>
          </a:prstGeom>
          <a:noFill/>
        </p:spPr>
        <p:txBody>
          <a:bodyPr wrap="square" rtlCol="0">
            <a:spAutoFit/>
          </a:bodyPr>
          <a:lstStyle/>
          <a:p>
            <a:r>
              <a:rPr lang="en-US" sz="2400" dirty="0"/>
              <a:t>Prednisone &gt;15mg/day</a:t>
            </a:r>
          </a:p>
        </p:txBody>
      </p:sp>
      <p:sp>
        <p:nvSpPr>
          <p:cNvPr id="21" name="TextBox 20">
            <a:extLst>
              <a:ext uri="{FF2B5EF4-FFF2-40B4-BE49-F238E27FC236}">
                <a16:creationId xmlns:a16="http://schemas.microsoft.com/office/drawing/2014/main" id="{3602F120-64B6-D34E-AEEA-3A0A3F479605}"/>
              </a:ext>
            </a:extLst>
          </p:cNvPr>
          <p:cNvSpPr txBox="1"/>
          <p:nvPr/>
        </p:nvSpPr>
        <p:spPr>
          <a:xfrm>
            <a:off x="9563100" y="844602"/>
            <a:ext cx="2095500" cy="523220"/>
          </a:xfrm>
          <a:prstGeom prst="rect">
            <a:avLst/>
          </a:prstGeom>
          <a:noFill/>
        </p:spPr>
        <p:txBody>
          <a:bodyPr wrap="square" rtlCol="0">
            <a:spAutoFit/>
          </a:bodyPr>
          <a:lstStyle/>
          <a:p>
            <a:r>
              <a:rPr lang="en-US" sz="2800" b="1" dirty="0">
                <a:solidFill>
                  <a:srgbClr val="FF0000"/>
                </a:solidFill>
              </a:rPr>
              <a:t>Higher Risk</a:t>
            </a:r>
          </a:p>
        </p:txBody>
      </p:sp>
      <p:sp>
        <p:nvSpPr>
          <p:cNvPr id="22" name="TextBox 21">
            <a:extLst>
              <a:ext uri="{FF2B5EF4-FFF2-40B4-BE49-F238E27FC236}">
                <a16:creationId xmlns:a16="http://schemas.microsoft.com/office/drawing/2014/main" id="{C5F4AB6D-00FE-9042-916B-FE4445D739E1}"/>
              </a:ext>
            </a:extLst>
          </p:cNvPr>
          <p:cNvSpPr txBox="1"/>
          <p:nvPr/>
        </p:nvSpPr>
        <p:spPr>
          <a:xfrm>
            <a:off x="876300" y="958933"/>
            <a:ext cx="1866900" cy="523220"/>
          </a:xfrm>
          <a:prstGeom prst="rect">
            <a:avLst/>
          </a:prstGeom>
          <a:noFill/>
        </p:spPr>
        <p:txBody>
          <a:bodyPr wrap="square" rtlCol="0">
            <a:spAutoFit/>
          </a:bodyPr>
          <a:lstStyle/>
          <a:p>
            <a:r>
              <a:rPr lang="en-US" sz="2800" b="1" dirty="0">
                <a:solidFill>
                  <a:schemeClr val="accent6"/>
                </a:solidFill>
              </a:rPr>
              <a:t>Low Risk</a:t>
            </a:r>
          </a:p>
        </p:txBody>
      </p:sp>
      <p:sp>
        <p:nvSpPr>
          <p:cNvPr id="3" name="TextBox 9">
            <a:extLst>
              <a:ext uri="{FF2B5EF4-FFF2-40B4-BE49-F238E27FC236}">
                <a16:creationId xmlns:a16="http://schemas.microsoft.com/office/drawing/2014/main" id="{80936A01-CE2D-3979-70FF-88CD98E4ED9E}"/>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Fall 2023</a:t>
            </a:r>
          </a:p>
        </p:txBody>
      </p:sp>
    </p:spTree>
    <p:extLst>
      <p:ext uri="{BB962C8B-B14F-4D97-AF65-F5344CB8AC3E}">
        <p14:creationId xmlns:p14="http://schemas.microsoft.com/office/powerpoint/2010/main" val="262191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6" grpId="0" animBg="1"/>
      <p:bldP spid="24" grpId="0" animBg="1"/>
      <p:bldP spid="23" grpId="0" animBg="1"/>
      <p:bldP spid="10" grpId="0"/>
      <p:bldP spid="11"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6D22A55-E3E5-E743-B9C8-DF3DE5CEFF4B}"/>
              </a:ext>
            </a:extLst>
          </p:cNvPr>
          <p:cNvSpPr/>
          <p:nvPr/>
        </p:nvSpPr>
        <p:spPr>
          <a:xfrm>
            <a:off x="3910013" y="2176781"/>
            <a:ext cx="2076450" cy="2569883"/>
          </a:xfrm>
          <a:prstGeom prst="rect">
            <a:avLst/>
          </a:prstGeom>
          <a:solidFill>
            <a:srgbClr val="D4F745">
              <a:alpha val="1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39DDC39-2D64-DF4D-A3E9-E68624F5412A}"/>
              </a:ext>
            </a:extLst>
          </p:cNvPr>
          <p:cNvSpPr/>
          <p:nvPr/>
        </p:nvSpPr>
        <p:spPr>
          <a:xfrm>
            <a:off x="685800" y="2185604"/>
            <a:ext cx="2713892" cy="2608659"/>
          </a:xfrm>
          <a:prstGeom prst="rect">
            <a:avLst/>
          </a:prstGeom>
          <a:solidFill>
            <a:schemeClr val="accent6">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46170DB-3268-CB4B-A3C4-C7072A98783F}"/>
              </a:ext>
            </a:extLst>
          </p:cNvPr>
          <p:cNvSpPr/>
          <p:nvPr/>
        </p:nvSpPr>
        <p:spPr>
          <a:xfrm>
            <a:off x="8670659" y="4403673"/>
            <a:ext cx="2209800" cy="928390"/>
          </a:xfrm>
          <a:prstGeom prst="rect">
            <a:avLst/>
          </a:prstGeom>
          <a:solidFill>
            <a:srgbClr val="FF0000">
              <a:alpha val="6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E4D7F2C-2EBB-1F49-851B-549F1CBBEBD9}"/>
              </a:ext>
            </a:extLst>
          </p:cNvPr>
          <p:cNvSpPr/>
          <p:nvPr/>
        </p:nvSpPr>
        <p:spPr>
          <a:xfrm>
            <a:off x="8338088" y="2145150"/>
            <a:ext cx="3384805" cy="2076389"/>
          </a:xfrm>
          <a:prstGeom prst="rect">
            <a:avLst/>
          </a:prstGeom>
          <a:solidFill>
            <a:srgbClr val="FF0000">
              <a:alpha val="6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D671C6-1A28-6A42-8BE0-6DFFA8651A3D}"/>
              </a:ext>
            </a:extLst>
          </p:cNvPr>
          <p:cNvSpPr>
            <a:spLocks noGrp="1"/>
          </p:cNvSpPr>
          <p:nvPr>
            <p:ph type="title"/>
          </p:nvPr>
        </p:nvSpPr>
        <p:spPr>
          <a:xfrm>
            <a:off x="38100" y="-166788"/>
            <a:ext cx="10515600" cy="1325563"/>
          </a:xfrm>
        </p:spPr>
        <p:txBody>
          <a:bodyPr>
            <a:normAutofit/>
          </a:bodyPr>
          <a:lstStyle/>
          <a:p>
            <a:r>
              <a:rPr lang="en-US" sz="3200" b="1" dirty="0"/>
              <a:t>Risk of latent TB reactivation with different RA medications</a:t>
            </a:r>
            <a:br>
              <a:rPr lang="en-US" sz="2600" b="1" dirty="0"/>
            </a:br>
            <a:r>
              <a:rPr lang="en-US" sz="2600" b="1" i="1" dirty="0"/>
              <a:t>(very thin data, except for </a:t>
            </a:r>
            <a:r>
              <a:rPr lang="en-US" sz="2600" b="1" i="1" dirty="0" err="1"/>
              <a:t>TNFi</a:t>
            </a:r>
            <a:r>
              <a:rPr lang="en-US" sz="2600" b="1" i="1" dirty="0"/>
              <a:t>)</a:t>
            </a:r>
            <a:endParaRPr lang="en-US" sz="2600" i="1" dirty="0"/>
          </a:p>
        </p:txBody>
      </p:sp>
      <p:sp>
        <p:nvSpPr>
          <p:cNvPr id="10" name="TextBox 9">
            <a:extLst>
              <a:ext uri="{FF2B5EF4-FFF2-40B4-BE49-F238E27FC236}">
                <a16:creationId xmlns:a16="http://schemas.microsoft.com/office/drawing/2014/main" id="{06A1E853-7B4F-BB45-AEE1-42967401B36C}"/>
              </a:ext>
            </a:extLst>
          </p:cNvPr>
          <p:cNvSpPr txBox="1"/>
          <p:nvPr/>
        </p:nvSpPr>
        <p:spPr>
          <a:xfrm>
            <a:off x="8451552" y="2313837"/>
            <a:ext cx="3146519" cy="3046988"/>
          </a:xfrm>
          <a:prstGeom prst="rect">
            <a:avLst/>
          </a:prstGeom>
          <a:noFill/>
        </p:spPr>
        <p:txBody>
          <a:bodyPr wrap="square" rtlCol="0">
            <a:spAutoFit/>
          </a:bodyPr>
          <a:lstStyle/>
          <a:p>
            <a:r>
              <a:rPr lang="en-US" sz="2400" b="1" dirty="0"/>
              <a:t>TNF inhibitors </a:t>
            </a:r>
            <a:r>
              <a:rPr lang="en-US" sz="2400" dirty="0"/>
              <a:t>(adalimumab/Humira &amp; infliximab/Remicade = 10-20x risk. Less risk for etanercept/Enbrel)</a:t>
            </a:r>
          </a:p>
          <a:p>
            <a:endParaRPr lang="en-US" sz="2400" dirty="0"/>
          </a:p>
          <a:p>
            <a:endParaRPr lang="en-US" sz="2400" dirty="0"/>
          </a:p>
          <a:p>
            <a:endParaRPr lang="en-US" sz="2400" dirty="0"/>
          </a:p>
        </p:txBody>
      </p:sp>
      <p:sp>
        <p:nvSpPr>
          <p:cNvPr id="11" name="TextBox 10">
            <a:extLst>
              <a:ext uri="{FF2B5EF4-FFF2-40B4-BE49-F238E27FC236}">
                <a16:creationId xmlns:a16="http://schemas.microsoft.com/office/drawing/2014/main" id="{99CF8A2B-054D-7E4B-A123-1A37FDF36842}"/>
              </a:ext>
            </a:extLst>
          </p:cNvPr>
          <p:cNvSpPr txBox="1"/>
          <p:nvPr/>
        </p:nvSpPr>
        <p:spPr>
          <a:xfrm>
            <a:off x="742950" y="2251417"/>
            <a:ext cx="2833688" cy="2677656"/>
          </a:xfrm>
          <a:prstGeom prst="rect">
            <a:avLst/>
          </a:prstGeom>
          <a:noFill/>
        </p:spPr>
        <p:txBody>
          <a:bodyPr wrap="square" rtlCol="0">
            <a:spAutoFit/>
          </a:bodyPr>
          <a:lstStyle/>
          <a:p>
            <a:r>
              <a:rPr lang="en-US" sz="2400" b="1" dirty="0"/>
              <a:t>Very low risk: </a:t>
            </a:r>
          </a:p>
          <a:p>
            <a:r>
              <a:rPr lang="en-US" sz="2400" dirty="0"/>
              <a:t>Hydroxychloroquine</a:t>
            </a:r>
          </a:p>
          <a:p>
            <a:r>
              <a:rPr lang="en-US" sz="2400" dirty="0"/>
              <a:t>Sulfasalazine</a:t>
            </a:r>
          </a:p>
          <a:p>
            <a:r>
              <a:rPr lang="en-US" sz="2400" dirty="0"/>
              <a:t>Methotrexate</a:t>
            </a:r>
          </a:p>
          <a:p>
            <a:endParaRPr lang="en-US" sz="2400" dirty="0"/>
          </a:p>
          <a:p>
            <a:r>
              <a:rPr lang="en-US" sz="2400" dirty="0"/>
              <a:t>Rituximab</a:t>
            </a:r>
          </a:p>
          <a:p>
            <a:endParaRPr lang="en-US" sz="2400" dirty="0"/>
          </a:p>
        </p:txBody>
      </p:sp>
      <p:cxnSp>
        <p:nvCxnSpPr>
          <p:cNvPr id="18" name="Straight Arrow Connector 17">
            <a:extLst>
              <a:ext uri="{FF2B5EF4-FFF2-40B4-BE49-F238E27FC236}">
                <a16:creationId xmlns:a16="http://schemas.microsoft.com/office/drawing/2014/main" id="{529BD726-5DAB-CE45-AF24-05A2BD401BAF}"/>
              </a:ext>
            </a:extLst>
          </p:cNvPr>
          <p:cNvCxnSpPr/>
          <p:nvPr/>
        </p:nvCxnSpPr>
        <p:spPr>
          <a:xfrm>
            <a:off x="952500" y="1776713"/>
            <a:ext cx="10287000" cy="0"/>
          </a:xfrm>
          <a:prstGeom prst="straightConnector1">
            <a:avLst/>
          </a:prstGeom>
          <a:ln w="1079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9D4ACE8-36D8-B04F-965F-CF155D8333A7}"/>
              </a:ext>
            </a:extLst>
          </p:cNvPr>
          <p:cNvSpPr txBox="1"/>
          <p:nvPr/>
        </p:nvSpPr>
        <p:spPr>
          <a:xfrm>
            <a:off x="3843338" y="1882220"/>
            <a:ext cx="2209800" cy="2677656"/>
          </a:xfrm>
          <a:prstGeom prst="rect">
            <a:avLst/>
          </a:prstGeom>
          <a:noFill/>
        </p:spPr>
        <p:txBody>
          <a:bodyPr wrap="square" rtlCol="0">
            <a:spAutoFit/>
          </a:bodyPr>
          <a:lstStyle/>
          <a:p>
            <a:pPr algn="ctr"/>
            <a:endParaRPr lang="en-US" sz="2400" dirty="0"/>
          </a:p>
          <a:p>
            <a:pPr algn="ctr"/>
            <a:r>
              <a:rPr lang="en-US" sz="2400" dirty="0"/>
              <a:t>Abatacept,</a:t>
            </a:r>
          </a:p>
          <a:p>
            <a:pPr algn="ctr"/>
            <a:r>
              <a:rPr lang="en-US" sz="2400" dirty="0"/>
              <a:t>Tocilizumab,</a:t>
            </a:r>
          </a:p>
          <a:p>
            <a:pPr algn="ctr"/>
            <a:r>
              <a:rPr lang="en-US" sz="2400" dirty="0" err="1"/>
              <a:t>JAKi</a:t>
            </a:r>
            <a:endParaRPr lang="en-US" sz="2400" dirty="0"/>
          </a:p>
          <a:p>
            <a:pPr algn="ctr"/>
            <a:r>
              <a:rPr lang="en-US" sz="2400" dirty="0"/>
              <a:t>(little increased risk? Thin data.)</a:t>
            </a:r>
          </a:p>
          <a:p>
            <a:pPr algn="ctr"/>
            <a:endParaRPr lang="en-US" sz="2400" dirty="0"/>
          </a:p>
        </p:txBody>
      </p:sp>
      <p:sp>
        <p:nvSpPr>
          <p:cNvPr id="20" name="TextBox 19">
            <a:extLst>
              <a:ext uri="{FF2B5EF4-FFF2-40B4-BE49-F238E27FC236}">
                <a16:creationId xmlns:a16="http://schemas.microsoft.com/office/drawing/2014/main" id="{DDC8DB75-F53B-2F4D-90AF-5F0D91BAD57E}"/>
              </a:ext>
            </a:extLst>
          </p:cNvPr>
          <p:cNvSpPr txBox="1"/>
          <p:nvPr/>
        </p:nvSpPr>
        <p:spPr>
          <a:xfrm>
            <a:off x="8733070" y="4452370"/>
            <a:ext cx="2209800" cy="830997"/>
          </a:xfrm>
          <a:prstGeom prst="rect">
            <a:avLst/>
          </a:prstGeom>
          <a:noFill/>
        </p:spPr>
        <p:txBody>
          <a:bodyPr wrap="square" rtlCol="0">
            <a:spAutoFit/>
          </a:bodyPr>
          <a:lstStyle/>
          <a:p>
            <a:r>
              <a:rPr lang="en-US" sz="2400" dirty="0"/>
              <a:t>Prednisone &gt;15mg/day</a:t>
            </a:r>
          </a:p>
        </p:txBody>
      </p:sp>
      <p:sp>
        <p:nvSpPr>
          <p:cNvPr id="21" name="TextBox 20">
            <a:extLst>
              <a:ext uri="{FF2B5EF4-FFF2-40B4-BE49-F238E27FC236}">
                <a16:creationId xmlns:a16="http://schemas.microsoft.com/office/drawing/2014/main" id="{3602F120-64B6-D34E-AEEA-3A0A3F479605}"/>
              </a:ext>
            </a:extLst>
          </p:cNvPr>
          <p:cNvSpPr txBox="1"/>
          <p:nvPr/>
        </p:nvSpPr>
        <p:spPr>
          <a:xfrm>
            <a:off x="9563100" y="844602"/>
            <a:ext cx="2095500" cy="523220"/>
          </a:xfrm>
          <a:prstGeom prst="rect">
            <a:avLst/>
          </a:prstGeom>
          <a:noFill/>
        </p:spPr>
        <p:txBody>
          <a:bodyPr wrap="square" rtlCol="0">
            <a:spAutoFit/>
          </a:bodyPr>
          <a:lstStyle/>
          <a:p>
            <a:r>
              <a:rPr lang="en-US" sz="2800" b="1" dirty="0">
                <a:solidFill>
                  <a:srgbClr val="FF0000"/>
                </a:solidFill>
              </a:rPr>
              <a:t>Higher Risk</a:t>
            </a:r>
          </a:p>
        </p:txBody>
      </p:sp>
      <p:sp>
        <p:nvSpPr>
          <p:cNvPr id="22" name="TextBox 21">
            <a:extLst>
              <a:ext uri="{FF2B5EF4-FFF2-40B4-BE49-F238E27FC236}">
                <a16:creationId xmlns:a16="http://schemas.microsoft.com/office/drawing/2014/main" id="{C5F4AB6D-00FE-9042-916B-FE4445D739E1}"/>
              </a:ext>
            </a:extLst>
          </p:cNvPr>
          <p:cNvSpPr txBox="1"/>
          <p:nvPr/>
        </p:nvSpPr>
        <p:spPr>
          <a:xfrm>
            <a:off x="876300" y="958933"/>
            <a:ext cx="1866900" cy="523220"/>
          </a:xfrm>
          <a:prstGeom prst="rect">
            <a:avLst/>
          </a:prstGeom>
          <a:noFill/>
        </p:spPr>
        <p:txBody>
          <a:bodyPr wrap="square" rtlCol="0">
            <a:spAutoFit/>
          </a:bodyPr>
          <a:lstStyle/>
          <a:p>
            <a:r>
              <a:rPr lang="en-US" sz="2800" b="1" dirty="0">
                <a:solidFill>
                  <a:schemeClr val="accent6"/>
                </a:solidFill>
              </a:rPr>
              <a:t>Low Risk</a:t>
            </a:r>
          </a:p>
        </p:txBody>
      </p:sp>
      <p:sp>
        <p:nvSpPr>
          <p:cNvPr id="17" name="TextBox 16">
            <a:extLst>
              <a:ext uri="{FF2B5EF4-FFF2-40B4-BE49-F238E27FC236}">
                <a16:creationId xmlns:a16="http://schemas.microsoft.com/office/drawing/2014/main" id="{18B126BC-7C08-EB4C-9F52-063E36080593}"/>
              </a:ext>
            </a:extLst>
          </p:cNvPr>
          <p:cNvSpPr txBox="1"/>
          <p:nvPr/>
        </p:nvSpPr>
        <p:spPr>
          <a:xfrm>
            <a:off x="405570" y="5332063"/>
            <a:ext cx="3274351" cy="1323439"/>
          </a:xfrm>
          <a:prstGeom prst="rect">
            <a:avLst/>
          </a:prstGeom>
          <a:noFill/>
          <a:ln>
            <a:solidFill>
              <a:schemeClr val="accent1">
                <a:shade val="50000"/>
              </a:schemeClr>
            </a:solidFill>
          </a:ln>
        </p:spPr>
        <p:txBody>
          <a:bodyPr wrap="square" rtlCol="0">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Screen for LTBI. If LTBI is confirmed, okay to initiate LTBI therapy and these RA medications simultaneously (no need to delay RA treatment). </a:t>
            </a:r>
          </a:p>
        </p:txBody>
      </p:sp>
      <p:sp>
        <p:nvSpPr>
          <p:cNvPr id="29" name="Rectangle 28">
            <a:extLst>
              <a:ext uri="{FF2B5EF4-FFF2-40B4-BE49-F238E27FC236}">
                <a16:creationId xmlns:a16="http://schemas.microsoft.com/office/drawing/2014/main" id="{072A9BBE-D105-5847-B0CD-A3E8185CD9D7}"/>
              </a:ext>
            </a:extLst>
          </p:cNvPr>
          <p:cNvSpPr/>
          <p:nvPr/>
        </p:nvSpPr>
        <p:spPr>
          <a:xfrm>
            <a:off x="5986463" y="5957294"/>
            <a:ext cx="4262421" cy="584775"/>
          </a:xfrm>
          <a:prstGeom prst="rect">
            <a:avLst/>
          </a:prstGeom>
          <a:ln w="12700">
            <a:solidFill>
              <a:schemeClr val="accent1"/>
            </a:solidFill>
          </a:ln>
        </p:spPr>
        <p:txBody>
          <a:bodyPr wrap="square">
            <a:spAutoFit/>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Delay starting biologic until </a:t>
            </a:r>
            <a:r>
              <a:rPr lang="en-US" sz="1600" dirty="0" err="1">
                <a:latin typeface="Open Sans" panose="020B0606030504020204" pitchFamily="34" charset="0"/>
                <a:ea typeface="Open Sans" panose="020B0606030504020204" pitchFamily="34" charset="0"/>
                <a:cs typeface="Open Sans" panose="020B0606030504020204" pitchFamily="34" charset="0"/>
              </a:rPr>
              <a:t>pt</a:t>
            </a:r>
            <a:r>
              <a:rPr lang="en-US" sz="1600" dirty="0">
                <a:latin typeface="Open Sans" panose="020B0606030504020204" pitchFamily="34" charset="0"/>
                <a:ea typeface="Open Sans" panose="020B0606030504020204" pitchFamily="34" charset="0"/>
                <a:cs typeface="Open Sans" panose="020B0606030504020204" pitchFamily="34" charset="0"/>
              </a:rPr>
              <a:t> has completed at least 1 month of LTBI therapy</a:t>
            </a:r>
          </a:p>
        </p:txBody>
      </p:sp>
      <p:cxnSp>
        <p:nvCxnSpPr>
          <p:cNvPr id="30" name="Straight Arrow Connector 29">
            <a:extLst>
              <a:ext uri="{FF2B5EF4-FFF2-40B4-BE49-F238E27FC236}">
                <a16:creationId xmlns:a16="http://schemas.microsoft.com/office/drawing/2014/main" id="{67AAC2B4-4484-A849-AFBE-10CD6AB1BE8B}"/>
              </a:ext>
            </a:extLst>
          </p:cNvPr>
          <p:cNvCxnSpPr>
            <a:cxnSpLocks/>
          </p:cNvCxnSpPr>
          <p:nvPr/>
        </p:nvCxnSpPr>
        <p:spPr>
          <a:xfrm flipH="1" flipV="1">
            <a:off x="5641384" y="4866156"/>
            <a:ext cx="2421965" cy="1091138"/>
          </a:xfrm>
          <a:prstGeom prst="straightConnector1">
            <a:avLst/>
          </a:prstGeom>
          <a:ln w="31750">
            <a:solidFill>
              <a:schemeClr val="accent1"/>
            </a:solidFill>
            <a:prstDash val="dash"/>
            <a:headEnd w="lg" len="med"/>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02A5885-2836-2749-9045-EF72776FE4FD}"/>
              </a:ext>
            </a:extLst>
          </p:cNvPr>
          <p:cNvSpPr txBox="1"/>
          <p:nvPr/>
        </p:nvSpPr>
        <p:spPr>
          <a:xfrm>
            <a:off x="6560298" y="4962731"/>
            <a:ext cx="292068" cy="369332"/>
          </a:xfrm>
          <a:prstGeom prst="rect">
            <a:avLst/>
          </a:prstGeom>
          <a:noFill/>
        </p:spPr>
        <p:txBody>
          <a:bodyPr wrap="none" rtlCol="0">
            <a:spAutoFit/>
          </a:bodyPr>
          <a:lstStyle/>
          <a:p>
            <a:r>
              <a:rPr lang="en-US" dirty="0"/>
              <a:t>?</a:t>
            </a:r>
          </a:p>
        </p:txBody>
      </p:sp>
      <p:cxnSp>
        <p:nvCxnSpPr>
          <p:cNvPr id="32" name="Straight Arrow Connector 31">
            <a:extLst>
              <a:ext uri="{FF2B5EF4-FFF2-40B4-BE49-F238E27FC236}">
                <a16:creationId xmlns:a16="http://schemas.microsoft.com/office/drawing/2014/main" id="{6E5323CD-AFC3-AD45-8468-1B736202829D}"/>
              </a:ext>
            </a:extLst>
          </p:cNvPr>
          <p:cNvCxnSpPr>
            <a:cxnSpLocks/>
          </p:cNvCxnSpPr>
          <p:nvPr/>
        </p:nvCxnSpPr>
        <p:spPr>
          <a:xfrm flipV="1">
            <a:off x="8187337" y="5332063"/>
            <a:ext cx="728063" cy="625232"/>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4D1A9F5-7D65-3F44-8D5C-1ACAA78BF75D}"/>
              </a:ext>
            </a:extLst>
          </p:cNvPr>
          <p:cNvCxnSpPr>
            <a:cxnSpLocks/>
          </p:cNvCxnSpPr>
          <p:nvPr/>
        </p:nvCxnSpPr>
        <p:spPr>
          <a:xfrm flipV="1">
            <a:off x="8098577" y="4221539"/>
            <a:ext cx="239511" cy="1735758"/>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E37CA89D-792C-C745-B77C-9C05598DF904}"/>
              </a:ext>
            </a:extLst>
          </p:cNvPr>
          <p:cNvCxnSpPr>
            <a:cxnSpLocks/>
          </p:cNvCxnSpPr>
          <p:nvPr/>
        </p:nvCxnSpPr>
        <p:spPr>
          <a:xfrm flipV="1">
            <a:off x="1895025" y="4798492"/>
            <a:ext cx="0" cy="533571"/>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3" name="TextBox 9">
            <a:extLst>
              <a:ext uri="{FF2B5EF4-FFF2-40B4-BE49-F238E27FC236}">
                <a16:creationId xmlns:a16="http://schemas.microsoft.com/office/drawing/2014/main" id="{C5140008-07AB-390F-57E7-E8D11D523EF9}"/>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Fall 2023</a:t>
            </a:r>
          </a:p>
        </p:txBody>
      </p:sp>
    </p:spTree>
    <p:extLst>
      <p:ext uri="{BB962C8B-B14F-4D97-AF65-F5344CB8AC3E}">
        <p14:creationId xmlns:p14="http://schemas.microsoft.com/office/powerpoint/2010/main" val="380519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9"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67A86-CB9C-3C49-95C9-A0D8C02A9568}"/>
              </a:ext>
            </a:extLst>
          </p:cNvPr>
          <p:cNvSpPr>
            <a:spLocks noGrp="1"/>
          </p:cNvSpPr>
          <p:nvPr>
            <p:ph type="title"/>
          </p:nvPr>
        </p:nvSpPr>
        <p:spPr/>
        <p:txBody>
          <a:bodyPr/>
          <a:lstStyle/>
          <a:p>
            <a:r>
              <a:rPr lang="en-US" dirty="0"/>
              <a:t>Chronic or Prior Hepatitis B infection </a:t>
            </a:r>
            <a:br>
              <a:rPr lang="en-US" dirty="0"/>
            </a:br>
            <a:r>
              <a:rPr lang="en-US" dirty="0"/>
              <a:t>in patients on immunosuppressive therapy</a:t>
            </a:r>
          </a:p>
        </p:txBody>
      </p:sp>
      <p:sp>
        <p:nvSpPr>
          <p:cNvPr id="3" name="Content Placeholder 2">
            <a:extLst>
              <a:ext uri="{FF2B5EF4-FFF2-40B4-BE49-F238E27FC236}">
                <a16:creationId xmlns:a16="http://schemas.microsoft.com/office/drawing/2014/main" id="{CF6BD65E-C671-474E-9393-9BDB0D4A3E74}"/>
              </a:ext>
            </a:extLst>
          </p:cNvPr>
          <p:cNvSpPr>
            <a:spLocks noGrp="1"/>
          </p:cNvSpPr>
          <p:nvPr>
            <p:ph idx="1"/>
          </p:nvPr>
        </p:nvSpPr>
        <p:spPr>
          <a:xfrm>
            <a:off x="838200" y="2425700"/>
            <a:ext cx="10515600" cy="4351338"/>
          </a:xfrm>
        </p:spPr>
        <p:txBody>
          <a:bodyPr/>
          <a:lstStyle/>
          <a:p>
            <a:r>
              <a:rPr lang="en-US" dirty="0"/>
              <a:t>Pre-immunosuppression HBV screening labs, and how to interpret the results </a:t>
            </a:r>
          </a:p>
          <a:p>
            <a:r>
              <a:rPr lang="en-US" dirty="0"/>
              <a:t>For patients starting immunosuppressive therapy for rheumatic disease:</a:t>
            </a:r>
          </a:p>
          <a:p>
            <a:pPr lvl="1"/>
            <a:r>
              <a:rPr lang="en-US" dirty="0"/>
              <a:t>Who needs HBV prophylaxis?</a:t>
            </a:r>
          </a:p>
          <a:p>
            <a:pPr lvl="1"/>
            <a:r>
              <a:rPr lang="en-US" dirty="0"/>
              <a:t>Who needs monitoring with serial HBV viral load + LFTs?</a:t>
            </a:r>
          </a:p>
        </p:txBody>
      </p:sp>
      <p:sp>
        <p:nvSpPr>
          <p:cNvPr id="4" name="TextBox 9">
            <a:extLst>
              <a:ext uri="{FF2B5EF4-FFF2-40B4-BE49-F238E27FC236}">
                <a16:creationId xmlns:a16="http://schemas.microsoft.com/office/drawing/2014/main" id="{54ACA881-F6D0-3F2E-0269-F3C384A1D159}"/>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Fall 2023</a:t>
            </a:r>
          </a:p>
        </p:txBody>
      </p:sp>
    </p:spTree>
    <p:extLst>
      <p:ext uri="{BB962C8B-B14F-4D97-AF65-F5344CB8AC3E}">
        <p14:creationId xmlns:p14="http://schemas.microsoft.com/office/powerpoint/2010/main" val="2441984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A0109-E284-8945-BF31-9034AD519E4A}"/>
              </a:ext>
            </a:extLst>
          </p:cNvPr>
          <p:cNvSpPr>
            <a:spLocks noGrp="1"/>
          </p:cNvSpPr>
          <p:nvPr>
            <p:ph type="title"/>
          </p:nvPr>
        </p:nvSpPr>
        <p:spPr>
          <a:xfrm>
            <a:off x="192086" y="846775"/>
            <a:ext cx="11807828" cy="1325563"/>
          </a:xfrm>
        </p:spPr>
        <p:txBody>
          <a:bodyPr>
            <a:noAutofit/>
          </a:bodyPr>
          <a:lstStyle/>
          <a:p>
            <a:r>
              <a:rPr lang="en-US" b="1" dirty="0"/>
              <a:t>Who is potentially at risk for HBV reactivation during immunosuppression?</a:t>
            </a:r>
            <a:br>
              <a:rPr lang="en-US" dirty="0"/>
            </a:br>
            <a:r>
              <a:rPr lang="en-US" dirty="0"/>
              <a:t> </a:t>
            </a:r>
            <a:br>
              <a:rPr lang="en-US" b="1" dirty="0"/>
            </a:br>
            <a:endParaRPr lang="en-US" b="1" dirty="0"/>
          </a:p>
        </p:txBody>
      </p:sp>
      <p:sp>
        <p:nvSpPr>
          <p:cNvPr id="5" name="TextBox 4">
            <a:extLst>
              <a:ext uri="{FF2B5EF4-FFF2-40B4-BE49-F238E27FC236}">
                <a16:creationId xmlns:a16="http://schemas.microsoft.com/office/drawing/2014/main" id="{CC8545E3-C107-184A-9945-6F0F70B23DD5}"/>
              </a:ext>
            </a:extLst>
          </p:cNvPr>
          <p:cNvSpPr txBox="1"/>
          <p:nvPr/>
        </p:nvSpPr>
        <p:spPr>
          <a:xfrm>
            <a:off x="1906292" y="5411013"/>
            <a:ext cx="8415579" cy="1107996"/>
          </a:xfrm>
          <a:prstGeom prst="rect">
            <a:avLst/>
          </a:prstGeom>
          <a:noFill/>
          <a:ln w="41275" cmpd="tri">
            <a:solidFill>
              <a:schemeClr val="accent2"/>
            </a:solidFill>
          </a:ln>
        </p:spPr>
        <p:txBody>
          <a:bodyPr wrap="square" rtlCol="0">
            <a:spAutoFit/>
          </a:bodyPr>
          <a:lstStyle/>
          <a:p>
            <a:pPr algn="ctr"/>
            <a:r>
              <a:rPr lang="en-US" sz="2200" b="1" dirty="0"/>
              <a:t>Key Teaching Pearl: </a:t>
            </a:r>
          </a:p>
          <a:p>
            <a:pPr algn="ctr"/>
            <a:r>
              <a:rPr lang="en-US" sz="2200" u="sng" dirty="0"/>
              <a:t>HBV Core Ab positivity</a:t>
            </a:r>
            <a:r>
              <a:rPr lang="en-US" sz="2200" dirty="0"/>
              <a:t> is associated with risk of HBV reactivation during immunosuppression, even if HBV Ag is negative!</a:t>
            </a:r>
          </a:p>
        </p:txBody>
      </p:sp>
      <p:sp>
        <p:nvSpPr>
          <p:cNvPr id="14" name="TextBox 13">
            <a:extLst>
              <a:ext uri="{FF2B5EF4-FFF2-40B4-BE49-F238E27FC236}">
                <a16:creationId xmlns:a16="http://schemas.microsoft.com/office/drawing/2014/main" id="{FD4841CF-4F1E-BF4E-99ED-0214E60E8BAE}"/>
              </a:ext>
            </a:extLst>
          </p:cNvPr>
          <p:cNvSpPr txBox="1"/>
          <p:nvPr/>
        </p:nvSpPr>
        <p:spPr>
          <a:xfrm>
            <a:off x="430214" y="3369989"/>
            <a:ext cx="11807827" cy="1200329"/>
          </a:xfrm>
          <a:prstGeom prst="rect">
            <a:avLst/>
          </a:prstGeom>
          <a:noFill/>
        </p:spPr>
        <p:txBody>
          <a:bodyPr wrap="square">
            <a:spAutoFit/>
          </a:bodyPr>
          <a:lstStyle/>
          <a:p>
            <a:r>
              <a:rPr lang="en-US" sz="2400" b="1" u="sng" dirty="0"/>
              <a:t>The 2 scenarios: </a:t>
            </a:r>
          </a:p>
          <a:p>
            <a:r>
              <a:rPr lang="en-US" sz="2400" dirty="0"/>
              <a:t>1. Chronic infection (higher risk): </a:t>
            </a:r>
            <a:r>
              <a:rPr lang="en-US" sz="2400" dirty="0">
                <a:solidFill>
                  <a:srgbClr val="7030A0"/>
                </a:solidFill>
              </a:rPr>
              <a:t>HBV Ag positive</a:t>
            </a:r>
            <a:r>
              <a:rPr lang="en-US" sz="2400" dirty="0"/>
              <a:t>/</a:t>
            </a:r>
            <a:r>
              <a:rPr lang="en-US" sz="2400" dirty="0">
                <a:solidFill>
                  <a:schemeClr val="accent6"/>
                </a:solidFill>
              </a:rPr>
              <a:t>core Ab positive </a:t>
            </a:r>
            <a:br>
              <a:rPr lang="en-US" sz="2400" dirty="0"/>
            </a:br>
            <a:r>
              <a:rPr lang="en-US" sz="2400" dirty="0"/>
              <a:t>2. Prior infection (can think of this as “latent HBV”; lower risk): HBV Ag negative/</a:t>
            </a:r>
            <a:r>
              <a:rPr lang="en-US" sz="2400" dirty="0">
                <a:solidFill>
                  <a:schemeClr val="accent6"/>
                </a:solidFill>
              </a:rPr>
              <a:t>core Ab pos</a:t>
            </a:r>
            <a:endParaRPr lang="en-US" sz="2400" dirty="0"/>
          </a:p>
        </p:txBody>
      </p:sp>
      <p:sp>
        <p:nvSpPr>
          <p:cNvPr id="16" name="Bent-Up Arrow 15">
            <a:extLst>
              <a:ext uri="{FF2B5EF4-FFF2-40B4-BE49-F238E27FC236}">
                <a16:creationId xmlns:a16="http://schemas.microsoft.com/office/drawing/2014/main" id="{7B0E1CC9-74EF-E44F-B23B-99D35E33724A}"/>
              </a:ext>
            </a:extLst>
          </p:cNvPr>
          <p:cNvSpPr/>
          <p:nvPr/>
        </p:nvSpPr>
        <p:spPr>
          <a:xfrm rot="5400000">
            <a:off x="3466265" y="1361815"/>
            <a:ext cx="957263" cy="1252746"/>
          </a:xfrm>
          <a:prstGeom prst="bentUpArrow">
            <a:avLst>
              <a:gd name="adj1" fmla="val 17537"/>
              <a:gd name="adj2" fmla="val 25000"/>
              <a:gd name="adj3" fmla="val 235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1C94534-5CCC-EB43-997C-3832B38ACCDA}"/>
              </a:ext>
            </a:extLst>
          </p:cNvPr>
          <p:cNvSpPr txBox="1"/>
          <p:nvPr/>
        </p:nvSpPr>
        <p:spPr>
          <a:xfrm>
            <a:off x="4694976" y="1664328"/>
            <a:ext cx="7304938" cy="1292662"/>
          </a:xfrm>
          <a:prstGeom prst="rect">
            <a:avLst/>
          </a:prstGeom>
          <a:noFill/>
        </p:spPr>
        <p:txBody>
          <a:bodyPr wrap="square" rtlCol="0">
            <a:spAutoFit/>
          </a:bodyPr>
          <a:lstStyle/>
          <a:p>
            <a:r>
              <a:rPr lang="en-US" sz="2600" dirty="0"/>
              <a:t>Anyone who is </a:t>
            </a:r>
            <a:r>
              <a:rPr lang="en-US" sz="2600" b="1" dirty="0">
                <a:solidFill>
                  <a:srgbClr val="7030A0"/>
                </a:solidFill>
              </a:rPr>
              <a:t>surface Antigen positive   </a:t>
            </a:r>
          </a:p>
          <a:p>
            <a:r>
              <a:rPr lang="en-US" sz="2600" b="1" dirty="0">
                <a:solidFill>
                  <a:srgbClr val="7030A0"/>
                </a:solidFill>
              </a:rPr>
              <a:t>			</a:t>
            </a:r>
            <a:r>
              <a:rPr lang="en-US" sz="2600" dirty="0"/>
              <a:t>- OR -    </a:t>
            </a:r>
          </a:p>
          <a:p>
            <a:r>
              <a:rPr lang="en-US" sz="2600" dirty="0"/>
              <a:t>		   </a:t>
            </a:r>
            <a:r>
              <a:rPr lang="en-US" sz="2600" b="1" dirty="0">
                <a:solidFill>
                  <a:schemeClr val="accent6"/>
                </a:solidFill>
              </a:rPr>
              <a:t>core Antibody positive</a:t>
            </a:r>
          </a:p>
        </p:txBody>
      </p:sp>
      <p:sp>
        <p:nvSpPr>
          <p:cNvPr id="3" name="TextBox 9">
            <a:extLst>
              <a:ext uri="{FF2B5EF4-FFF2-40B4-BE49-F238E27FC236}">
                <a16:creationId xmlns:a16="http://schemas.microsoft.com/office/drawing/2014/main" id="{35EF35BC-EF41-6B1C-BD97-46BD539E8D5E}"/>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Fall 2023</a:t>
            </a:r>
          </a:p>
        </p:txBody>
      </p:sp>
    </p:spTree>
    <p:extLst>
      <p:ext uri="{BB962C8B-B14F-4D97-AF65-F5344CB8AC3E}">
        <p14:creationId xmlns:p14="http://schemas.microsoft.com/office/powerpoint/2010/main" val="386588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P spid="16" grpId="0" animBg="1"/>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up of a document&#10;&#10;Description automatically generated">
            <a:extLst>
              <a:ext uri="{FF2B5EF4-FFF2-40B4-BE49-F238E27FC236}">
                <a16:creationId xmlns:a16="http://schemas.microsoft.com/office/drawing/2014/main" id="{E5BBB665-E9FB-A216-A954-1C469EA7DCE4}"/>
              </a:ext>
            </a:extLst>
          </p:cNvPr>
          <p:cNvPicPr>
            <a:picLocks noGrp="1" noChangeAspect="1"/>
          </p:cNvPicPr>
          <p:nvPr>
            <p:ph idx="1"/>
          </p:nvPr>
        </p:nvPicPr>
        <p:blipFill>
          <a:blip r:embed="rId2"/>
          <a:stretch>
            <a:fillRect/>
          </a:stretch>
        </p:blipFill>
        <p:spPr>
          <a:xfrm>
            <a:off x="0" y="1"/>
            <a:ext cx="12192000" cy="6857999"/>
          </a:xfrm>
          <a:prstGeom prst="rect">
            <a:avLst/>
          </a:prstGeom>
        </p:spPr>
      </p:pic>
    </p:spTree>
    <p:extLst>
      <p:ext uri="{BB962C8B-B14F-4D97-AF65-F5344CB8AC3E}">
        <p14:creationId xmlns:p14="http://schemas.microsoft.com/office/powerpoint/2010/main" val="3088675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8C12-2E13-8D4A-A823-D74167B56A26}"/>
              </a:ext>
            </a:extLst>
          </p:cNvPr>
          <p:cNvSpPr>
            <a:spLocks noGrp="1"/>
          </p:cNvSpPr>
          <p:nvPr>
            <p:ph type="title"/>
          </p:nvPr>
        </p:nvSpPr>
        <p:spPr>
          <a:xfrm>
            <a:off x="450937" y="365125"/>
            <a:ext cx="11527251" cy="1325563"/>
          </a:xfrm>
        </p:spPr>
        <p:txBody>
          <a:bodyPr>
            <a:normAutofit/>
          </a:bodyPr>
          <a:lstStyle/>
          <a:p>
            <a:r>
              <a:rPr lang="en-US" sz="3200" dirty="0">
                <a:latin typeface="Open Sans" panose="020B0606030504020204" pitchFamily="34" charset="0"/>
                <a:ea typeface="Open Sans" panose="020B0606030504020204" pitchFamily="34" charset="0"/>
                <a:cs typeface="Open Sans" panose="020B0606030504020204" pitchFamily="34" charset="0"/>
              </a:rPr>
              <a:t>Using DMARDs in patients with chronic or prior Hep B </a:t>
            </a:r>
          </a:p>
        </p:txBody>
      </p:sp>
      <p:sp>
        <p:nvSpPr>
          <p:cNvPr id="3" name="Content Placeholder 2">
            <a:extLst>
              <a:ext uri="{FF2B5EF4-FFF2-40B4-BE49-F238E27FC236}">
                <a16:creationId xmlns:a16="http://schemas.microsoft.com/office/drawing/2014/main" id="{E580ED3D-1288-EB40-973E-EA7400CC9F91}"/>
              </a:ext>
            </a:extLst>
          </p:cNvPr>
          <p:cNvSpPr>
            <a:spLocks noGrp="1"/>
          </p:cNvSpPr>
          <p:nvPr>
            <p:ph idx="1"/>
          </p:nvPr>
        </p:nvSpPr>
        <p:spPr>
          <a:xfrm>
            <a:off x="981076" y="1690688"/>
            <a:ext cx="10515600" cy="2729440"/>
          </a:xfrm>
        </p:spPr>
        <p:txBody>
          <a:bodyPr>
            <a:normAutofit fontScale="70000" lnSpcReduction="20000"/>
          </a:bodyPr>
          <a:lstStyle/>
          <a:p>
            <a:pPr marL="0" indent="0">
              <a:buNone/>
            </a:pPr>
            <a:r>
              <a:rPr lang="en-US" sz="3600" b="1" dirty="0">
                <a:latin typeface="Open Sans" panose="020B0606030504020204" pitchFamily="34" charset="0"/>
                <a:ea typeface="Open Sans" panose="020B0606030504020204" pitchFamily="34" charset="0"/>
                <a:cs typeface="Open Sans" panose="020B0606030504020204" pitchFamily="34" charset="0"/>
              </a:rPr>
              <a:t>Key Pearls:</a:t>
            </a:r>
          </a:p>
          <a:p>
            <a:r>
              <a:rPr lang="en-US" dirty="0">
                <a:latin typeface="Open Sans" panose="020B0606030504020204" pitchFamily="34" charset="0"/>
                <a:ea typeface="Open Sans" panose="020B0606030504020204" pitchFamily="34" charset="0"/>
                <a:cs typeface="Open Sans" panose="020B0606030504020204" pitchFamily="34" charset="0"/>
              </a:rPr>
              <a:t>Always screen with HBV Surface Ab, Surface Ag, </a:t>
            </a:r>
            <a:r>
              <a:rPr lang="en-US" b="1" u="sng" dirty="0">
                <a:latin typeface="Open Sans" panose="020B0606030504020204" pitchFamily="34" charset="0"/>
                <a:ea typeface="Open Sans" panose="020B0606030504020204" pitchFamily="34" charset="0"/>
                <a:cs typeface="Open Sans" panose="020B0606030504020204" pitchFamily="34" charset="0"/>
              </a:rPr>
              <a:t>and Core Ab </a:t>
            </a:r>
          </a:p>
          <a:p>
            <a:pPr lvl="1"/>
            <a:r>
              <a:rPr lang="en-US" dirty="0">
                <a:solidFill>
                  <a:srgbClr val="FF0000"/>
                </a:solidFill>
                <a:latin typeface="Open Sans" panose="020B0606030504020204" pitchFamily="34" charset="0"/>
                <a:ea typeface="Open Sans" panose="020B0606030504020204" pitchFamily="34" charset="0"/>
                <a:cs typeface="Open Sans" panose="020B0606030504020204" pitchFamily="34" charset="0"/>
              </a:rPr>
              <a:t>HBV </a:t>
            </a:r>
            <a:r>
              <a:rPr lang="en-US" u="sng" dirty="0">
                <a:solidFill>
                  <a:srgbClr val="FF0000"/>
                </a:solidFill>
                <a:latin typeface="Open Sans" panose="020B0606030504020204" pitchFamily="34" charset="0"/>
                <a:ea typeface="Open Sans" panose="020B0606030504020204" pitchFamily="34" charset="0"/>
                <a:cs typeface="Open Sans" panose="020B0606030504020204" pitchFamily="34" charset="0"/>
              </a:rPr>
              <a:t>Core Ab </a:t>
            </a:r>
            <a:r>
              <a:rPr lang="en-US" dirty="0">
                <a:solidFill>
                  <a:srgbClr val="FF0000"/>
                </a:solidFill>
                <a:latin typeface="Open Sans" panose="020B0606030504020204" pitchFamily="34" charset="0"/>
                <a:ea typeface="Open Sans" panose="020B0606030504020204" pitchFamily="34" charset="0"/>
                <a:cs typeface="Open Sans" panose="020B0606030504020204" pitchFamily="34" charset="0"/>
              </a:rPr>
              <a:t>positivity confers risk of activation during immunosuppression, even if Ag is negative</a:t>
            </a:r>
          </a:p>
          <a:p>
            <a:r>
              <a:rPr lang="en-US" dirty="0">
                <a:latin typeface="Open Sans" panose="020B0606030504020204" pitchFamily="34" charset="0"/>
                <a:ea typeface="Open Sans" panose="020B0606030504020204" pitchFamily="34" charset="0"/>
                <a:cs typeface="Open Sans" panose="020B0606030504020204" pitchFamily="34" charset="0"/>
              </a:rPr>
              <a:t>2 resources to bookmark/save to review guidelines for when to use HBV prophylaxis vs. just monitor VL:</a:t>
            </a:r>
          </a:p>
          <a:p>
            <a:pPr lvl="1"/>
            <a:r>
              <a:rPr lang="en-US" dirty="0">
                <a:latin typeface="Open Sans" panose="020B0606030504020204" pitchFamily="34" charset="0"/>
                <a:ea typeface="Open Sans" panose="020B0606030504020204" pitchFamily="34" charset="0"/>
                <a:cs typeface="Open Sans" panose="020B0606030504020204" pitchFamily="34" charset="0"/>
              </a:rPr>
              <a:t>American College of Rheumatology (ACR) 2021 Rheumatoid Arthritis Guidelines</a:t>
            </a:r>
          </a:p>
          <a:p>
            <a:pPr lvl="1"/>
            <a:r>
              <a:rPr lang="en-US" dirty="0">
                <a:latin typeface="Open Sans" panose="020B0606030504020204" pitchFamily="34" charset="0"/>
                <a:ea typeface="Open Sans" panose="020B0606030504020204" pitchFamily="34" charset="0"/>
                <a:cs typeface="Open Sans" panose="020B0606030504020204" pitchFamily="34" charset="0"/>
              </a:rPr>
              <a:t>American Gastroenterological Association (AGA) 2015 Guidelines for Prevention of HBV Reactivation During Immunosuppressive Drug Therapy</a:t>
            </a:r>
          </a:p>
          <a:p>
            <a:r>
              <a:rPr lang="en-US" dirty="0">
                <a:solidFill>
                  <a:srgbClr val="FF0000"/>
                </a:solidFill>
                <a:latin typeface="Open Sans" panose="020B0606030504020204" pitchFamily="34" charset="0"/>
                <a:ea typeface="Open Sans" panose="020B0606030504020204" pitchFamily="34" charset="0"/>
                <a:cs typeface="Open Sans" panose="020B0606030504020204" pitchFamily="34" charset="0"/>
              </a:rPr>
              <a:t>Highest risk biologic for Hep B reactivation = Rituximab</a:t>
            </a:r>
          </a:p>
          <a:p>
            <a:pPr lvl="1"/>
            <a:endParaRPr lang="en-US" dirty="0"/>
          </a:p>
          <a:p>
            <a:endParaRPr lang="en-US" dirty="0"/>
          </a:p>
          <a:p>
            <a:pPr marL="0" indent="0">
              <a:buNone/>
            </a:pPr>
            <a:endParaRPr lang="en-US" b="1" dirty="0"/>
          </a:p>
        </p:txBody>
      </p:sp>
      <p:graphicFrame>
        <p:nvGraphicFramePr>
          <p:cNvPr id="4" name="Table 4">
            <a:extLst>
              <a:ext uri="{FF2B5EF4-FFF2-40B4-BE49-F238E27FC236}">
                <a16:creationId xmlns:a16="http://schemas.microsoft.com/office/drawing/2014/main" id="{A1446A58-ADD4-F349-84BD-21C051A6DC2E}"/>
              </a:ext>
            </a:extLst>
          </p:cNvPr>
          <p:cNvGraphicFramePr>
            <a:graphicFrameLocks noGrp="1"/>
          </p:cNvGraphicFramePr>
          <p:nvPr>
            <p:extLst>
              <p:ext uri="{D42A27DB-BD31-4B8C-83A1-F6EECF244321}">
                <p14:modId xmlns:p14="http://schemas.microsoft.com/office/powerpoint/2010/main" val="1569112887"/>
              </p:ext>
            </p:extLst>
          </p:nvPr>
        </p:nvGraphicFramePr>
        <p:xfrm>
          <a:off x="981076" y="4949400"/>
          <a:ext cx="10293351" cy="1463040"/>
        </p:xfrm>
        <a:graphic>
          <a:graphicData uri="http://schemas.openxmlformats.org/drawingml/2006/table">
            <a:tbl>
              <a:tblPr firstRow="1" bandRow="1">
                <a:tableStyleId>{5C22544A-7EE6-4342-B048-85BDC9FD1C3A}</a:tableStyleId>
              </a:tblPr>
              <a:tblGrid>
                <a:gridCol w="2719387">
                  <a:extLst>
                    <a:ext uri="{9D8B030D-6E8A-4147-A177-3AD203B41FA5}">
                      <a16:colId xmlns:a16="http://schemas.microsoft.com/office/drawing/2014/main" val="2315967360"/>
                    </a:ext>
                  </a:extLst>
                </a:gridCol>
                <a:gridCol w="4686300">
                  <a:extLst>
                    <a:ext uri="{9D8B030D-6E8A-4147-A177-3AD203B41FA5}">
                      <a16:colId xmlns:a16="http://schemas.microsoft.com/office/drawing/2014/main" val="3948532362"/>
                    </a:ext>
                  </a:extLst>
                </a:gridCol>
                <a:gridCol w="2887664">
                  <a:extLst>
                    <a:ext uri="{9D8B030D-6E8A-4147-A177-3AD203B41FA5}">
                      <a16:colId xmlns:a16="http://schemas.microsoft.com/office/drawing/2014/main" val="1170650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Low risk: </a:t>
                      </a:r>
                      <a:r>
                        <a:rPr lang="en-US" b="0" dirty="0">
                          <a:solidFill>
                            <a:schemeClr val="tx1"/>
                          </a:solidFill>
                          <a:latin typeface="Open Sans" panose="020B0606030504020204" pitchFamily="34" charset="0"/>
                          <a:ea typeface="Open Sans" panose="020B0606030504020204" pitchFamily="34" charset="0"/>
                          <a:cs typeface="Open Sans" panose="020B0606030504020204" pitchFamily="34" charset="0"/>
                        </a:rPr>
                        <a:t>Conventional DMARDs (including MTX)</a:t>
                      </a:r>
                    </a:p>
                    <a:p>
                      <a:endParaRPr lang="en-US" dirty="0">
                        <a:solidFill>
                          <a:schemeClr val="tx1"/>
                        </a:solidFill>
                      </a:endParaRPr>
                    </a:p>
                  </a:txBody>
                  <a:tcPr>
                    <a:solidFill>
                      <a:schemeClr val="accent6">
                        <a:lumMod val="20000"/>
                        <a:lumOff val="80000"/>
                      </a:schemeClr>
                    </a:solidFill>
                  </a:tcPr>
                </a:tc>
                <a:tc>
                  <a:txBody>
                    <a:bodyPr/>
                    <a:lstStyle/>
                    <a:p>
                      <a:pPr marL="0" indent="0">
                        <a:buNone/>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Moderate-High risk: </a:t>
                      </a:r>
                      <a:r>
                        <a:rPr lang="en-US" b="0" dirty="0">
                          <a:solidFill>
                            <a:schemeClr val="tx1"/>
                          </a:solidFill>
                          <a:latin typeface="Open Sans" panose="020B0606030504020204" pitchFamily="34" charset="0"/>
                          <a:ea typeface="Open Sans" panose="020B0606030504020204" pitchFamily="34" charset="0"/>
                          <a:cs typeface="Open Sans" panose="020B0606030504020204" pitchFamily="34" charset="0"/>
                        </a:rPr>
                        <a:t>Other biologics </a:t>
                      </a:r>
                    </a:p>
                    <a:p>
                      <a:pPr marL="0" indent="0">
                        <a:buNone/>
                      </a:pPr>
                      <a:r>
                        <a:rPr lang="en-US" b="0" i="1" dirty="0">
                          <a:solidFill>
                            <a:schemeClr val="tx1"/>
                          </a:solidFill>
                          <a:latin typeface="Open Sans" panose="020B0606030504020204" pitchFamily="34" charset="0"/>
                          <a:ea typeface="Open Sans" panose="020B0606030504020204" pitchFamily="34" charset="0"/>
                          <a:cs typeface="Open Sans" panose="020B0606030504020204" pitchFamily="34" charset="0"/>
                        </a:rPr>
                        <a:t>Whether or not to give prophylaxis depends on Surface Ag+/Core Ab+ (prophylaxis) or Surface Ag-/Core Ab+ (serial VL monitoring)</a:t>
                      </a:r>
                    </a:p>
                    <a:p>
                      <a:endParaRPr lang="en-US" dirty="0"/>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High risk for HBV reactivation: </a:t>
                      </a:r>
                      <a:r>
                        <a:rPr lang="en-US" b="0" dirty="0">
                          <a:solidFill>
                            <a:schemeClr val="tx1"/>
                          </a:solidFill>
                          <a:latin typeface="Open Sans" panose="020B0606030504020204" pitchFamily="34" charset="0"/>
                          <a:ea typeface="Open Sans" panose="020B0606030504020204" pitchFamily="34" charset="0"/>
                          <a:cs typeface="Open Sans" panose="020B0606030504020204" pitchFamily="34" charset="0"/>
                        </a:rPr>
                        <a:t>Rituximab</a:t>
                      </a:r>
                    </a:p>
                    <a:p>
                      <a:endParaRPr lang="en-US" dirty="0"/>
                    </a:p>
                  </a:txBody>
                  <a:tcPr>
                    <a:solidFill>
                      <a:srgbClr val="FF303B">
                        <a:alpha val="28000"/>
                      </a:srgbClr>
                    </a:solidFill>
                  </a:tcPr>
                </a:tc>
                <a:extLst>
                  <a:ext uri="{0D108BD9-81ED-4DB2-BD59-A6C34878D82A}">
                    <a16:rowId xmlns:a16="http://schemas.microsoft.com/office/drawing/2014/main" val="3945225966"/>
                  </a:ext>
                </a:extLst>
              </a:tr>
            </a:tbl>
          </a:graphicData>
        </a:graphic>
      </p:graphicFrame>
      <p:sp>
        <p:nvSpPr>
          <p:cNvPr id="7" name="TextBox 6">
            <a:extLst>
              <a:ext uri="{FF2B5EF4-FFF2-40B4-BE49-F238E27FC236}">
                <a16:creationId xmlns:a16="http://schemas.microsoft.com/office/drawing/2014/main" id="{15663C59-07B5-9D44-AF0F-ADA4516238D2}"/>
              </a:ext>
            </a:extLst>
          </p:cNvPr>
          <p:cNvSpPr txBox="1"/>
          <p:nvPr/>
        </p:nvSpPr>
        <p:spPr>
          <a:xfrm>
            <a:off x="8496302" y="6412440"/>
            <a:ext cx="2974975" cy="369332"/>
          </a:xfrm>
          <a:prstGeom prst="rect">
            <a:avLst/>
          </a:prstGeom>
          <a:noFill/>
        </p:spPr>
        <p:txBody>
          <a:bodyPr wrap="square" rtlCol="0">
            <a:spAutoFit/>
          </a:bodyPr>
          <a:lstStyle/>
          <a:p>
            <a:r>
              <a:rPr lang="en-US" dirty="0"/>
              <a:t>&gt;10% risk of HBV reactivation </a:t>
            </a:r>
          </a:p>
        </p:txBody>
      </p:sp>
      <p:sp>
        <p:nvSpPr>
          <p:cNvPr id="8" name="TextBox 7">
            <a:extLst>
              <a:ext uri="{FF2B5EF4-FFF2-40B4-BE49-F238E27FC236}">
                <a16:creationId xmlns:a16="http://schemas.microsoft.com/office/drawing/2014/main" id="{65B5CE39-D78D-424E-AF40-41292A4C64DB}"/>
              </a:ext>
            </a:extLst>
          </p:cNvPr>
          <p:cNvSpPr txBox="1"/>
          <p:nvPr/>
        </p:nvSpPr>
        <p:spPr>
          <a:xfrm>
            <a:off x="4619627" y="6412440"/>
            <a:ext cx="3876675" cy="369332"/>
          </a:xfrm>
          <a:prstGeom prst="rect">
            <a:avLst/>
          </a:prstGeom>
          <a:noFill/>
        </p:spPr>
        <p:txBody>
          <a:bodyPr wrap="square" rtlCol="0">
            <a:spAutoFit/>
          </a:bodyPr>
          <a:lstStyle/>
          <a:p>
            <a:r>
              <a:rPr lang="en-US" dirty="0"/>
              <a:t>1-10% risk of HBV reactivation </a:t>
            </a:r>
          </a:p>
        </p:txBody>
      </p:sp>
      <p:sp>
        <p:nvSpPr>
          <p:cNvPr id="9" name="TextBox 8">
            <a:extLst>
              <a:ext uri="{FF2B5EF4-FFF2-40B4-BE49-F238E27FC236}">
                <a16:creationId xmlns:a16="http://schemas.microsoft.com/office/drawing/2014/main" id="{117BEBD6-F172-8847-B2E1-44BB4D237D2E}"/>
              </a:ext>
            </a:extLst>
          </p:cNvPr>
          <p:cNvSpPr txBox="1"/>
          <p:nvPr/>
        </p:nvSpPr>
        <p:spPr>
          <a:xfrm>
            <a:off x="981076" y="6412440"/>
            <a:ext cx="3876675" cy="369332"/>
          </a:xfrm>
          <a:prstGeom prst="rect">
            <a:avLst/>
          </a:prstGeom>
          <a:noFill/>
        </p:spPr>
        <p:txBody>
          <a:bodyPr wrap="square" rtlCol="0">
            <a:spAutoFit/>
          </a:bodyPr>
          <a:lstStyle/>
          <a:p>
            <a:r>
              <a:rPr lang="en-US" dirty="0"/>
              <a:t>&lt;1% risk of HBV reactivation </a:t>
            </a:r>
          </a:p>
        </p:txBody>
      </p:sp>
    </p:spTree>
    <p:extLst>
      <p:ext uri="{BB962C8B-B14F-4D97-AF65-F5344CB8AC3E}">
        <p14:creationId xmlns:p14="http://schemas.microsoft.com/office/powerpoint/2010/main" val="130799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1FD4A8F2-D5FE-DE49-BD5C-A53DE4AD8BC5}"/>
              </a:ext>
            </a:extLst>
          </p:cNvPr>
          <p:cNvGraphicFramePr>
            <a:graphicFrameLocks noGrp="1"/>
          </p:cNvGraphicFramePr>
          <p:nvPr/>
        </p:nvGraphicFramePr>
        <p:xfrm>
          <a:off x="966787" y="2046539"/>
          <a:ext cx="10293351" cy="1188720"/>
        </p:xfrm>
        <a:graphic>
          <a:graphicData uri="http://schemas.openxmlformats.org/drawingml/2006/table">
            <a:tbl>
              <a:tblPr firstRow="1" bandRow="1">
                <a:tableStyleId>{5C22544A-7EE6-4342-B048-85BDC9FD1C3A}</a:tableStyleId>
              </a:tblPr>
              <a:tblGrid>
                <a:gridCol w="3052763">
                  <a:extLst>
                    <a:ext uri="{9D8B030D-6E8A-4147-A177-3AD203B41FA5}">
                      <a16:colId xmlns:a16="http://schemas.microsoft.com/office/drawing/2014/main" val="2315967360"/>
                    </a:ext>
                  </a:extLst>
                </a:gridCol>
                <a:gridCol w="4457700">
                  <a:extLst>
                    <a:ext uri="{9D8B030D-6E8A-4147-A177-3AD203B41FA5}">
                      <a16:colId xmlns:a16="http://schemas.microsoft.com/office/drawing/2014/main" val="3948532362"/>
                    </a:ext>
                  </a:extLst>
                </a:gridCol>
                <a:gridCol w="2782888">
                  <a:extLst>
                    <a:ext uri="{9D8B030D-6E8A-4147-A177-3AD203B41FA5}">
                      <a16:colId xmlns:a16="http://schemas.microsoft.com/office/drawing/2014/main" val="1170650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Low risk: </a:t>
                      </a:r>
                      <a:r>
                        <a:rPr lang="en-US" b="0" dirty="0">
                          <a:solidFill>
                            <a:schemeClr val="tx1"/>
                          </a:solidFill>
                          <a:latin typeface="Open Sans" panose="020B0606030504020204" pitchFamily="34" charset="0"/>
                          <a:ea typeface="Open Sans" panose="020B0606030504020204" pitchFamily="34" charset="0"/>
                          <a:cs typeface="Open Sans" panose="020B0606030504020204" pitchFamily="34" charset="0"/>
                        </a:rPr>
                        <a:t>Conventional DMARDs (including MTX)</a:t>
                      </a:r>
                    </a:p>
                    <a:p>
                      <a:endParaRPr lang="en-US" dirty="0">
                        <a:solidFill>
                          <a:schemeClr val="tx1"/>
                        </a:solidFill>
                      </a:endParaRPr>
                    </a:p>
                  </a:txBody>
                  <a:tcPr>
                    <a:solidFill>
                      <a:schemeClr val="accent6">
                        <a:lumMod val="20000"/>
                        <a:lumOff val="80000"/>
                      </a:schemeClr>
                    </a:solidFill>
                  </a:tcPr>
                </a:tc>
                <a:tc>
                  <a:txBody>
                    <a:bodyPr/>
                    <a:lstStyle/>
                    <a:p>
                      <a:pPr marL="0" indent="0">
                        <a:buNone/>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Moderate-High risk: </a:t>
                      </a:r>
                      <a:r>
                        <a:rPr lang="en-US" b="0" dirty="0">
                          <a:solidFill>
                            <a:schemeClr val="tx1"/>
                          </a:solidFill>
                          <a:latin typeface="Open Sans" panose="020B0606030504020204" pitchFamily="34" charset="0"/>
                          <a:ea typeface="Open Sans" panose="020B0606030504020204" pitchFamily="34" charset="0"/>
                          <a:cs typeface="Open Sans" panose="020B0606030504020204" pitchFamily="34" charset="0"/>
                        </a:rPr>
                        <a:t>Other biologics besides Rituximab, or prednisone &gt;10mg daily for &gt;1 month</a:t>
                      </a:r>
                    </a:p>
                    <a:p>
                      <a:endParaRPr lang="en-US" dirty="0"/>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High risk for HBV reactivation: </a:t>
                      </a:r>
                      <a:r>
                        <a:rPr lang="en-US" b="0" dirty="0">
                          <a:solidFill>
                            <a:schemeClr val="tx1"/>
                          </a:solidFill>
                          <a:latin typeface="Open Sans" panose="020B0606030504020204" pitchFamily="34" charset="0"/>
                          <a:ea typeface="Open Sans" panose="020B0606030504020204" pitchFamily="34" charset="0"/>
                          <a:cs typeface="Open Sans" panose="020B0606030504020204" pitchFamily="34" charset="0"/>
                        </a:rPr>
                        <a:t>Rituximab</a:t>
                      </a:r>
                    </a:p>
                    <a:p>
                      <a:endParaRPr lang="en-US" dirty="0"/>
                    </a:p>
                  </a:txBody>
                  <a:tcPr>
                    <a:solidFill>
                      <a:srgbClr val="FF303B">
                        <a:alpha val="28000"/>
                      </a:srgbClr>
                    </a:solidFill>
                  </a:tcPr>
                </a:tc>
                <a:extLst>
                  <a:ext uri="{0D108BD9-81ED-4DB2-BD59-A6C34878D82A}">
                    <a16:rowId xmlns:a16="http://schemas.microsoft.com/office/drawing/2014/main" val="3945225966"/>
                  </a:ext>
                </a:extLst>
              </a:tr>
            </a:tbl>
          </a:graphicData>
        </a:graphic>
      </p:graphicFrame>
      <p:sp>
        <p:nvSpPr>
          <p:cNvPr id="6" name="TextBox 5">
            <a:extLst>
              <a:ext uri="{FF2B5EF4-FFF2-40B4-BE49-F238E27FC236}">
                <a16:creationId xmlns:a16="http://schemas.microsoft.com/office/drawing/2014/main" id="{3F892922-493E-B841-A4BA-874E37CC9048}"/>
              </a:ext>
            </a:extLst>
          </p:cNvPr>
          <p:cNvSpPr txBox="1"/>
          <p:nvPr/>
        </p:nvSpPr>
        <p:spPr>
          <a:xfrm>
            <a:off x="569118" y="592124"/>
            <a:ext cx="11088688" cy="892552"/>
          </a:xfrm>
          <a:prstGeom prst="rect">
            <a:avLst/>
          </a:prstGeom>
          <a:noFill/>
        </p:spPr>
        <p:txBody>
          <a:bodyPr wrap="square" rtlCol="0">
            <a:spAutoFit/>
          </a:bodyPr>
          <a:lstStyle/>
          <a:p>
            <a:pPr algn="ctr"/>
            <a:r>
              <a:rPr lang="en-US" sz="2600" b="1" dirty="0"/>
              <a:t>Management of Rheumatology Patients with Chronic or Prior HBV Infection who are on immunosuppressive medication</a:t>
            </a:r>
            <a:endParaRPr lang="en-US" sz="2600" dirty="0"/>
          </a:p>
        </p:txBody>
      </p:sp>
      <p:sp>
        <p:nvSpPr>
          <p:cNvPr id="10" name="TextBox 9">
            <a:extLst>
              <a:ext uri="{FF2B5EF4-FFF2-40B4-BE49-F238E27FC236}">
                <a16:creationId xmlns:a16="http://schemas.microsoft.com/office/drawing/2014/main" id="{1CB22FB8-71D5-D847-9E05-452AFB57DE15}"/>
              </a:ext>
            </a:extLst>
          </p:cNvPr>
          <p:cNvSpPr txBox="1"/>
          <p:nvPr/>
        </p:nvSpPr>
        <p:spPr>
          <a:xfrm>
            <a:off x="8662194" y="3999789"/>
            <a:ext cx="2954338" cy="492443"/>
          </a:xfrm>
          <a:prstGeom prst="rect">
            <a:avLst/>
          </a:prstGeom>
          <a:noFill/>
        </p:spPr>
        <p:txBody>
          <a:bodyPr wrap="square" rtlCol="0">
            <a:spAutoFit/>
          </a:bodyPr>
          <a:lstStyle/>
          <a:p>
            <a:pPr algn="ctr"/>
            <a:r>
              <a:rPr lang="en-US" sz="2600" b="1" dirty="0"/>
              <a:t>Prophylaxis</a:t>
            </a:r>
          </a:p>
        </p:txBody>
      </p:sp>
      <p:sp>
        <p:nvSpPr>
          <p:cNvPr id="12" name="TextBox 11">
            <a:extLst>
              <a:ext uri="{FF2B5EF4-FFF2-40B4-BE49-F238E27FC236}">
                <a16:creationId xmlns:a16="http://schemas.microsoft.com/office/drawing/2014/main" id="{606F77D3-AC11-824C-82C7-D2C36A30B740}"/>
              </a:ext>
            </a:extLst>
          </p:cNvPr>
          <p:cNvSpPr txBox="1"/>
          <p:nvPr/>
        </p:nvSpPr>
        <p:spPr>
          <a:xfrm>
            <a:off x="1158876" y="3996096"/>
            <a:ext cx="2536825" cy="1323439"/>
          </a:xfrm>
          <a:prstGeom prst="rect">
            <a:avLst/>
          </a:prstGeom>
          <a:noFill/>
        </p:spPr>
        <p:txBody>
          <a:bodyPr wrap="square" rtlCol="0">
            <a:spAutoFit/>
          </a:bodyPr>
          <a:lstStyle/>
          <a:p>
            <a:pPr algn="ctr"/>
            <a:r>
              <a:rPr lang="en-US" sz="2000" dirty="0"/>
              <a:t>No prophylaxis.</a:t>
            </a:r>
          </a:p>
          <a:p>
            <a:pPr algn="ctr"/>
            <a:endParaRPr lang="en-US" sz="2000" dirty="0"/>
          </a:p>
          <a:p>
            <a:pPr algn="ctr"/>
            <a:r>
              <a:rPr lang="en-US" sz="2000" dirty="0"/>
              <a:t>Serial monitoring? </a:t>
            </a:r>
          </a:p>
          <a:p>
            <a:pPr algn="ctr"/>
            <a:r>
              <a:rPr lang="en-US" sz="2000" dirty="0"/>
              <a:t>(No recommendation) </a:t>
            </a:r>
          </a:p>
        </p:txBody>
      </p:sp>
      <p:sp>
        <p:nvSpPr>
          <p:cNvPr id="13" name="TextBox 12">
            <a:extLst>
              <a:ext uri="{FF2B5EF4-FFF2-40B4-BE49-F238E27FC236}">
                <a16:creationId xmlns:a16="http://schemas.microsoft.com/office/drawing/2014/main" id="{769FE279-6ABC-2945-9C21-F00770C84CB1}"/>
              </a:ext>
            </a:extLst>
          </p:cNvPr>
          <p:cNvSpPr txBox="1"/>
          <p:nvPr/>
        </p:nvSpPr>
        <p:spPr>
          <a:xfrm>
            <a:off x="6171408" y="4014435"/>
            <a:ext cx="1928812" cy="492443"/>
          </a:xfrm>
          <a:prstGeom prst="rect">
            <a:avLst/>
          </a:prstGeom>
          <a:noFill/>
        </p:spPr>
        <p:txBody>
          <a:bodyPr wrap="square" rtlCol="0">
            <a:spAutoFit/>
          </a:bodyPr>
          <a:lstStyle/>
          <a:p>
            <a:pPr algn="ctr"/>
            <a:r>
              <a:rPr lang="en-US" sz="2600" b="1" dirty="0"/>
              <a:t>Prophylaxis</a:t>
            </a:r>
          </a:p>
        </p:txBody>
      </p:sp>
      <p:sp>
        <p:nvSpPr>
          <p:cNvPr id="14" name="TextBox 13">
            <a:extLst>
              <a:ext uri="{FF2B5EF4-FFF2-40B4-BE49-F238E27FC236}">
                <a16:creationId xmlns:a16="http://schemas.microsoft.com/office/drawing/2014/main" id="{96B92510-D8B3-5E45-89C1-D77C7CCA0AE6}"/>
              </a:ext>
            </a:extLst>
          </p:cNvPr>
          <p:cNvSpPr txBox="1"/>
          <p:nvPr/>
        </p:nvSpPr>
        <p:spPr>
          <a:xfrm>
            <a:off x="4257675" y="3966093"/>
            <a:ext cx="1762919" cy="1569660"/>
          </a:xfrm>
          <a:prstGeom prst="rect">
            <a:avLst/>
          </a:prstGeom>
          <a:noFill/>
        </p:spPr>
        <p:txBody>
          <a:bodyPr wrap="square" rtlCol="0">
            <a:spAutoFit/>
          </a:bodyPr>
          <a:lstStyle/>
          <a:p>
            <a:pPr algn="ctr"/>
            <a:r>
              <a:rPr lang="en-US" sz="2400" b="1" dirty="0"/>
              <a:t>Serial monitoring of HBV viral load &amp; LFTs</a:t>
            </a:r>
          </a:p>
        </p:txBody>
      </p:sp>
      <p:cxnSp>
        <p:nvCxnSpPr>
          <p:cNvPr id="3" name="Straight Arrow Connector 2">
            <a:extLst>
              <a:ext uri="{FF2B5EF4-FFF2-40B4-BE49-F238E27FC236}">
                <a16:creationId xmlns:a16="http://schemas.microsoft.com/office/drawing/2014/main" id="{D607EE9F-7C24-6A4A-8868-6C984EE308EF}"/>
              </a:ext>
            </a:extLst>
          </p:cNvPr>
          <p:cNvCxnSpPr/>
          <p:nvPr/>
        </p:nvCxnSpPr>
        <p:spPr>
          <a:xfrm>
            <a:off x="9867900" y="3235259"/>
            <a:ext cx="0" cy="73083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A962501-6F15-9141-9457-2B4F53D681F8}"/>
              </a:ext>
            </a:extLst>
          </p:cNvPr>
          <p:cNvCxnSpPr>
            <a:cxnSpLocks/>
          </p:cNvCxnSpPr>
          <p:nvPr/>
        </p:nvCxnSpPr>
        <p:spPr>
          <a:xfrm flipH="1">
            <a:off x="5257800" y="3283601"/>
            <a:ext cx="762794" cy="73083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AC251F4-72F2-0A49-9F7B-04612DA5CDE0}"/>
              </a:ext>
            </a:extLst>
          </p:cNvPr>
          <p:cNvCxnSpPr>
            <a:cxnSpLocks/>
          </p:cNvCxnSpPr>
          <p:nvPr/>
        </p:nvCxnSpPr>
        <p:spPr>
          <a:xfrm>
            <a:off x="6039644" y="3265262"/>
            <a:ext cx="818356" cy="74917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933F790-404F-D14A-9CB7-878BA6CC5837}"/>
              </a:ext>
            </a:extLst>
          </p:cNvPr>
          <p:cNvCxnSpPr/>
          <p:nvPr/>
        </p:nvCxnSpPr>
        <p:spPr>
          <a:xfrm>
            <a:off x="2381250" y="3235259"/>
            <a:ext cx="0" cy="73083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6BC919A-514E-6E4F-9DBC-4115DCF9B8EB}"/>
              </a:ext>
            </a:extLst>
          </p:cNvPr>
          <p:cNvSpPr txBox="1"/>
          <p:nvPr/>
        </p:nvSpPr>
        <p:spPr>
          <a:xfrm>
            <a:off x="4246562" y="6135000"/>
            <a:ext cx="4404519" cy="369332"/>
          </a:xfrm>
          <a:prstGeom prst="rect">
            <a:avLst/>
          </a:prstGeom>
          <a:noFill/>
        </p:spPr>
        <p:txBody>
          <a:bodyPr wrap="square" rtlCol="0">
            <a:spAutoFit/>
          </a:bodyPr>
          <a:lstStyle/>
          <a:p>
            <a:r>
              <a:rPr lang="en-US" i="1" dirty="0"/>
              <a:t>For guidance, check AGA or ACR guidelines</a:t>
            </a:r>
          </a:p>
        </p:txBody>
      </p:sp>
      <p:sp>
        <p:nvSpPr>
          <p:cNvPr id="5" name="Up Arrow 4">
            <a:extLst>
              <a:ext uri="{FF2B5EF4-FFF2-40B4-BE49-F238E27FC236}">
                <a16:creationId xmlns:a16="http://schemas.microsoft.com/office/drawing/2014/main" id="{7E3D20B9-A48E-4F46-BD70-A17A4FF79799}"/>
              </a:ext>
            </a:extLst>
          </p:cNvPr>
          <p:cNvSpPr/>
          <p:nvPr/>
        </p:nvSpPr>
        <p:spPr>
          <a:xfrm>
            <a:off x="5257800" y="5769093"/>
            <a:ext cx="309966" cy="374817"/>
          </a:xfrm>
          <a:prstGeom prst="up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a:extLst>
              <a:ext uri="{FF2B5EF4-FFF2-40B4-BE49-F238E27FC236}">
                <a16:creationId xmlns:a16="http://schemas.microsoft.com/office/drawing/2014/main" id="{BE1AB38C-66BD-C340-81E0-C85AF2605CC9}"/>
              </a:ext>
            </a:extLst>
          </p:cNvPr>
          <p:cNvSpPr/>
          <p:nvPr/>
        </p:nvSpPr>
        <p:spPr>
          <a:xfrm>
            <a:off x="6858000" y="5774246"/>
            <a:ext cx="309966" cy="374817"/>
          </a:xfrm>
          <a:prstGeom prst="up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9">
            <a:extLst>
              <a:ext uri="{FF2B5EF4-FFF2-40B4-BE49-F238E27FC236}">
                <a16:creationId xmlns:a16="http://schemas.microsoft.com/office/drawing/2014/main" id="{3C4BD785-0DEC-09E2-9E4E-96F3B46317D1}"/>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Fall 2023</a:t>
            </a:r>
          </a:p>
        </p:txBody>
      </p:sp>
    </p:spTree>
    <p:extLst>
      <p:ext uri="{BB962C8B-B14F-4D97-AF65-F5344CB8AC3E}">
        <p14:creationId xmlns:p14="http://schemas.microsoft.com/office/powerpoint/2010/main" val="44993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B167A-727C-FE45-AD63-4F062E87CE10}"/>
              </a:ext>
            </a:extLst>
          </p:cNvPr>
          <p:cNvSpPr>
            <a:spLocks noGrp="1"/>
          </p:cNvSpPr>
          <p:nvPr>
            <p:ph type="title"/>
          </p:nvPr>
        </p:nvSpPr>
        <p:spPr/>
        <p:txBody>
          <a:bodyPr/>
          <a:lstStyle/>
          <a:p>
            <a:r>
              <a:rPr lang="en-US" dirty="0"/>
              <a:t>Choice of HBV prophylaxis</a:t>
            </a:r>
          </a:p>
        </p:txBody>
      </p:sp>
      <p:sp>
        <p:nvSpPr>
          <p:cNvPr id="3" name="Content Placeholder 2">
            <a:extLst>
              <a:ext uri="{FF2B5EF4-FFF2-40B4-BE49-F238E27FC236}">
                <a16:creationId xmlns:a16="http://schemas.microsoft.com/office/drawing/2014/main" id="{DE31E0E3-6C18-A649-AE2B-9EBD7A050AF4}"/>
              </a:ext>
            </a:extLst>
          </p:cNvPr>
          <p:cNvSpPr>
            <a:spLocks noGrp="1"/>
          </p:cNvSpPr>
          <p:nvPr>
            <p:ph idx="1"/>
          </p:nvPr>
        </p:nvSpPr>
        <p:spPr/>
        <p:txBody>
          <a:bodyPr>
            <a:normAutofit lnSpcReduction="10000"/>
          </a:bodyPr>
          <a:lstStyle/>
          <a:p>
            <a:r>
              <a:rPr lang="en-US" dirty="0"/>
              <a:t>AGA recommends use of </a:t>
            </a:r>
            <a:r>
              <a:rPr lang="en-US" b="1" u="sng" dirty="0"/>
              <a:t>entecavir or tenofovir </a:t>
            </a:r>
            <a:r>
              <a:rPr lang="en-US" dirty="0"/>
              <a:t>over lamivudine (because lamivudine has a high rate of drug resistance, particularly when used &gt;1 year). </a:t>
            </a:r>
          </a:p>
          <a:p>
            <a:pPr lvl="1"/>
            <a:r>
              <a:rPr lang="en-US" dirty="0"/>
              <a:t>Entecavir 0.5mg PO daily (dose-reduce for renal impairment)</a:t>
            </a:r>
          </a:p>
          <a:p>
            <a:pPr lvl="1"/>
            <a:r>
              <a:rPr lang="en-US" dirty="0"/>
              <a:t>Tenofovir alafenamide (</a:t>
            </a:r>
            <a:r>
              <a:rPr lang="en-US" dirty="0" err="1"/>
              <a:t>Vemlidy</a:t>
            </a:r>
            <a:r>
              <a:rPr lang="en-US" dirty="0"/>
              <a:t>): 25mg PO daily (No dose adjustment needed if </a:t>
            </a:r>
            <a:r>
              <a:rPr lang="en-US" dirty="0" err="1"/>
              <a:t>CrCl</a:t>
            </a:r>
            <a:r>
              <a:rPr lang="en-US" dirty="0"/>
              <a:t>&gt;15. For HD: give after dialysis on HD days)</a:t>
            </a:r>
          </a:p>
          <a:p>
            <a:pPr lvl="1"/>
            <a:r>
              <a:rPr lang="en-US" dirty="0"/>
              <a:t>Tenofovir disoproxil fumarate (</a:t>
            </a:r>
            <a:r>
              <a:rPr lang="en-US" dirty="0" err="1"/>
              <a:t>Viread</a:t>
            </a:r>
            <a:r>
              <a:rPr lang="en-US" dirty="0"/>
              <a:t>): 300mg PO daily (AVOID in patients with CKD/ </a:t>
            </a:r>
            <a:r>
              <a:rPr lang="en-US" dirty="0" err="1"/>
              <a:t>CrCl</a:t>
            </a:r>
            <a:r>
              <a:rPr lang="en-US" dirty="0"/>
              <a:t> &lt;50.)</a:t>
            </a:r>
          </a:p>
          <a:p>
            <a:r>
              <a:rPr lang="en-US" dirty="0"/>
              <a:t>Start prophylaxis before or simultaneously with biologic therapy. Continue prophylaxis for 6-12 months after discontinuation of biologic. </a:t>
            </a:r>
          </a:p>
        </p:txBody>
      </p:sp>
      <p:sp>
        <p:nvSpPr>
          <p:cNvPr id="4" name="TextBox 9">
            <a:extLst>
              <a:ext uri="{FF2B5EF4-FFF2-40B4-BE49-F238E27FC236}">
                <a16:creationId xmlns:a16="http://schemas.microsoft.com/office/drawing/2014/main" id="{A41D42ED-AA6C-0551-82E0-FBEC7BFC9E71}"/>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Fall 2023</a:t>
            </a:r>
          </a:p>
        </p:txBody>
      </p:sp>
    </p:spTree>
    <p:extLst>
      <p:ext uri="{BB962C8B-B14F-4D97-AF65-F5344CB8AC3E}">
        <p14:creationId xmlns:p14="http://schemas.microsoft.com/office/powerpoint/2010/main" val="57087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9C2F4-8B03-D646-8A59-8D46DF62920B}"/>
              </a:ext>
            </a:extLst>
          </p:cNvPr>
          <p:cNvSpPr>
            <a:spLocks noGrp="1"/>
          </p:cNvSpPr>
          <p:nvPr>
            <p:ph type="title"/>
          </p:nvPr>
        </p:nvSpPr>
        <p:spPr/>
        <p: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Poll Question #3</a:t>
            </a:r>
          </a:p>
        </p:txBody>
      </p:sp>
      <p:sp>
        <p:nvSpPr>
          <p:cNvPr id="3" name="Content Placeholder 2">
            <a:extLst>
              <a:ext uri="{FF2B5EF4-FFF2-40B4-BE49-F238E27FC236}">
                <a16:creationId xmlns:a16="http://schemas.microsoft.com/office/drawing/2014/main" id="{ABF588E5-F1EA-C24E-B3C2-775B204C3509}"/>
              </a:ext>
            </a:extLst>
          </p:cNvPr>
          <p:cNvSpPr>
            <a:spLocks noGrp="1"/>
          </p:cNvSpPr>
          <p:nvPr>
            <p:ph idx="1"/>
          </p:nvPr>
        </p:nvSpPr>
        <p:spPr/>
        <p:txBody>
          <a:bodyPr>
            <a:normAutofit lnSpcReduction="10000"/>
          </a:bodyPr>
          <a:lstStyle/>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You are seeing a 42 year old man in clinic. He was diagnosed with RA 4 months ago and started therapy with methotrexate 3 months ago. All of the following vaccines are recommended for him, EXCEPT</a:t>
            </a:r>
          </a:p>
          <a:p>
            <a:pPr marL="514350" indent="-514350">
              <a:buAutoNum type="alphaUcPeriod"/>
            </a:pPr>
            <a:r>
              <a:rPr lang="en-US" dirty="0">
                <a:latin typeface="Open Sans" panose="020B0606030504020204" pitchFamily="34" charset="0"/>
                <a:ea typeface="Open Sans" panose="020B0606030504020204" pitchFamily="34" charset="0"/>
                <a:cs typeface="Open Sans" panose="020B0606030504020204" pitchFamily="34" charset="0"/>
              </a:rPr>
              <a:t>COVID19 </a:t>
            </a:r>
          </a:p>
          <a:p>
            <a:pPr marL="514350" indent="-514350">
              <a:buAutoNum type="alphaUcPeriod"/>
            </a:pPr>
            <a:r>
              <a:rPr lang="en-US" dirty="0">
                <a:latin typeface="Open Sans" panose="020B0606030504020204" pitchFamily="34" charset="0"/>
                <a:ea typeface="Open Sans" panose="020B0606030504020204" pitchFamily="34" charset="0"/>
                <a:cs typeface="Open Sans" panose="020B0606030504020204" pitchFamily="34" charset="0"/>
              </a:rPr>
              <a:t>HBV</a:t>
            </a:r>
          </a:p>
          <a:p>
            <a:pPr marL="514350" indent="-514350">
              <a:buAutoNum type="alphaUcPeriod"/>
            </a:pPr>
            <a:r>
              <a:rPr lang="en-US" dirty="0">
                <a:latin typeface="Open Sans" panose="020B0606030504020204" pitchFamily="34" charset="0"/>
                <a:ea typeface="Open Sans" panose="020B0606030504020204" pitchFamily="34" charset="0"/>
                <a:cs typeface="Open Sans" panose="020B0606030504020204" pitchFamily="34" charset="0"/>
              </a:rPr>
              <a:t>Flu (high dose)</a:t>
            </a:r>
          </a:p>
          <a:p>
            <a:pPr marL="514350" indent="-514350">
              <a:buAutoNum type="alphaUcPeriod"/>
            </a:pPr>
            <a:r>
              <a:rPr lang="en-US" dirty="0">
                <a:latin typeface="Open Sans" panose="020B0606030504020204" pitchFamily="34" charset="0"/>
                <a:ea typeface="Open Sans" panose="020B0606030504020204" pitchFamily="34" charset="0"/>
                <a:cs typeface="Open Sans" panose="020B0606030504020204" pitchFamily="34" charset="0"/>
              </a:rPr>
              <a:t>Zoster (Shingrix)</a:t>
            </a:r>
          </a:p>
          <a:p>
            <a:pPr marL="514350" indent="-514350">
              <a:buAutoNum type="alphaUcPeriod"/>
            </a:pPr>
            <a:r>
              <a:rPr lang="en-US" dirty="0">
                <a:latin typeface="Open Sans" panose="020B0606030504020204" pitchFamily="34" charset="0"/>
                <a:ea typeface="Open Sans" panose="020B0606030504020204" pitchFamily="34" charset="0"/>
                <a:cs typeface="Open Sans" panose="020B0606030504020204" pitchFamily="34" charset="0"/>
              </a:rPr>
              <a:t>MMR booster</a:t>
            </a:r>
          </a:p>
          <a:p>
            <a:pPr marL="514350" indent="-514350">
              <a:buAutoNum type="alphaUcPeriod"/>
            </a:pPr>
            <a:r>
              <a:rPr lang="en-US" dirty="0">
                <a:latin typeface="Open Sans" panose="020B0606030504020204" pitchFamily="34" charset="0"/>
                <a:ea typeface="Open Sans" panose="020B0606030504020204" pitchFamily="34" charset="0"/>
                <a:cs typeface="Open Sans" panose="020B0606030504020204" pitchFamily="34" charset="0"/>
              </a:rPr>
              <a:t>Pneumococcal</a:t>
            </a:r>
          </a:p>
          <a:p>
            <a:pPr marL="514350" indent="-514350">
              <a:buAutoNum type="alphaUcPeriod"/>
            </a:pPr>
            <a:endParaRPr lang="en-US" dirty="0"/>
          </a:p>
          <a:p>
            <a:pPr marL="0" indent="0">
              <a:buNone/>
            </a:pPr>
            <a:endParaRPr lang="en-US" dirty="0"/>
          </a:p>
        </p:txBody>
      </p:sp>
      <p:sp>
        <p:nvSpPr>
          <p:cNvPr id="5" name="TextBox 9">
            <a:extLst>
              <a:ext uri="{FF2B5EF4-FFF2-40B4-BE49-F238E27FC236}">
                <a16:creationId xmlns:a16="http://schemas.microsoft.com/office/drawing/2014/main" id="{2CB3C194-9DB4-406E-D87E-3937F27D2711}"/>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Fall 2023</a:t>
            </a:r>
          </a:p>
        </p:txBody>
      </p:sp>
    </p:spTree>
    <p:extLst>
      <p:ext uri="{BB962C8B-B14F-4D97-AF65-F5344CB8AC3E}">
        <p14:creationId xmlns:p14="http://schemas.microsoft.com/office/powerpoint/2010/main" val="3145116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9C2F4-8B03-D646-8A59-8D46DF62920B}"/>
              </a:ext>
            </a:extLst>
          </p:cNvPr>
          <p:cNvSpPr>
            <a:spLocks noGrp="1"/>
          </p:cNvSpPr>
          <p:nvPr>
            <p:ph type="title"/>
          </p:nvPr>
        </p:nvSpPr>
        <p:spPr/>
        <p: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Poll Question #3: Answer</a:t>
            </a:r>
          </a:p>
        </p:txBody>
      </p:sp>
      <p:sp>
        <p:nvSpPr>
          <p:cNvPr id="3" name="Content Placeholder 2">
            <a:extLst>
              <a:ext uri="{FF2B5EF4-FFF2-40B4-BE49-F238E27FC236}">
                <a16:creationId xmlns:a16="http://schemas.microsoft.com/office/drawing/2014/main" id="{ABF588E5-F1EA-C24E-B3C2-775B204C3509}"/>
              </a:ext>
            </a:extLst>
          </p:cNvPr>
          <p:cNvSpPr>
            <a:spLocks noGrp="1"/>
          </p:cNvSpPr>
          <p:nvPr>
            <p:ph idx="1"/>
          </p:nvPr>
        </p:nvSpPr>
        <p:spPr/>
        <p:txBody>
          <a:bodyPr>
            <a:normAutofit lnSpcReduction="10000"/>
          </a:bodyPr>
          <a:lstStyle/>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You are seeing a 42 year old man in clinic. He was diagnosed with RA 4 months ago and started therapy with methotrexate 3 months ago. All of the following vaccines are recommended for him, EXCEPT</a:t>
            </a:r>
          </a:p>
          <a:p>
            <a:pPr marL="514350" indent="-514350">
              <a:buAutoNum type="alphaUcPeriod"/>
            </a:pPr>
            <a:r>
              <a:rPr lang="en-US" dirty="0">
                <a:latin typeface="Open Sans" panose="020B0606030504020204" pitchFamily="34" charset="0"/>
                <a:ea typeface="Open Sans" panose="020B0606030504020204" pitchFamily="34" charset="0"/>
                <a:cs typeface="Open Sans" panose="020B0606030504020204" pitchFamily="34" charset="0"/>
              </a:rPr>
              <a:t>COVID19 </a:t>
            </a:r>
          </a:p>
          <a:p>
            <a:pPr marL="514350" indent="-514350">
              <a:buAutoNum type="alphaUcPeriod"/>
            </a:pPr>
            <a:r>
              <a:rPr lang="en-US" dirty="0">
                <a:latin typeface="Open Sans" panose="020B0606030504020204" pitchFamily="34" charset="0"/>
                <a:ea typeface="Open Sans" panose="020B0606030504020204" pitchFamily="34" charset="0"/>
                <a:cs typeface="Open Sans" panose="020B0606030504020204" pitchFamily="34" charset="0"/>
              </a:rPr>
              <a:t>HBV</a:t>
            </a:r>
          </a:p>
          <a:p>
            <a:pPr marL="514350" indent="-514350">
              <a:buAutoNum type="alphaUcPeriod"/>
            </a:pPr>
            <a:r>
              <a:rPr lang="en-US" dirty="0">
                <a:latin typeface="Open Sans" panose="020B0606030504020204" pitchFamily="34" charset="0"/>
                <a:ea typeface="Open Sans" panose="020B0606030504020204" pitchFamily="34" charset="0"/>
                <a:cs typeface="Open Sans" panose="020B0606030504020204" pitchFamily="34" charset="0"/>
              </a:rPr>
              <a:t>Flu (high dose)</a:t>
            </a:r>
          </a:p>
          <a:p>
            <a:pPr marL="514350" indent="-514350">
              <a:buAutoNum type="alphaUcPeriod"/>
            </a:pPr>
            <a:r>
              <a:rPr lang="en-US" dirty="0">
                <a:latin typeface="Open Sans" panose="020B0606030504020204" pitchFamily="34" charset="0"/>
                <a:ea typeface="Open Sans" panose="020B0606030504020204" pitchFamily="34" charset="0"/>
                <a:cs typeface="Open Sans" panose="020B0606030504020204" pitchFamily="34" charset="0"/>
              </a:rPr>
              <a:t>Zoster (Shingrix)</a:t>
            </a:r>
          </a:p>
          <a:p>
            <a:pPr marL="514350" indent="-514350">
              <a:buAutoNum type="alphaUcPeriod"/>
            </a:pPr>
            <a:r>
              <a:rPr lang="en-US" b="1" dirty="0">
                <a:solidFill>
                  <a:srgbClr val="00B050"/>
                </a:solidFill>
                <a:latin typeface="Open Sans" panose="020B0606030504020204" pitchFamily="34" charset="0"/>
                <a:ea typeface="Open Sans" panose="020B0606030504020204" pitchFamily="34" charset="0"/>
                <a:cs typeface="Open Sans" panose="020B0606030504020204" pitchFamily="34" charset="0"/>
              </a:rPr>
              <a:t>MMR booster</a:t>
            </a:r>
          </a:p>
          <a:p>
            <a:pPr marL="514350" indent="-514350">
              <a:buAutoNum type="alphaUcPeriod"/>
            </a:pPr>
            <a:r>
              <a:rPr lang="en-US" dirty="0">
                <a:latin typeface="Open Sans" panose="020B0606030504020204" pitchFamily="34" charset="0"/>
                <a:ea typeface="Open Sans" panose="020B0606030504020204" pitchFamily="34" charset="0"/>
                <a:cs typeface="Open Sans" panose="020B0606030504020204" pitchFamily="34" charset="0"/>
              </a:rPr>
              <a:t>Pneumococcal</a:t>
            </a:r>
          </a:p>
          <a:p>
            <a:pPr marL="514350" indent="-514350">
              <a:buAutoNum type="alphaUcPeriod"/>
            </a:pPr>
            <a:endParaRPr lang="en-US" dirty="0"/>
          </a:p>
          <a:p>
            <a:pPr marL="0" indent="0">
              <a:buNone/>
            </a:pPr>
            <a:endParaRPr lang="en-US" dirty="0"/>
          </a:p>
        </p:txBody>
      </p:sp>
      <p:sp>
        <p:nvSpPr>
          <p:cNvPr id="5" name="TextBox 9">
            <a:extLst>
              <a:ext uri="{FF2B5EF4-FFF2-40B4-BE49-F238E27FC236}">
                <a16:creationId xmlns:a16="http://schemas.microsoft.com/office/drawing/2014/main" id="{F7C20CCB-A962-5A98-622A-012B3A498145}"/>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Fall 2023</a:t>
            </a:r>
          </a:p>
        </p:txBody>
      </p:sp>
    </p:spTree>
    <p:extLst>
      <p:ext uri="{BB962C8B-B14F-4D97-AF65-F5344CB8AC3E}">
        <p14:creationId xmlns:p14="http://schemas.microsoft.com/office/powerpoint/2010/main" val="64196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2F832-EA52-D440-B714-8CBA116847A1}"/>
              </a:ext>
            </a:extLst>
          </p:cNvPr>
          <p:cNvSpPr>
            <a:spLocks noGrp="1"/>
          </p:cNvSpPr>
          <p:nvPr>
            <p:ph type="title"/>
          </p:nvPr>
        </p:nvSpPr>
        <p:spPr>
          <a:xfrm>
            <a:off x="213811" y="408421"/>
            <a:ext cx="11978189" cy="1264803"/>
          </a:xfrm>
        </p:spPr>
        <p:txBody>
          <a:bodyPr>
            <a:normAutofit fontScale="90000"/>
          </a:bodyPr>
          <a:lstStyle/>
          <a:p>
            <a:r>
              <a:rPr lang="en-US" dirty="0">
                <a:latin typeface="Open Sans" panose="020B0606030504020204" pitchFamily="34" charset="0"/>
                <a:ea typeface="Open Sans" panose="020B0606030504020204" pitchFamily="34" charset="0"/>
                <a:cs typeface="Open Sans" panose="020B0606030504020204" pitchFamily="34" charset="0"/>
              </a:rPr>
              <a:t>Vaccines Considerations in Patients on DMARDs</a:t>
            </a:r>
          </a:p>
        </p:txBody>
      </p:sp>
      <p:sp>
        <p:nvSpPr>
          <p:cNvPr id="3" name="Content Placeholder 2">
            <a:extLst>
              <a:ext uri="{FF2B5EF4-FFF2-40B4-BE49-F238E27FC236}">
                <a16:creationId xmlns:a16="http://schemas.microsoft.com/office/drawing/2014/main" id="{18A8B0FA-A0B4-574A-8DC6-08B1BFD924D0}"/>
              </a:ext>
            </a:extLst>
          </p:cNvPr>
          <p:cNvSpPr>
            <a:spLocks noGrp="1"/>
          </p:cNvSpPr>
          <p:nvPr>
            <p:ph idx="1"/>
          </p:nvPr>
        </p:nvSpPr>
        <p:spPr>
          <a:xfrm>
            <a:off x="838200" y="1690688"/>
            <a:ext cx="4991100" cy="4351338"/>
          </a:xfrm>
          <a:solidFill>
            <a:schemeClr val="accent6">
              <a:lumMod val="20000"/>
              <a:lumOff val="80000"/>
            </a:schemeClr>
          </a:solidFill>
          <a:ln w="38100">
            <a:solidFill>
              <a:srgbClr val="00B050"/>
            </a:solidFill>
          </a:ln>
        </p:spPr>
        <p:txBody>
          <a:bodyPr>
            <a:normAutofit fontScale="92500"/>
          </a:bodyPr>
          <a:lstStyle/>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Recommended vaccines for all patients </a:t>
            </a:r>
            <a:r>
              <a:rPr lang="en-US" b="1" dirty="0">
                <a:latin typeface="Open Sans" panose="020B0606030504020204" pitchFamily="34" charset="0"/>
                <a:ea typeface="Open Sans" panose="020B0606030504020204" pitchFamily="34" charset="0"/>
                <a:cs typeface="Open Sans" panose="020B0606030504020204" pitchFamily="34" charset="0"/>
              </a:rPr>
              <a:t>starting or currently taking immunosuppressive therapy </a:t>
            </a:r>
            <a:r>
              <a:rPr lang="en-US" dirty="0">
                <a:latin typeface="Open Sans" panose="020B0606030504020204" pitchFamily="34" charset="0"/>
                <a:ea typeface="Open Sans" panose="020B0606030504020204" pitchFamily="34" charset="0"/>
                <a:cs typeface="Open Sans" panose="020B0606030504020204" pitchFamily="34" charset="0"/>
              </a:rPr>
              <a:t>for RA (conventional or biologic DMARDs):</a:t>
            </a:r>
          </a:p>
          <a:p>
            <a:pPr lvl="1"/>
            <a:r>
              <a:rPr lang="en-US" dirty="0">
                <a:latin typeface="Open Sans" panose="020B0606030504020204" pitchFamily="34" charset="0"/>
                <a:ea typeface="Open Sans" panose="020B0606030504020204" pitchFamily="34" charset="0"/>
                <a:cs typeface="Open Sans" panose="020B0606030504020204" pitchFamily="34" charset="0"/>
              </a:rPr>
              <a:t>Pneumococcal</a:t>
            </a:r>
          </a:p>
          <a:p>
            <a:pPr lvl="1"/>
            <a:r>
              <a:rPr lang="en-US" dirty="0">
                <a:latin typeface="Open Sans" panose="020B0606030504020204" pitchFamily="34" charset="0"/>
                <a:ea typeface="Open Sans" panose="020B0606030504020204" pitchFamily="34" charset="0"/>
                <a:cs typeface="Open Sans" panose="020B0606030504020204" pitchFamily="34" charset="0"/>
              </a:rPr>
              <a:t>Flu (annually, high dose)</a:t>
            </a:r>
          </a:p>
          <a:p>
            <a:pPr lvl="1"/>
            <a:r>
              <a:rPr lang="en-US" dirty="0">
                <a:latin typeface="Open Sans" panose="020B0606030504020204" pitchFamily="34" charset="0"/>
                <a:ea typeface="Open Sans" panose="020B0606030504020204" pitchFamily="34" charset="0"/>
                <a:cs typeface="Open Sans" panose="020B0606030504020204" pitchFamily="34" charset="0"/>
              </a:rPr>
              <a:t>HBV</a:t>
            </a:r>
          </a:p>
          <a:p>
            <a:pPr lvl="1"/>
            <a:r>
              <a:rPr lang="en-US" dirty="0">
                <a:latin typeface="Open Sans" panose="020B0606030504020204" pitchFamily="34" charset="0"/>
                <a:ea typeface="Open Sans" panose="020B0606030504020204" pitchFamily="34" charset="0"/>
                <a:cs typeface="Open Sans" panose="020B0606030504020204" pitchFamily="34" charset="0"/>
              </a:rPr>
              <a:t>HPV</a:t>
            </a:r>
          </a:p>
          <a:p>
            <a:pPr lvl="1"/>
            <a:r>
              <a:rPr lang="en-US" dirty="0">
                <a:latin typeface="Open Sans" panose="020B0606030504020204" pitchFamily="34" charset="0"/>
                <a:ea typeface="Open Sans" panose="020B0606030504020204" pitchFamily="34" charset="0"/>
                <a:cs typeface="Open Sans" panose="020B0606030504020204" pitchFamily="34" charset="0"/>
              </a:rPr>
              <a:t>Zoster (Shingrix)</a:t>
            </a:r>
          </a:p>
          <a:p>
            <a:pPr lvl="1"/>
            <a:r>
              <a:rPr lang="en-US" dirty="0">
                <a:latin typeface="Open Sans" panose="020B0606030504020204" pitchFamily="34" charset="0"/>
                <a:ea typeface="Open Sans" panose="020B0606030504020204" pitchFamily="34" charset="0"/>
                <a:cs typeface="Open Sans" panose="020B0606030504020204" pitchFamily="34" charset="0"/>
              </a:rPr>
              <a:t>COVID19 (latest version)</a:t>
            </a:r>
            <a:endParaRPr lang="en-US" dirty="0"/>
          </a:p>
          <a:p>
            <a:pPr lvl="1"/>
            <a:endParaRPr lang="en-US" dirty="0"/>
          </a:p>
        </p:txBody>
      </p:sp>
      <p:sp>
        <p:nvSpPr>
          <p:cNvPr id="5" name="Content Placeholder 2">
            <a:extLst>
              <a:ext uri="{FF2B5EF4-FFF2-40B4-BE49-F238E27FC236}">
                <a16:creationId xmlns:a16="http://schemas.microsoft.com/office/drawing/2014/main" id="{406157FF-015D-4B48-BB7D-F5F840ECD3B2}"/>
              </a:ext>
            </a:extLst>
          </p:cNvPr>
          <p:cNvSpPr txBox="1">
            <a:spLocks/>
          </p:cNvSpPr>
          <p:nvPr/>
        </p:nvSpPr>
        <p:spPr>
          <a:xfrm>
            <a:off x="6696075" y="3446464"/>
            <a:ext cx="4657725" cy="2595562"/>
          </a:xfrm>
          <a:prstGeom prst="rect">
            <a:avLst/>
          </a:prstGeom>
          <a:solidFill>
            <a:srgbClr val="FF303B">
              <a:alpha val="13000"/>
            </a:srgbClr>
          </a:solidFill>
          <a:ln w="57150">
            <a:solidFill>
              <a:srgbClr val="FF0000"/>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latin typeface="Open Sans" panose="020B0606030504020204" pitchFamily="34" charset="0"/>
                <a:ea typeface="Open Sans" panose="020B0606030504020204" pitchFamily="34" charset="0"/>
                <a:cs typeface="Open Sans" panose="020B0606030504020204" pitchFamily="34" charset="0"/>
              </a:rPr>
              <a:t>Live vaccines are </a:t>
            </a:r>
            <a:r>
              <a:rPr lang="en-US" b="1" u="sng" dirty="0">
                <a:latin typeface="Open Sans" panose="020B0606030504020204" pitchFamily="34" charset="0"/>
                <a:ea typeface="Open Sans" panose="020B0606030504020204" pitchFamily="34" charset="0"/>
                <a:cs typeface="Open Sans" panose="020B0606030504020204" pitchFamily="34" charset="0"/>
              </a:rPr>
              <a:t>contraindicated </a:t>
            </a:r>
            <a:r>
              <a:rPr lang="en-US" dirty="0">
                <a:latin typeface="Open Sans" panose="020B0606030504020204" pitchFamily="34" charset="0"/>
                <a:ea typeface="Open Sans" panose="020B0606030504020204" pitchFamily="34" charset="0"/>
                <a:cs typeface="Open Sans" panose="020B0606030504020204" pitchFamily="34" charset="0"/>
              </a:rPr>
              <a:t>in patients on immunosuppressive therapy:</a:t>
            </a:r>
          </a:p>
          <a:p>
            <a:pPr lvl="1"/>
            <a:r>
              <a:rPr lang="en-US" dirty="0">
                <a:latin typeface="Open Sans" panose="020B0606030504020204" pitchFamily="34" charset="0"/>
                <a:ea typeface="Open Sans" panose="020B0606030504020204" pitchFamily="34" charset="0"/>
                <a:cs typeface="Open Sans" panose="020B0606030504020204" pitchFamily="34" charset="0"/>
              </a:rPr>
              <a:t>MMR</a:t>
            </a:r>
          </a:p>
          <a:p>
            <a:pPr lvl="1"/>
            <a:r>
              <a:rPr lang="en-US" dirty="0">
                <a:latin typeface="Open Sans" panose="020B0606030504020204" pitchFamily="34" charset="0"/>
                <a:ea typeface="Open Sans" panose="020B0606030504020204" pitchFamily="34" charset="0"/>
                <a:cs typeface="Open Sans" panose="020B0606030504020204" pitchFamily="34" charset="0"/>
              </a:rPr>
              <a:t>Yellow Fever</a:t>
            </a:r>
          </a:p>
          <a:p>
            <a:pPr lvl="1"/>
            <a:r>
              <a:rPr lang="en-US" dirty="0">
                <a:latin typeface="Open Sans" panose="020B0606030504020204" pitchFamily="34" charset="0"/>
                <a:ea typeface="Open Sans" panose="020B0606030504020204" pitchFamily="34" charset="0"/>
                <a:cs typeface="Open Sans" panose="020B0606030504020204" pitchFamily="34" charset="0"/>
              </a:rPr>
              <a:t>Inhaled/nasal flu </a:t>
            </a:r>
          </a:p>
          <a:p>
            <a:pPr lvl="1"/>
            <a:endParaRPr lang="en-US" dirty="0"/>
          </a:p>
          <a:p>
            <a:pPr lvl="1"/>
            <a:endParaRPr lang="en-US" dirty="0"/>
          </a:p>
        </p:txBody>
      </p:sp>
      <p:pic>
        <p:nvPicPr>
          <p:cNvPr id="11266" name="Picture 2" descr="Stop Sign with hand clipart transparent - Clipart World">
            <a:extLst>
              <a:ext uri="{FF2B5EF4-FFF2-40B4-BE49-F238E27FC236}">
                <a16:creationId xmlns:a16="http://schemas.microsoft.com/office/drawing/2014/main" id="{2869DBB0-993D-8A44-A2FD-80768B6CB3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1214" y="1448594"/>
            <a:ext cx="2167445" cy="19804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9">
            <a:extLst>
              <a:ext uri="{FF2B5EF4-FFF2-40B4-BE49-F238E27FC236}">
                <a16:creationId xmlns:a16="http://schemas.microsoft.com/office/drawing/2014/main" id="{F73DF98F-B01B-1F58-F7E2-CD7D1A94DFE2}"/>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Fall 2023</a:t>
            </a:r>
          </a:p>
        </p:txBody>
      </p:sp>
    </p:spTree>
    <p:extLst>
      <p:ext uri="{BB962C8B-B14F-4D97-AF65-F5344CB8AC3E}">
        <p14:creationId xmlns:p14="http://schemas.microsoft.com/office/powerpoint/2010/main" val="50866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8483B-B853-D146-BC38-18502808B650}"/>
              </a:ext>
            </a:extLst>
          </p:cNvPr>
          <p:cNvSpPr>
            <a:spLocks noGrp="1"/>
          </p:cNvSpPr>
          <p:nvPr>
            <p:ph type="ctrTitle"/>
          </p:nvPr>
        </p:nvSpPr>
        <p:spPr>
          <a:xfrm>
            <a:off x="4587499" y="1968286"/>
            <a:ext cx="7253206" cy="2567292"/>
          </a:xfrm>
        </p:spPr>
        <p:txBody>
          <a:bodyPr>
            <a:noAutofit/>
          </a:bodyPr>
          <a:lstStyle/>
          <a:p>
            <a:r>
              <a:rPr lang="en-US" sz="4000" b="1" dirty="0"/>
              <a:t>Measuring and Monitoring: </a:t>
            </a:r>
            <a:br>
              <a:rPr lang="en-US" sz="4000" b="1" dirty="0"/>
            </a:br>
            <a:r>
              <a:rPr lang="en-US" sz="4000" b="1" dirty="0"/>
              <a:t>How to Assess RA Disease Activity </a:t>
            </a:r>
            <a:br>
              <a:rPr lang="en-US" sz="4000" b="1" dirty="0"/>
            </a:br>
            <a:endParaRPr lang="en-US" sz="4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6" descr="Logo, icon&#10;&#10;Description automatically generated">
            <a:extLst>
              <a:ext uri="{FF2B5EF4-FFF2-40B4-BE49-F238E27FC236}">
                <a16:creationId xmlns:a16="http://schemas.microsoft.com/office/drawing/2014/main" id="{C78BEE6B-8B67-4E5D-97AD-6E40383F6A71}"/>
              </a:ext>
            </a:extLst>
          </p:cNvPr>
          <p:cNvPicPr>
            <a:picLocks noChangeAspect="1"/>
          </p:cNvPicPr>
          <p:nvPr/>
        </p:nvPicPr>
        <p:blipFill>
          <a:blip r:embed="rId3"/>
          <a:stretch>
            <a:fillRect/>
          </a:stretch>
        </p:blipFill>
        <p:spPr>
          <a:xfrm>
            <a:off x="543061" y="1414305"/>
            <a:ext cx="3656980" cy="4863832"/>
          </a:xfrm>
          <a:prstGeom prst="rect">
            <a:avLst/>
          </a:prstGeom>
        </p:spPr>
      </p:pic>
    </p:spTree>
    <p:extLst>
      <p:ext uri="{BB962C8B-B14F-4D97-AF65-F5344CB8AC3E}">
        <p14:creationId xmlns:p14="http://schemas.microsoft.com/office/powerpoint/2010/main" val="4099770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3BB5-0757-0049-BCCB-391849606DD4}"/>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General Principles of RA Treatment:</a:t>
            </a:r>
          </a:p>
        </p:txBody>
      </p:sp>
      <p:sp>
        <p:nvSpPr>
          <p:cNvPr id="3" name="Content Placeholder 2">
            <a:extLst>
              <a:ext uri="{FF2B5EF4-FFF2-40B4-BE49-F238E27FC236}">
                <a16:creationId xmlns:a16="http://schemas.microsoft.com/office/drawing/2014/main" id="{CB92612F-CC9C-124F-93EC-D39BD56C2153}"/>
              </a:ext>
            </a:extLst>
          </p:cNvPr>
          <p:cNvSpPr>
            <a:spLocks noGrp="1"/>
          </p:cNvSpPr>
          <p:nvPr>
            <p:ph idx="1"/>
          </p:nvPr>
        </p:nvSpPr>
        <p:spPr/>
        <p:txBody>
          <a:bodyPr>
            <a:normAutofit/>
          </a:bodyPr>
          <a:lstStyle/>
          <a:p>
            <a:r>
              <a:rPr lang="en-US" dirty="0">
                <a:latin typeface="Open Sans" panose="020B0606030504020204" pitchFamily="34" charset="0"/>
                <a:ea typeface="Open Sans" panose="020B0606030504020204" pitchFamily="34" charset="0"/>
                <a:cs typeface="Open Sans" panose="020B0606030504020204" pitchFamily="34" charset="0"/>
              </a:rPr>
              <a:t>Start DMARD therapy ASAP to slow disease progression and prevent irreversible joint damage</a:t>
            </a:r>
          </a:p>
          <a:p>
            <a:r>
              <a:rPr lang="en-US" dirty="0">
                <a:latin typeface="Open Sans" panose="020B0606030504020204" pitchFamily="34" charset="0"/>
                <a:ea typeface="Open Sans" panose="020B0606030504020204" pitchFamily="34" charset="0"/>
                <a:cs typeface="Open Sans" panose="020B0606030504020204" pitchFamily="34" charset="0"/>
              </a:rPr>
              <a:t>Choose initial DMARD based on disease severity</a:t>
            </a:r>
          </a:p>
          <a:p>
            <a:r>
              <a:rPr lang="en-US"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Goal is clinical remission or low disease activity (RAPID-3 ≤2 or CDAI ≤10)</a:t>
            </a:r>
          </a:p>
          <a:p>
            <a:pPr marL="171450" indent="-171450"/>
            <a:r>
              <a:rPr lang="en-US"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 Evaluate patient q3 months until this is achieved</a:t>
            </a:r>
          </a:p>
          <a:p>
            <a:pPr marL="171450" indent="-171450"/>
            <a:r>
              <a:rPr lang="en-US" dirty="0">
                <a:latin typeface="Open Sans" panose="020B0606030504020204" pitchFamily="34" charset="0"/>
                <a:ea typeface="Open Sans" panose="020B0606030504020204" pitchFamily="34" charset="0"/>
                <a:cs typeface="Open Sans" panose="020B0606030504020204" pitchFamily="34" charset="0"/>
              </a:rPr>
              <a:t>Majority of patients will require life-long medication </a:t>
            </a:r>
          </a:p>
          <a:p>
            <a:pPr marL="457200" lvl="1" indent="0">
              <a:buNone/>
            </a:pPr>
            <a:endParaRPr lang="en-US" dirty="0"/>
          </a:p>
        </p:txBody>
      </p:sp>
      <p:sp>
        <p:nvSpPr>
          <p:cNvPr id="4" name="TextBox 9">
            <a:extLst>
              <a:ext uri="{FF2B5EF4-FFF2-40B4-BE49-F238E27FC236}">
                <a16:creationId xmlns:a16="http://schemas.microsoft.com/office/drawing/2014/main" id="{FBBA7BC7-03AF-9766-E335-BCC3183C5606}"/>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Fall 2023</a:t>
            </a:r>
          </a:p>
        </p:txBody>
      </p:sp>
    </p:spTree>
    <p:extLst>
      <p:ext uri="{BB962C8B-B14F-4D97-AF65-F5344CB8AC3E}">
        <p14:creationId xmlns:p14="http://schemas.microsoft.com/office/powerpoint/2010/main" val="3618036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 name="Rounded Rectangle 1058">
            <a:extLst>
              <a:ext uri="{FF2B5EF4-FFF2-40B4-BE49-F238E27FC236}">
                <a16:creationId xmlns:a16="http://schemas.microsoft.com/office/drawing/2014/main" id="{C62DB057-6720-F244-9BF7-F300C5B25EA4}"/>
              </a:ext>
            </a:extLst>
          </p:cNvPr>
          <p:cNvSpPr/>
          <p:nvPr/>
        </p:nvSpPr>
        <p:spPr>
          <a:xfrm>
            <a:off x="2014857" y="5238307"/>
            <a:ext cx="2187063" cy="994818"/>
          </a:xfrm>
          <a:prstGeom prst="roundRect">
            <a:avLst/>
          </a:prstGeom>
          <a:solidFill>
            <a:srgbClr val="FFFF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474E351-9380-0049-88A1-E57C516FFFCB}"/>
              </a:ext>
            </a:extLst>
          </p:cNvPr>
          <p:cNvSpPr txBox="1"/>
          <p:nvPr/>
        </p:nvSpPr>
        <p:spPr>
          <a:xfrm>
            <a:off x="2014858" y="5282028"/>
            <a:ext cx="2187063" cy="892552"/>
          </a:xfrm>
          <a:prstGeom prst="rect">
            <a:avLst/>
          </a:prstGeom>
          <a:noFill/>
        </p:spPr>
        <p:txBody>
          <a:bodyPr wrap="square" rtlCol="0">
            <a:spAutoFit/>
          </a:bodyPr>
          <a:lstStyle/>
          <a:p>
            <a:pPr algn="ctr"/>
            <a:r>
              <a:rPr lang="en-US" sz="800" b="1" u="sng" dirty="0"/>
              <a:t>When to use prednisone in RA?</a:t>
            </a:r>
          </a:p>
          <a:p>
            <a:pPr algn="ctr"/>
            <a:endParaRPr lang="en-US" sz="400" b="1" u="sng" dirty="0"/>
          </a:p>
          <a:p>
            <a:r>
              <a:rPr lang="en-US" sz="800" dirty="0"/>
              <a:t>Prednisone 5-10mg daily may be considered initially (&lt;3 months, while waiting for DMARD to take effect),  but should be avoided as chronic therapy whenever possible, due to long term side effects. </a:t>
            </a:r>
          </a:p>
        </p:txBody>
      </p:sp>
      <p:sp>
        <p:nvSpPr>
          <p:cNvPr id="75" name="Rounded Rectangle 74">
            <a:extLst>
              <a:ext uri="{FF2B5EF4-FFF2-40B4-BE49-F238E27FC236}">
                <a16:creationId xmlns:a16="http://schemas.microsoft.com/office/drawing/2014/main" id="{C583478A-EB5E-334D-9A83-62FD2E5D2D86}"/>
              </a:ext>
            </a:extLst>
          </p:cNvPr>
          <p:cNvSpPr/>
          <p:nvPr/>
        </p:nvSpPr>
        <p:spPr>
          <a:xfrm>
            <a:off x="7674984" y="5383441"/>
            <a:ext cx="2742645" cy="994818"/>
          </a:xfrm>
          <a:prstGeom prst="roundRect">
            <a:avLst/>
          </a:prstGeom>
          <a:solidFill>
            <a:schemeClr val="accent4">
              <a:alpha val="14000"/>
            </a:schemeClr>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7096C34-8598-7947-9672-FE4A410952A2}"/>
              </a:ext>
            </a:extLst>
          </p:cNvPr>
          <p:cNvSpPr txBox="1"/>
          <p:nvPr/>
        </p:nvSpPr>
        <p:spPr>
          <a:xfrm>
            <a:off x="6471928" y="3250367"/>
            <a:ext cx="2250414" cy="1446550"/>
          </a:xfrm>
          <a:prstGeom prst="rect">
            <a:avLst/>
          </a:prstGeom>
          <a:noFill/>
        </p:spPr>
        <p:txBody>
          <a:bodyPr wrap="square" rtlCol="0">
            <a:spAutoFit/>
          </a:bodyPr>
          <a:lstStyle/>
          <a:p>
            <a:r>
              <a:rPr lang="en-US" sz="800" b="1" dirty="0"/>
              <a:t>METHOTREXATE</a:t>
            </a:r>
          </a:p>
          <a:p>
            <a:r>
              <a:rPr lang="en-US" sz="800" b="1" dirty="0"/>
              <a:t>10mg PO </a:t>
            </a:r>
            <a:r>
              <a:rPr lang="en-US" sz="800" b="1" dirty="0" err="1"/>
              <a:t>qWEEK</a:t>
            </a:r>
            <a:r>
              <a:rPr lang="en-US" sz="800" b="1" dirty="0"/>
              <a:t> x 4 weeks</a:t>
            </a:r>
            <a:r>
              <a:rPr lang="en-US" sz="800" dirty="0"/>
              <a:t>, then check labs. If no side effects and labs stable then increase to </a:t>
            </a:r>
            <a:r>
              <a:rPr lang="en-US" sz="800" b="1" dirty="0"/>
              <a:t>20mg PO </a:t>
            </a:r>
            <a:r>
              <a:rPr lang="en-US" sz="800" b="1" dirty="0" err="1"/>
              <a:t>qWEEK</a:t>
            </a:r>
            <a:r>
              <a:rPr lang="en-US" sz="800" dirty="0"/>
              <a:t>. Recheck labs after 4 weeks. </a:t>
            </a:r>
          </a:p>
          <a:p>
            <a:r>
              <a:rPr lang="en-US" sz="800" dirty="0"/>
              <a:t>If RA activity still mod-high after 3 months: switch to </a:t>
            </a:r>
            <a:r>
              <a:rPr lang="en-US" sz="800" b="1" dirty="0"/>
              <a:t>25mg </a:t>
            </a:r>
            <a:r>
              <a:rPr lang="en-US" sz="800" b="1" u="sng" dirty="0"/>
              <a:t>subcutaneous</a:t>
            </a:r>
            <a:r>
              <a:rPr lang="en-US" sz="800" b="1" dirty="0"/>
              <a:t> </a:t>
            </a:r>
            <a:r>
              <a:rPr lang="en-US" sz="800" b="1" dirty="0" err="1"/>
              <a:t>qWEEK</a:t>
            </a:r>
            <a:r>
              <a:rPr lang="en-US" sz="800" b="1" dirty="0"/>
              <a:t> </a:t>
            </a:r>
          </a:p>
          <a:p>
            <a:r>
              <a:rPr lang="en-US" sz="800" dirty="0"/>
              <a:t>MTX monitoring:</a:t>
            </a:r>
          </a:p>
          <a:p>
            <a:r>
              <a:rPr lang="en-US" sz="800" dirty="0"/>
              <a:t>* CBC, liver panel, Cr q3months once the dose is stable</a:t>
            </a:r>
            <a:br>
              <a:rPr lang="en-US" sz="800" dirty="0"/>
            </a:br>
            <a:r>
              <a:rPr lang="en-US" sz="800" dirty="0"/>
              <a:t>* Must take with </a:t>
            </a:r>
            <a:r>
              <a:rPr lang="en-US" sz="800" b="1" dirty="0"/>
              <a:t>folic acid 1mg daily </a:t>
            </a:r>
            <a:r>
              <a:rPr lang="en-US" sz="800" dirty="0"/>
              <a:t>(increase to 2mg daily if mild side effects)</a:t>
            </a:r>
          </a:p>
        </p:txBody>
      </p:sp>
      <p:sp>
        <p:nvSpPr>
          <p:cNvPr id="33" name="Rounded Rectangle 32">
            <a:extLst>
              <a:ext uri="{FF2B5EF4-FFF2-40B4-BE49-F238E27FC236}">
                <a16:creationId xmlns:a16="http://schemas.microsoft.com/office/drawing/2014/main" id="{22025BF3-9E4D-7E44-B383-0980FEE57184}"/>
              </a:ext>
            </a:extLst>
          </p:cNvPr>
          <p:cNvSpPr/>
          <p:nvPr/>
        </p:nvSpPr>
        <p:spPr>
          <a:xfrm>
            <a:off x="6471929" y="3214382"/>
            <a:ext cx="2250414" cy="1491554"/>
          </a:xfrm>
          <a:prstGeom prst="roundRect">
            <a:avLst/>
          </a:prstGeom>
          <a:solidFill>
            <a:schemeClr val="accent4">
              <a:alpha val="14000"/>
            </a:schemeClr>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1588536D-572A-FD4C-9D92-B585333A3D10}"/>
              </a:ext>
            </a:extLst>
          </p:cNvPr>
          <p:cNvSpPr/>
          <p:nvPr/>
        </p:nvSpPr>
        <p:spPr>
          <a:xfrm>
            <a:off x="2197834" y="2549645"/>
            <a:ext cx="2925304" cy="461665"/>
          </a:xfrm>
          <a:prstGeom prst="roundRect">
            <a:avLst/>
          </a:prstGeom>
          <a:solidFill>
            <a:srgbClr val="00B050">
              <a:alpha val="20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3DC8B2F6-07D3-E84A-AFE1-D23818F9B497}"/>
              </a:ext>
            </a:extLst>
          </p:cNvPr>
          <p:cNvSpPr txBox="1"/>
          <p:nvPr/>
        </p:nvSpPr>
        <p:spPr>
          <a:xfrm>
            <a:off x="7300124" y="2549644"/>
            <a:ext cx="3117504" cy="584775"/>
          </a:xfrm>
          <a:prstGeom prst="rect">
            <a:avLst/>
          </a:prstGeom>
          <a:noFill/>
        </p:spPr>
        <p:txBody>
          <a:bodyPr wrap="square" rtlCol="0">
            <a:spAutoFit/>
          </a:bodyPr>
          <a:lstStyle/>
          <a:p>
            <a:pPr algn="ctr"/>
            <a:r>
              <a:rPr lang="en-US" sz="800" b="1" dirty="0"/>
              <a:t>MODERATE or SEVERE RA </a:t>
            </a:r>
            <a:endParaRPr lang="en-US" sz="800" dirty="0"/>
          </a:p>
          <a:p>
            <a:r>
              <a:rPr lang="en-US" sz="800" dirty="0"/>
              <a:t>ANY of the following: &gt;5 joints involved, extra-articular disease, erosions on baseline x- rays, function limited, RAPID-3 &gt;2 or CDAI &gt;10 </a:t>
            </a:r>
          </a:p>
          <a:p>
            <a:endParaRPr lang="en-US" sz="800" dirty="0"/>
          </a:p>
        </p:txBody>
      </p:sp>
      <p:sp>
        <p:nvSpPr>
          <p:cNvPr id="9" name="TextBox 8">
            <a:extLst>
              <a:ext uri="{FF2B5EF4-FFF2-40B4-BE49-F238E27FC236}">
                <a16:creationId xmlns:a16="http://schemas.microsoft.com/office/drawing/2014/main" id="{4B30B305-2120-9E48-AA92-D6E293023E3C}"/>
              </a:ext>
            </a:extLst>
          </p:cNvPr>
          <p:cNvSpPr txBox="1"/>
          <p:nvPr/>
        </p:nvSpPr>
        <p:spPr>
          <a:xfrm>
            <a:off x="2163306" y="2549646"/>
            <a:ext cx="2925304" cy="461665"/>
          </a:xfrm>
          <a:prstGeom prst="rect">
            <a:avLst/>
          </a:prstGeom>
          <a:noFill/>
        </p:spPr>
        <p:txBody>
          <a:bodyPr wrap="square" rtlCol="0">
            <a:spAutoFit/>
          </a:bodyPr>
          <a:lstStyle/>
          <a:p>
            <a:pPr algn="ctr"/>
            <a:r>
              <a:rPr lang="en-US" sz="800" b="1" dirty="0"/>
              <a:t>VERY MILD RA</a:t>
            </a:r>
          </a:p>
          <a:p>
            <a:r>
              <a:rPr lang="en-US" sz="800" dirty="0"/>
              <a:t>ALL of the following: &lt;5 joints involved, no extra-articular disease, minimal limitation in joint function, RAPID-3 ≤2 or CDAI ≤10. </a:t>
            </a:r>
          </a:p>
        </p:txBody>
      </p:sp>
      <p:sp>
        <p:nvSpPr>
          <p:cNvPr id="3" name="TextBox 2">
            <a:extLst>
              <a:ext uri="{FF2B5EF4-FFF2-40B4-BE49-F238E27FC236}">
                <a16:creationId xmlns:a16="http://schemas.microsoft.com/office/drawing/2014/main" id="{108C32A3-993F-D148-A7AF-DF725D85CED0}"/>
              </a:ext>
            </a:extLst>
          </p:cNvPr>
          <p:cNvSpPr txBox="1"/>
          <p:nvPr/>
        </p:nvSpPr>
        <p:spPr>
          <a:xfrm>
            <a:off x="4800601" y="508764"/>
            <a:ext cx="2797630" cy="1831271"/>
          </a:xfrm>
          <a:prstGeom prst="rect">
            <a:avLst/>
          </a:prstGeom>
          <a:noFill/>
        </p:spPr>
        <p:txBody>
          <a:bodyPr wrap="square" rtlCol="0">
            <a:spAutoFit/>
          </a:bodyPr>
          <a:lstStyle/>
          <a:p>
            <a:pPr algn="ctr"/>
            <a:r>
              <a:rPr lang="en-US" sz="800" b="1" u="sng" dirty="0"/>
              <a:t>DIAGNOSIS: 2010 ACR/EULAR CRITERIA</a:t>
            </a:r>
          </a:p>
          <a:p>
            <a:r>
              <a:rPr lang="en-US" sz="800" b="1" dirty="0"/>
              <a:t>1. Synovitis must be present</a:t>
            </a:r>
            <a:r>
              <a:rPr lang="en-US" sz="800" dirty="0"/>
              <a:t>; no other diagnosis to explain it </a:t>
            </a:r>
          </a:p>
          <a:p>
            <a:r>
              <a:rPr lang="en-US" sz="800" dirty="0"/>
              <a:t>2. RA diagnosed if </a:t>
            </a:r>
            <a:r>
              <a:rPr lang="en-US" sz="800" b="1" dirty="0"/>
              <a:t>≥6 points </a:t>
            </a:r>
            <a:r>
              <a:rPr lang="en-US" sz="800" dirty="0"/>
              <a:t>from the following:</a:t>
            </a:r>
          </a:p>
          <a:p>
            <a:r>
              <a:rPr lang="en-US" sz="800" u="sng" dirty="0"/>
              <a:t>JOINTS:</a:t>
            </a:r>
            <a:br>
              <a:rPr lang="en-US" sz="800" dirty="0"/>
            </a:br>
            <a:r>
              <a:rPr lang="en-US" sz="800" dirty="0"/>
              <a:t>    2-10 large joints (i.e. any joint except wrist/hand) ...1 point.                       </a:t>
            </a:r>
          </a:p>
          <a:p>
            <a:r>
              <a:rPr lang="en-US" sz="800" dirty="0"/>
              <a:t>    1-3 small joints (wrists, any hand joint).....................2 points   </a:t>
            </a:r>
          </a:p>
          <a:p>
            <a:r>
              <a:rPr lang="en-US" sz="800" dirty="0"/>
              <a:t>    4-10 small joints.........................................................3 points  </a:t>
            </a:r>
          </a:p>
          <a:p>
            <a:r>
              <a:rPr lang="en-US" sz="800" dirty="0"/>
              <a:t>    &gt;10 joints, including ≥1 small joint............................5 points </a:t>
            </a:r>
          </a:p>
          <a:p>
            <a:r>
              <a:rPr lang="en-US" sz="800" u="sng" dirty="0"/>
              <a:t>SEROLOGY:</a:t>
            </a:r>
            <a:br>
              <a:rPr lang="en-US" sz="800" dirty="0"/>
            </a:br>
            <a:r>
              <a:rPr lang="en-US" sz="800" dirty="0"/>
              <a:t>    RF or anti-CCP low-positive (above ULN).................2 points </a:t>
            </a:r>
          </a:p>
          <a:p>
            <a:r>
              <a:rPr lang="en-US" sz="800" dirty="0"/>
              <a:t>    RF or anti-CCP high-titer (3x &gt;ULN)..........................3 points</a:t>
            </a:r>
          </a:p>
          <a:p>
            <a:r>
              <a:rPr lang="en-US" sz="800" u="sng" dirty="0"/>
              <a:t>ESR </a:t>
            </a:r>
            <a:r>
              <a:rPr lang="en-US" sz="800" b="1" u="sng" dirty="0"/>
              <a:t>or </a:t>
            </a:r>
            <a:r>
              <a:rPr lang="en-US" sz="800" u="sng" dirty="0"/>
              <a:t>CRP ELEVATED</a:t>
            </a:r>
            <a:r>
              <a:rPr lang="en-US" sz="800" dirty="0"/>
              <a:t>...................................................1 point </a:t>
            </a:r>
          </a:p>
          <a:p>
            <a:r>
              <a:rPr lang="en-US" sz="800" u="sng" dirty="0"/>
              <a:t>SYMPTOM DURATION ≥6 weeks</a:t>
            </a:r>
            <a:r>
              <a:rPr lang="en-US" sz="800" dirty="0"/>
              <a:t>..................................1 point </a:t>
            </a:r>
          </a:p>
          <a:p>
            <a:endParaRPr lang="en-US" sz="900" dirty="0"/>
          </a:p>
        </p:txBody>
      </p:sp>
      <p:sp>
        <p:nvSpPr>
          <p:cNvPr id="6" name="Rounded Rectangle 5">
            <a:extLst>
              <a:ext uri="{FF2B5EF4-FFF2-40B4-BE49-F238E27FC236}">
                <a16:creationId xmlns:a16="http://schemas.microsoft.com/office/drawing/2014/main" id="{504D3423-ABC0-5F4B-BB02-7DB045F31017}"/>
              </a:ext>
            </a:extLst>
          </p:cNvPr>
          <p:cNvSpPr/>
          <p:nvPr/>
        </p:nvSpPr>
        <p:spPr>
          <a:xfrm>
            <a:off x="1774371" y="718374"/>
            <a:ext cx="2939632" cy="1621660"/>
          </a:xfrm>
          <a:prstGeom prst="roundRect">
            <a:avLst/>
          </a:prstGeom>
          <a:solidFill>
            <a:schemeClr val="accent1">
              <a:alpha val="2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07A530D4-731A-014C-B7DD-60612EDB2196}"/>
              </a:ext>
            </a:extLst>
          </p:cNvPr>
          <p:cNvSpPr txBox="1"/>
          <p:nvPr/>
        </p:nvSpPr>
        <p:spPr>
          <a:xfrm>
            <a:off x="1774372" y="170209"/>
            <a:ext cx="8643257" cy="338554"/>
          </a:xfrm>
          <a:prstGeom prst="rect">
            <a:avLst/>
          </a:prstGeom>
          <a:noFill/>
        </p:spPr>
        <p:txBody>
          <a:bodyPr wrap="square" rtlCol="0">
            <a:spAutoFit/>
          </a:bodyPr>
          <a:lstStyle/>
          <a:p>
            <a:pPr algn="ctr"/>
            <a:r>
              <a:rPr lang="en-US" sz="1600" b="1" dirty="0">
                <a:latin typeface="Palatino Linotype" panose="02040502050505030304" pitchFamily="18" charset="0"/>
              </a:rPr>
              <a:t>DIAGNOSIS &amp; MANAGEMENT OF RHEUMATOID ARTHRITIS</a:t>
            </a:r>
          </a:p>
        </p:txBody>
      </p:sp>
      <p:sp>
        <p:nvSpPr>
          <p:cNvPr id="4" name="Rounded Rectangle 3">
            <a:extLst>
              <a:ext uri="{FF2B5EF4-FFF2-40B4-BE49-F238E27FC236}">
                <a16:creationId xmlns:a16="http://schemas.microsoft.com/office/drawing/2014/main" id="{6A20C7C4-1335-7D42-9877-FEC4AF1484FA}"/>
              </a:ext>
            </a:extLst>
          </p:cNvPr>
          <p:cNvSpPr/>
          <p:nvPr/>
        </p:nvSpPr>
        <p:spPr>
          <a:xfrm>
            <a:off x="4800602" y="485899"/>
            <a:ext cx="2728573" cy="1754640"/>
          </a:xfrm>
          <a:prstGeom prst="roundRect">
            <a:avLst/>
          </a:prstGeom>
          <a:solidFill>
            <a:srgbClr val="00B050">
              <a:alpha val="20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DFF3B0B-56EC-3840-B2ED-8D14AAFED604}"/>
              </a:ext>
            </a:extLst>
          </p:cNvPr>
          <p:cNvSpPr txBox="1"/>
          <p:nvPr/>
        </p:nvSpPr>
        <p:spPr>
          <a:xfrm>
            <a:off x="1774371" y="762460"/>
            <a:ext cx="3026230" cy="1600438"/>
          </a:xfrm>
          <a:prstGeom prst="rect">
            <a:avLst/>
          </a:prstGeom>
          <a:noFill/>
        </p:spPr>
        <p:txBody>
          <a:bodyPr wrap="square" rtlCol="0">
            <a:spAutoFit/>
          </a:bodyPr>
          <a:lstStyle/>
          <a:p>
            <a:r>
              <a:rPr lang="en-US" sz="800" b="1" u="sng" dirty="0"/>
              <a:t>Initial visit checklist</a:t>
            </a:r>
            <a:r>
              <a:rPr lang="en-US" sz="800" u="sng" dirty="0"/>
              <a:t>:</a:t>
            </a:r>
            <a:endParaRPr lang="en-US" sz="800" dirty="0"/>
          </a:p>
          <a:p>
            <a:pPr marL="171450" indent="-171450">
              <a:buFont typeface="Wingdings" pitchFamily="2" charset="2"/>
              <a:buChar char="q"/>
            </a:pPr>
            <a:r>
              <a:rPr lang="en-US" sz="750" dirty="0"/>
              <a:t>LABWORK: RF, CCP, CBC, CMP, ESR, CRP, PPD or </a:t>
            </a:r>
            <a:r>
              <a:rPr lang="en-US" sz="750" dirty="0" err="1"/>
              <a:t>Quantiferon</a:t>
            </a:r>
            <a:r>
              <a:rPr lang="en-US" sz="750" dirty="0"/>
              <a:t>, HBV </a:t>
            </a:r>
            <a:r>
              <a:rPr lang="en-US" sz="750" dirty="0" err="1"/>
              <a:t>sAg</a:t>
            </a:r>
            <a:r>
              <a:rPr lang="en-US" sz="750" dirty="0"/>
              <a:t>/</a:t>
            </a:r>
            <a:r>
              <a:rPr lang="en-US" sz="750" dirty="0" err="1"/>
              <a:t>sAb</a:t>
            </a:r>
            <a:r>
              <a:rPr lang="en-US" sz="750" dirty="0"/>
              <a:t>/</a:t>
            </a:r>
            <a:r>
              <a:rPr lang="en-US" sz="750" dirty="0" err="1"/>
              <a:t>cAb</a:t>
            </a:r>
            <a:r>
              <a:rPr lang="en-US" sz="750" dirty="0"/>
              <a:t>, HCV Ab </a:t>
            </a:r>
          </a:p>
          <a:p>
            <a:pPr marL="171450" indent="-171450">
              <a:buFont typeface="Wingdings" pitchFamily="2" charset="2"/>
              <a:buChar char="q"/>
            </a:pPr>
            <a:r>
              <a:rPr lang="en-US" sz="750" dirty="0"/>
              <a:t>IMAGING: bilateral hand and foot </a:t>
            </a:r>
            <a:r>
              <a:rPr lang="en-US" sz="750" dirty="0" err="1"/>
              <a:t>xrays</a:t>
            </a:r>
            <a:r>
              <a:rPr lang="en-US" sz="750" dirty="0"/>
              <a:t> (to establish baseline and screen for alternate diagnoses)</a:t>
            </a:r>
          </a:p>
          <a:p>
            <a:pPr marL="171450" indent="-171450">
              <a:buFont typeface="Wingdings" pitchFamily="2" charset="2"/>
              <a:buChar char="q"/>
            </a:pPr>
            <a:r>
              <a:rPr lang="en-US" sz="750" dirty="0"/>
              <a:t>MEDS: consider scheduled NSAIDs vs. prednisone 5-10mg daily (temporary measure until patient  is stable on DMARD therapy)</a:t>
            </a:r>
          </a:p>
          <a:p>
            <a:pPr marL="171450" indent="-171450">
              <a:buFont typeface="Wingdings" pitchFamily="2" charset="2"/>
              <a:buChar char="q"/>
            </a:pPr>
            <a:r>
              <a:rPr lang="en-US" sz="750" dirty="0"/>
              <a:t>Pneumovax/Prevnar, flu shot, Shingrix, HBV vaccine, COVID19 vaccine as early as possible. </a:t>
            </a:r>
          </a:p>
          <a:p>
            <a:pPr marL="171450" indent="-171450">
              <a:buFont typeface="Wingdings" pitchFamily="2" charset="2"/>
              <a:buChar char="q"/>
            </a:pPr>
            <a:r>
              <a:rPr lang="en-US" sz="750" dirty="0"/>
              <a:t>If TB screen positive (and active TB has been ruled out), start LTBI treatment at least 1 week before starting methotrexate</a:t>
            </a:r>
          </a:p>
          <a:p>
            <a:pPr marL="171450" indent="-171450">
              <a:buFont typeface="Wingdings" pitchFamily="2" charset="2"/>
              <a:buChar char="q"/>
            </a:pPr>
            <a:r>
              <a:rPr lang="en-US" sz="750" dirty="0"/>
              <a:t>Schedule follow-up to review labs/</a:t>
            </a:r>
            <a:r>
              <a:rPr lang="en-US" sz="750" dirty="0" err="1"/>
              <a:t>xrays</a:t>
            </a:r>
            <a:r>
              <a:rPr lang="en-US" sz="750" dirty="0"/>
              <a:t> and discuss DMARD initiation</a:t>
            </a:r>
          </a:p>
        </p:txBody>
      </p:sp>
      <p:grpSp>
        <p:nvGrpSpPr>
          <p:cNvPr id="14" name="Group 13">
            <a:extLst>
              <a:ext uri="{FF2B5EF4-FFF2-40B4-BE49-F238E27FC236}">
                <a16:creationId xmlns:a16="http://schemas.microsoft.com/office/drawing/2014/main" id="{E9C8E296-8E60-3B4D-898D-10E365D203F8}"/>
              </a:ext>
            </a:extLst>
          </p:cNvPr>
          <p:cNvGrpSpPr/>
          <p:nvPr/>
        </p:nvGrpSpPr>
        <p:grpSpPr>
          <a:xfrm>
            <a:off x="7615444" y="978256"/>
            <a:ext cx="2866576" cy="1446550"/>
            <a:chOff x="6091444" y="863848"/>
            <a:chExt cx="2866576" cy="1446550"/>
          </a:xfrm>
        </p:grpSpPr>
        <p:sp>
          <p:nvSpPr>
            <p:cNvPr id="8" name="Rounded Rectangle 7">
              <a:extLst>
                <a:ext uri="{FF2B5EF4-FFF2-40B4-BE49-F238E27FC236}">
                  <a16:creationId xmlns:a16="http://schemas.microsoft.com/office/drawing/2014/main" id="{5DB25D5B-7252-4F4B-9483-D95D1556336F}"/>
                </a:ext>
              </a:extLst>
            </p:cNvPr>
            <p:cNvSpPr/>
            <p:nvPr/>
          </p:nvSpPr>
          <p:spPr>
            <a:xfrm>
              <a:off x="6091444" y="863848"/>
              <a:ext cx="2866576" cy="1305915"/>
            </a:xfrm>
            <a:prstGeom prst="roundRect">
              <a:avLst/>
            </a:prstGeom>
            <a:solidFill>
              <a:schemeClr val="accent1">
                <a:alpha val="2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F9DBF7E-333B-254F-8599-D51BE820B42E}"/>
                </a:ext>
              </a:extLst>
            </p:cNvPr>
            <p:cNvSpPr txBox="1"/>
            <p:nvPr/>
          </p:nvSpPr>
          <p:spPr>
            <a:xfrm>
              <a:off x="6160828" y="863848"/>
              <a:ext cx="2649957" cy="1446550"/>
            </a:xfrm>
            <a:prstGeom prst="rect">
              <a:avLst/>
            </a:prstGeom>
            <a:noFill/>
          </p:spPr>
          <p:txBody>
            <a:bodyPr wrap="square" rtlCol="0">
              <a:spAutoFit/>
            </a:bodyPr>
            <a:lstStyle/>
            <a:p>
              <a:r>
                <a:rPr lang="en-US" sz="800" b="1" u="sng" dirty="0"/>
                <a:t>General principles of treatment: </a:t>
              </a:r>
              <a:endParaRPr lang="en-US" sz="800" u="sng" dirty="0"/>
            </a:p>
            <a:p>
              <a:pPr marL="171450" indent="-171450">
                <a:buFont typeface="Arial" panose="020B0604020202020204" pitchFamily="34" charset="0"/>
                <a:buChar char="•"/>
              </a:pPr>
              <a:r>
                <a:rPr lang="en-US" sz="800" dirty="0"/>
                <a:t>Choose initial DMARD based on disease severity, baseline labs, and comorbidities (MTX is most common first-line </a:t>
              </a:r>
              <a:r>
                <a:rPr lang="en-US" sz="800" dirty="0" err="1"/>
                <a:t>tx</a:t>
              </a:r>
              <a:r>
                <a:rPr lang="en-US" sz="800" dirty="0"/>
                <a:t>)</a:t>
              </a:r>
            </a:p>
            <a:p>
              <a:pPr marL="171450" indent="-171450">
                <a:buFont typeface="Arial" panose="020B0604020202020204" pitchFamily="34" charset="0"/>
                <a:buChar char="•"/>
              </a:pPr>
              <a:r>
                <a:rPr lang="en-US" sz="800" dirty="0"/>
                <a:t>Start DMARD ASAP to avoid progressive joint damage</a:t>
              </a:r>
            </a:p>
            <a:p>
              <a:pPr marL="171450" indent="-171450">
                <a:buFont typeface="Arial" panose="020B0604020202020204" pitchFamily="34" charset="0"/>
                <a:buChar char="•"/>
              </a:pPr>
              <a:r>
                <a:rPr lang="en-US" sz="800" b="1" dirty="0"/>
                <a:t>Goal is remission or low disease activity </a:t>
              </a:r>
              <a:r>
                <a:rPr lang="en-US" sz="800" dirty="0"/>
                <a:t>(RAPID-3 ≤2 or CDAI ≤10)</a:t>
              </a:r>
            </a:p>
            <a:p>
              <a:pPr marL="171450" indent="-171450">
                <a:buFont typeface="Arial" panose="020B0604020202020204" pitchFamily="34" charset="0"/>
                <a:buChar char="•"/>
              </a:pPr>
              <a:r>
                <a:rPr lang="en-US" sz="800" dirty="0"/>
                <a:t>Evaluate patient q3 months until this is achieved</a:t>
              </a:r>
            </a:p>
            <a:p>
              <a:pPr marL="171450" indent="-171450">
                <a:buFont typeface="Arial" panose="020B0604020202020204" pitchFamily="34" charset="0"/>
                <a:buChar char="•"/>
              </a:pPr>
              <a:r>
                <a:rPr lang="en-US" sz="800" dirty="0"/>
                <a:t>Vast majority of patients will require life-long medication </a:t>
              </a:r>
            </a:p>
            <a:p>
              <a:endParaRPr lang="en-US" sz="800" dirty="0"/>
            </a:p>
          </p:txBody>
        </p:sp>
      </p:grpSp>
      <p:sp>
        <p:nvSpPr>
          <p:cNvPr id="11" name="Rounded Rectangle 10">
            <a:extLst>
              <a:ext uri="{FF2B5EF4-FFF2-40B4-BE49-F238E27FC236}">
                <a16:creationId xmlns:a16="http://schemas.microsoft.com/office/drawing/2014/main" id="{51B42D3F-89FC-B840-BD84-E7659F0B5D5D}"/>
              </a:ext>
            </a:extLst>
          </p:cNvPr>
          <p:cNvSpPr/>
          <p:nvPr/>
        </p:nvSpPr>
        <p:spPr>
          <a:xfrm>
            <a:off x="7265595" y="2549644"/>
            <a:ext cx="3069190" cy="461665"/>
          </a:xfrm>
          <a:prstGeom prst="roundRect">
            <a:avLst/>
          </a:prstGeom>
          <a:solidFill>
            <a:srgbClr val="00B050">
              <a:alpha val="20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Arrow Connector 16">
            <a:extLst>
              <a:ext uri="{FF2B5EF4-FFF2-40B4-BE49-F238E27FC236}">
                <a16:creationId xmlns:a16="http://schemas.microsoft.com/office/drawing/2014/main" id="{742203DF-07A0-804E-8799-0C2C5B2C6974}"/>
              </a:ext>
            </a:extLst>
          </p:cNvPr>
          <p:cNvCxnSpPr>
            <a:cxnSpLocks/>
            <a:endCxn id="10" idx="3"/>
          </p:cNvCxnSpPr>
          <p:nvPr/>
        </p:nvCxnSpPr>
        <p:spPr>
          <a:xfrm flipH="1">
            <a:off x="5123138" y="2559843"/>
            <a:ext cx="1053964" cy="22063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2573B7E-483F-DE42-84C7-C1848D0B0197}"/>
              </a:ext>
            </a:extLst>
          </p:cNvPr>
          <p:cNvCxnSpPr>
            <a:cxnSpLocks/>
          </p:cNvCxnSpPr>
          <p:nvPr/>
        </p:nvCxnSpPr>
        <p:spPr>
          <a:xfrm>
            <a:off x="6160324" y="2559844"/>
            <a:ext cx="1098118" cy="2206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40D5243-7E26-9A42-8604-60E9626E816C}"/>
              </a:ext>
            </a:extLst>
          </p:cNvPr>
          <p:cNvCxnSpPr>
            <a:cxnSpLocks/>
          </p:cNvCxnSpPr>
          <p:nvPr/>
        </p:nvCxnSpPr>
        <p:spPr>
          <a:xfrm flipH="1" flipV="1">
            <a:off x="6164888" y="2240539"/>
            <a:ext cx="12214" cy="309106"/>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C48E8B1-5532-5049-A341-D05523017C8F}"/>
              </a:ext>
            </a:extLst>
          </p:cNvPr>
          <p:cNvSpPr txBox="1"/>
          <p:nvPr/>
        </p:nvSpPr>
        <p:spPr>
          <a:xfrm>
            <a:off x="1774371" y="3198057"/>
            <a:ext cx="2544332" cy="830997"/>
          </a:xfrm>
          <a:prstGeom prst="rect">
            <a:avLst/>
          </a:prstGeom>
          <a:noFill/>
        </p:spPr>
        <p:txBody>
          <a:bodyPr wrap="square" rtlCol="0">
            <a:spAutoFit/>
          </a:bodyPr>
          <a:lstStyle/>
          <a:p>
            <a:r>
              <a:rPr lang="en-US" sz="800" b="1" dirty="0"/>
              <a:t>HYDROXYCHLOROQUINE</a:t>
            </a:r>
            <a:br>
              <a:rPr lang="en-US" sz="800" b="1" dirty="0"/>
            </a:br>
            <a:r>
              <a:rPr lang="en-US" sz="800" b="1" dirty="0"/>
              <a:t>200-400mg PO daily [max dose 5mg/kg] </a:t>
            </a:r>
          </a:p>
          <a:p>
            <a:r>
              <a:rPr lang="en-US" sz="800" b="1" dirty="0"/>
              <a:t>* </a:t>
            </a:r>
            <a:r>
              <a:rPr lang="en-US" sz="800" dirty="0"/>
              <a:t>May reduce risk of diabetes and improve lipids</a:t>
            </a:r>
            <a:br>
              <a:rPr lang="en-US" sz="800" dirty="0"/>
            </a:br>
            <a:r>
              <a:rPr lang="en-US" sz="800" dirty="0"/>
              <a:t>* Well-tolerated, safe in pregnancy</a:t>
            </a:r>
            <a:br>
              <a:rPr lang="en-US" sz="800" dirty="0"/>
            </a:br>
            <a:r>
              <a:rPr lang="en-US" sz="800" dirty="0"/>
              <a:t>* Retinal exam at baseline and q1yr </a:t>
            </a:r>
          </a:p>
          <a:p>
            <a:endParaRPr lang="en-US" sz="800" dirty="0"/>
          </a:p>
        </p:txBody>
      </p:sp>
      <p:sp>
        <p:nvSpPr>
          <p:cNvPr id="28" name="TextBox 27">
            <a:extLst>
              <a:ext uri="{FF2B5EF4-FFF2-40B4-BE49-F238E27FC236}">
                <a16:creationId xmlns:a16="http://schemas.microsoft.com/office/drawing/2014/main" id="{0EA0F3A2-21DD-7B44-B183-7618A4D6B960}"/>
              </a:ext>
            </a:extLst>
          </p:cNvPr>
          <p:cNvSpPr txBox="1"/>
          <p:nvPr/>
        </p:nvSpPr>
        <p:spPr>
          <a:xfrm>
            <a:off x="1774372" y="4115683"/>
            <a:ext cx="2386951" cy="830997"/>
          </a:xfrm>
          <a:prstGeom prst="rect">
            <a:avLst/>
          </a:prstGeom>
          <a:noFill/>
        </p:spPr>
        <p:txBody>
          <a:bodyPr wrap="square" rtlCol="0">
            <a:spAutoFit/>
          </a:bodyPr>
          <a:lstStyle/>
          <a:p>
            <a:r>
              <a:rPr lang="en-US" sz="800" b="1" dirty="0"/>
              <a:t>SULFASALAZINE</a:t>
            </a:r>
            <a:br>
              <a:rPr lang="en-US" sz="800" b="1" dirty="0"/>
            </a:br>
            <a:r>
              <a:rPr lang="en-US" sz="800" b="1" dirty="0"/>
              <a:t>500mg BID x 1 week </a:t>
            </a:r>
            <a:r>
              <a:rPr lang="en-US" sz="800" b="1" dirty="0">
                <a:sym typeface="Wingdings" pitchFamily="2" charset="2"/>
              </a:rPr>
              <a:t> </a:t>
            </a:r>
            <a:r>
              <a:rPr lang="en-US" sz="800" b="1" dirty="0"/>
              <a:t>1000mg BID</a:t>
            </a:r>
            <a:br>
              <a:rPr lang="en-US" sz="800" b="1" dirty="0"/>
            </a:br>
            <a:r>
              <a:rPr lang="en-US" sz="800" dirty="0"/>
              <a:t>* Better efficacy than hydroxychloroquine, but more likely to cause GI upset</a:t>
            </a:r>
            <a:br>
              <a:rPr lang="en-US" sz="800" dirty="0"/>
            </a:br>
            <a:r>
              <a:rPr lang="en-US" sz="800" dirty="0"/>
              <a:t>* Monitor WBC q2 months </a:t>
            </a:r>
          </a:p>
          <a:p>
            <a:endParaRPr lang="en-US" sz="800" dirty="0"/>
          </a:p>
        </p:txBody>
      </p:sp>
      <p:sp>
        <p:nvSpPr>
          <p:cNvPr id="31" name="Rectangle 30">
            <a:extLst>
              <a:ext uri="{FF2B5EF4-FFF2-40B4-BE49-F238E27FC236}">
                <a16:creationId xmlns:a16="http://schemas.microsoft.com/office/drawing/2014/main" id="{A6566264-C6E2-B24F-B63C-B2EB7630D35B}"/>
              </a:ext>
            </a:extLst>
          </p:cNvPr>
          <p:cNvSpPr/>
          <p:nvPr/>
        </p:nvSpPr>
        <p:spPr>
          <a:xfrm>
            <a:off x="4172674" y="3791520"/>
            <a:ext cx="965931" cy="461665"/>
          </a:xfrm>
          <a:prstGeom prst="rect">
            <a:avLst/>
          </a:prstGeom>
          <a:ln>
            <a:solidFill>
              <a:schemeClr val="accent1">
                <a:shade val="50000"/>
              </a:schemeClr>
            </a:solidFill>
          </a:ln>
        </p:spPr>
        <p:txBody>
          <a:bodyPr wrap="square">
            <a:spAutoFit/>
          </a:bodyPr>
          <a:lstStyle/>
          <a:p>
            <a:pPr algn="ctr"/>
            <a:r>
              <a:rPr lang="en-US" sz="800" b="1" dirty="0">
                <a:latin typeface="Calibri" panose="020F0502020204030204" pitchFamily="34" charset="0"/>
              </a:rPr>
              <a:t>After 3 months</a:t>
            </a:r>
            <a:r>
              <a:rPr lang="en-US" sz="800" dirty="0">
                <a:latin typeface="Calibri" panose="020F0502020204030204" pitchFamily="34" charset="0"/>
              </a:rPr>
              <a:t>, if moderate or high disease activity</a:t>
            </a:r>
            <a:endParaRPr lang="en-US" sz="800" dirty="0"/>
          </a:p>
        </p:txBody>
      </p:sp>
      <p:sp>
        <p:nvSpPr>
          <p:cNvPr id="32" name="TextBox 31">
            <a:extLst>
              <a:ext uri="{FF2B5EF4-FFF2-40B4-BE49-F238E27FC236}">
                <a16:creationId xmlns:a16="http://schemas.microsoft.com/office/drawing/2014/main" id="{271DD5DC-810E-6040-8343-889D41463FF8}"/>
              </a:ext>
            </a:extLst>
          </p:cNvPr>
          <p:cNvSpPr txBox="1"/>
          <p:nvPr/>
        </p:nvSpPr>
        <p:spPr>
          <a:xfrm>
            <a:off x="5891707" y="2791122"/>
            <a:ext cx="789272" cy="461665"/>
          </a:xfrm>
          <a:prstGeom prst="rect">
            <a:avLst/>
          </a:prstGeom>
          <a:noFill/>
        </p:spPr>
        <p:txBody>
          <a:bodyPr wrap="square" rtlCol="0">
            <a:spAutoFit/>
          </a:bodyPr>
          <a:lstStyle/>
          <a:p>
            <a:r>
              <a:rPr lang="en-US" sz="800" dirty="0"/>
              <a:t>1</a:t>
            </a:r>
            <a:r>
              <a:rPr lang="en-US" sz="800" baseline="30000" dirty="0"/>
              <a:t>st</a:t>
            </a:r>
            <a:r>
              <a:rPr lang="en-US" sz="800" dirty="0"/>
              <a:t> line for most RA patients</a:t>
            </a:r>
          </a:p>
        </p:txBody>
      </p:sp>
      <p:pic>
        <p:nvPicPr>
          <p:cNvPr id="35" name="Graphic 34" descr="Back with solid fill">
            <a:extLst>
              <a:ext uri="{FF2B5EF4-FFF2-40B4-BE49-F238E27FC236}">
                <a16:creationId xmlns:a16="http://schemas.microsoft.com/office/drawing/2014/main" id="{7880C938-B694-A344-ABC9-F5C421FA2C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974954">
            <a:off x="6053196" y="3114902"/>
            <a:ext cx="456480" cy="456480"/>
          </a:xfrm>
          <a:prstGeom prst="rect">
            <a:avLst/>
          </a:prstGeom>
        </p:spPr>
      </p:pic>
      <p:sp>
        <p:nvSpPr>
          <p:cNvPr id="37" name="Rounded Rectangle 36">
            <a:extLst>
              <a:ext uri="{FF2B5EF4-FFF2-40B4-BE49-F238E27FC236}">
                <a16:creationId xmlns:a16="http://schemas.microsoft.com/office/drawing/2014/main" id="{25155287-5AEE-5E4C-B8AA-E1EE88976139}"/>
              </a:ext>
            </a:extLst>
          </p:cNvPr>
          <p:cNvSpPr/>
          <p:nvPr/>
        </p:nvSpPr>
        <p:spPr>
          <a:xfrm>
            <a:off x="1763072" y="3171031"/>
            <a:ext cx="2386950" cy="774232"/>
          </a:xfrm>
          <a:prstGeom prst="roundRect">
            <a:avLst/>
          </a:prstGeom>
          <a:solidFill>
            <a:schemeClr val="accent4">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a:extLst>
              <a:ext uri="{FF2B5EF4-FFF2-40B4-BE49-F238E27FC236}">
                <a16:creationId xmlns:a16="http://schemas.microsoft.com/office/drawing/2014/main" id="{1C5AEA25-29DB-6045-B436-7FEFCA5F4C90}"/>
              </a:ext>
            </a:extLst>
          </p:cNvPr>
          <p:cNvSpPr/>
          <p:nvPr/>
        </p:nvSpPr>
        <p:spPr>
          <a:xfrm>
            <a:off x="1763072" y="4130245"/>
            <a:ext cx="2386951" cy="774232"/>
          </a:xfrm>
          <a:prstGeom prst="roundRect">
            <a:avLst/>
          </a:prstGeom>
          <a:solidFill>
            <a:schemeClr val="accent4">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7991ECF-402F-BD4C-8404-768C9057D215}"/>
              </a:ext>
            </a:extLst>
          </p:cNvPr>
          <p:cNvSpPr txBox="1"/>
          <p:nvPr/>
        </p:nvSpPr>
        <p:spPr>
          <a:xfrm rot="704645">
            <a:off x="6442874" y="2512853"/>
            <a:ext cx="1030058" cy="215444"/>
          </a:xfrm>
          <a:prstGeom prst="rect">
            <a:avLst/>
          </a:prstGeom>
          <a:noFill/>
        </p:spPr>
        <p:txBody>
          <a:bodyPr wrap="square" rtlCol="0">
            <a:spAutoFit/>
          </a:bodyPr>
          <a:lstStyle/>
          <a:p>
            <a:r>
              <a:rPr lang="en-US" sz="800" dirty="0"/>
              <a:t>common</a:t>
            </a:r>
          </a:p>
        </p:txBody>
      </p:sp>
      <p:sp>
        <p:nvSpPr>
          <p:cNvPr id="40" name="TextBox 39">
            <a:extLst>
              <a:ext uri="{FF2B5EF4-FFF2-40B4-BE49-F238E27FC236}">
                <a16:creationId xmlns:a16="http://schemas.microsoft.com/office/drawing/2014/main" id="{705A9B17-6DDA-9E42-B95E-4D065344D4E0}"/>
              </a:ext>
            </a:extLst>
          </p:cNvPr>
          <p:cNvSpPr txBox="1"/>
          <p:nvPr/>
        </p:nvSpPr>
        <p:spPr>
          <a:xfrm rot="20822838">
            <a:off x="5294386" y="2441713"/>
            <a:ext cx="1030058" cy="215444"/>
          </a:xfrm>
          <a:prstGeom prst="rect">
            <a:avLst/>
          </a:prstGeom>
          <a:noFill/>
        </p:spPr>
        <p:txBody>
          <a:bodyPr wrap="square" rtlCol="0">
            <a:spAutoFit/>
          </a:bodyPr>
          <a:lstStyle/>
          <a:p>
            <a:r>
              <a:rPr lang="en-US" sz="800" dirty="0"/>
              <a:t>less common</a:t>
            </a:r>
          </a:p>
        </p:txBody>
      </p:sp>
      <p:sp>
        <p:nvSpPr>
          <p:cNvPr id="39" name="TextBox 38">
            <a:extLst>
              <a:ext uri="{FF2B5EF4-FFF2-40B4-BE49-F238E27FC236}">
                <a16:creationId xmlns:a16="http://schemas.microsoft.com/office/drawing/2014/main" id="{0738269C-2B43-CB4A-963C-FC8C716FE5EB}"/>
              </a:ext>
            </a:extLst>
          </p:cNvPr>
          <p:cNvSpPr txBox="1"/>
          <p:nvPr/>
        </p:nvSpPr>
        <p:spPr>
          <a:xfrm>
            <a:off x="2732623" y="3907363"/>
            <a:ext cx="696478" cy="246221"/>
          </a:xfrm>
          <a:prstGeom prst="rect">
            <a:avLst/>
          </a:prstGeom>
          <a:noFill/>
        </p:spPr>
        <p:txBody>
          <a:bodyPr wrap="square" rtlCol="0">
            <a:spAutoFit/>
          </a:bodyPr>
          <a:lstStyle/>
          <a:p>
            <a:r>
              <a:rPr lang="en-US" sz="1000" b="1" dirty="0"/>
              <a:t>OR</a:t>
            </a:r>
          </a:p>
        </p:txBody>
      </p:sp>
      <p:cxnSp>
        <p:nvCxnSpPr>
          <p:cNvPr id="49" name="Straight Arrow Connector 48">
            <a:extLst>
              <a:ext uri="{FF2B5EF4-FFF2-40B4-BE49-F238E27FC236}">
                <a16:creationId xmlns:a16="http://schemas.microsoft.com/office/drawing/2014/main" id="{87B51F85-4B41-A245-AE6F-A6A842C607F0}"/>
              </a:ext>
            </a:extLst>
          </p:cNvPr>
          <p:cNvCxnSpPr>
            <a:cxnSpLocks/>
            <a:stCxn id="31" idx="3"/>
            <a:endCxn id="33" idx="1"/>
          </p:cNvCxnSpPr>
          <p:nvPr/>
        </p:nvCxnSpPr>
        <p:spPr>
          <a:xfrm flipV="1">
            <a:off x="5138605" y="3960160"/>
            <a:ext cx="1333325" cy="621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E57E9ACF-4042-1D49-A724-7D2967259ADE}"/>
              </a:ext>
            </a:extLst>
          </p:cNvPr>
          <p:cNvCxnSpPr>
            <a:cxnSpLocks/>
          </p:cNvCxnSpPr>
          <p:nvPr/>
        </p:nvCxnSpPr>
        <p:spPr>
          <a:xfrm>
            <a:off x="8040303" y="3011309"/>
            <a:ext cx="0" cy="183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715937D8-F944-6F42-A78C-09E9C20CF819}"/>
              </a:ext>
            </a:extLst>
          </p:cNvPr>
          <p:cNvCxnSpPr/>
          <p:nvPr/>
        </p:nvCxnSpPr>
        <p:spPr>
          <a:xfrm>
            <a:off x="3497179" y="3001683"/>
            <a:ext cx="0" cy="1867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A89D976E-5AE5-344D-AE5C-BBE2DFC5804B}"/>
              </a:ext>
            </a:extLst>
          </p:cNvPr>
          <p:cNvSpPr/>
          <p:nvPr/>
        </p:nvSpPr>
        <p:spPr>
          <a:xfrm>
            <a:off x="8872128" y="3596230"/>
            <a:ext cx="1648144" cy="1323439"/>
          </a:xfrm>
          <a:prstGeom prst="rect">
            <a:avLst/>
          </a:prstGeom>
        </p:spPr>
        <p:txBody>
          <a:bodyPr wrap="square">
            <a:spAutoFit/>
          </a:bodyPr>
          <a:lstStyle/>
          <a:p>
            <a:r>
              <a:rPr lang="en-US" sz="800" b="1" dirty="0">
                <a:latin typeface="Calibri" panose="020F0502020204030204" pitchFamily="34" charset="0"/>
              </a:rPr>
              <a:t>LEFLUNOMIDE</a:t>
            </a:r>
            <a:br>
              <a:rPr lang="en-US" sz="800" b="1" dirty="0">
                <a:latin typeface="Calibri" panose="020F0502020204030204" pitchFamily="34" charset="0"/>
              </a:rPr>
            </a:br>
            <a:r>
              <a:rPr lang="en-US" sz="800" b="1" dirty="0">
                <a:latin typeface="Calibri" panose="020F0502020204030204" pitchFamily="34" charset="0"/>
              </a:rPr>
              <a:t>10mg PO daily x 6 weeks</a:t>
            </a:r>
            <a:r>
              <a:rPr lang="en-US" sz="800" dirty="0">
                <a:latin typeface="Calibri" panose="020F0502020204030204" pitchFamily="34" charset="0"/>
              </a:rPr>
              <a:t>, then check labs. If tolerating, increase to </a:t>
            </a:r>
            <a:r>
              <a:rPr lang="en-US" sz="800" b="1" dirty="0">
                <a:latin typeface="Calibri" panose="020F0502020204030204" pitchFamily="34" charset="0"/>
              </a:rPr>
              <a:t>20mg PO daily</a:t>
            </a:r>
            <a:br>
              <a:rPr lang="en-US" sz="800" b="1" dirty="0">
                <a:latin typeface="Calibri" panose="020F0502020204030204" pitchFamily="34" charset="0"/>
              </a:rPr>
            </a:br>
            <a:r>
              <a:rPr lang="en-US" sz="800" dirty="0">
                <a:latin typeface="Calibri" panose="020F0502020204030204" pitchFamily="34" charset="0"/>
              </a:rPr>
              <a:t>* Diarrhea in 20%</a:t>
            </a:r>
            <a:br>
              <a:rPr lang="en-US" sz="800" dirty="0">
                <a:latin typeface="Calibri" panose="020F0502020204030204" pitchFamily="34" charset="0"/>
              </a:rPr>
            </a:br>
            <a:r>
              <a:rPr lang="en-US" sz="800" dirty="0">
                <a:latin typeface="Calibri" panose="020F0502020204030204" pitchFamily="34" charset="0"/>
              </a:rPr>
              <a:t>* Labs and contraindications same as for MTX (see page 2); Avoid in women of childbearing age: risk of birth defects up to 2 years after cessation!</a:t>
            </a:r>
            <a:endParaRPr lang="en-US" sz="800" dirty="0"/>
          </a:p>
        </p:txBody>
      </p:sp>
      <p:sp>
        <p:nvSpPr>
          <p:cNvPr id="55" name="TextBox 54">
            <a:extLst>
              <a:ext uri="{FF2B5EF4-FFF2-40B4-BE49-F238E27FC236}">
                <a16:creationId xmlns:a16="http://schemas.microsoft.com/office/drawing/2014/main" id="{5A7576CD-93BD-3C4A-A9BC-A014DC437D28}"/>
              </a:ext>
            </a:extLst>
          </p:cNvPr>
          <p:cNvSpPr txBox="1"/>
          <p:nvPr/>
        </p:nvSpPr>
        <p:spPr>
          <a:xfrm>
            <a:off x="9119447" y="3305759"/>
            <a:ext cx="1215338" cy="338554"/>
          </a:xfrm>
          <a:prstGeom prst="rect">
            <a:avLst/>
          </a:prstGeom>
          <a:noFill/>
        </p:spPr>
        <p:txBody>
          <a:bodyPr wrap="square" rtlCol="0">
            <a:spAutoFit/>
          </a:bodyPr>
          <a:lstStyle/>
          <a:p>
            <a:r>
              <a:rPr lang="en-US" sz="800" i="1" dirty="0"/>
              <a:t>If not tolerating MTX, might consider:</a:t>
            </a:r>
          </a:p>
        </p:txBody>
      </p:sp>
      <p:sp>
        <p:nvSpPr>
          <p:cNvPr id="57" name="Rounded Rectangle 56">
            <a:extLst>
              <a:ext uri="{FF2B5EF4-FFF2-40B4-BE49-F238E27FC236}">
                <a16:creationId xmlns:a16="http://schemas.microsoft.com/office/drawing/2014/main" id="{06FCA0F4-27C0-2548-B114-ACCB79F2E001}"/>
              </a:ext>
            </a:extLst>
          </p:cNvPr>
          <p:cNvSpPr/>
          <p:nvPr/>
        </p:nvSpPr>
        <p:spPr>
          <a:xfrm>
            <a:off x="8858876" y="3587637"/>
            <a:ext cx="1558752" cy="1318779"/>
          </a:xfrm>
          <a:prstGeom prst="roundRect">
            <a:avLst/>
          </a:prstGeom>
          <a:solidFill>
            <a:schemeClr val="accent4">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3">
            <a:extLst>
              <a:ext uri="{FF2B5EF4-FFF2-40B4-BE49-F238E27FC236}">
                <a16:creationId xmlns:a16="http://schemas.microsoft.com/office/drawing/2014/main" id="{14A86328-AF64-1D45-81A2-0044C1B732E9}"/>
              </a:ext>
            </a:extLst>
          </p:cNvPr>
          <p:cNvSpPr>
            <a:spLocks noChangeArrowheads="1"/>
          </p:cNvSpPr>
          <p:nvPr/>
        </p:nvSpPr>
        <p:spPr bwMode="auto">
          <a:xfrm>
            <a:off x="6506366" y="4710636"/>
            <a:ext cx="233429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800" b="1" dirty="0">
                <a:latin typeface="Calibri" panose="020F0502020204030204" pitchFamily="34" charset="0"/>
              </a:rPr>
              <a:t>After 3 months</a:t>
            </a:r>
            <a:r>
              <a:rPr lang="en-US" altLang="en-US" sz="800" dirty="0">
                <a:latin typeface="Calibri" panose="020F0502020204030204" pitchFamily="34" charset="0"/>
              </a:rPr>
              <a:t>, if moderate or high disease activity</a:t>
            </a:r>
            <a:endParaRPr lang="en-US" altLang="en-US" dirty="0">
              <a:latin typeface="Arial" panose="020B0604020202020204" pitchFamily="34" charset="0"/>
            </a:endParaRPr>
          </a:p>
        </p:txBody>
      </p:sp>
      <p:pic>
        <p:nvPicPr>
          <p:cNvPr id="1026" name="Picture 2" descr="page1image16304096">
            <a:extLst>
              <a:ext uri="{FF2B5EF4-FFF2-40B4-BE49-F238E27FC236}">
                <a16:creationId xmlns:a16="http://schemas.microsoft.com/office/drawing/2014/main" id="{0EE860ED-CAE9-3043-8EF5-F17A26C3D5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9023" y="4724697"/>
            <a:ext cx="2250414" cy="206789"/>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a:extLst>
              <a:ext uri="{FF2B5EF4-FFF2-40B4-BE49-F238E27FC236}">
                <a16:creationId xmlns:a16="http://schemas.microsoft.com/office/drawing/2014/main" id="{CC129436-6E22-3644-B69D-14707718DD15}"/>
              </a:ext>
            </a:extLst>
          </p:cNvPr>
          <p:cNvSpPr txBox="1"/>
          <p:nvPr/>
        </p:nvSpPr>
        <p:spPr>
          <a:xfrm>
            <a:off x="7774468" y="5408470"/>
            <a:ext cx="2559270" cy="954107"/>
          </a:xfrm>
          <a:prstGeom prst="rect">
            <a:avLst/>
          </a:prstGeom>
          <a:noFill/>
        </p:spPr>
        <p:txBody>
          <a:bodyPr wrap="square" rtlCol="0">
            <a:spAutoFit/>
          </a:bodyPr>
          <a:lstStyle/>
          <a:p>
            <a:pPr algn="ctr"/>
            <a:r>
              <a:rPr lang="en-US" sz="800" b="1" dirty="0"/>
              <a:t>TNF-INHIBITOR</a:t>
            </a:r>
          </a:p>
          <a:p>
            <a:pPr algn="ctr"/>
            <a:r>
              <a:rPr lang="en-US" sz="800" b="1" dirty="0"/>
              <a:t>Adalimumab (Humira) 40mg SC q2weeks </a:t>
            </a:r>
          </a:p>
          <a:p>
            <a:pPr algn="ctr"/>
            <a:r>
              <a:rPr lang="en-US" sz="800" b="1" dirty="0"/>
              <a:t>or Etanercept (Enbrel) 50mg SC </a:t>
            </a:r>
            <a:r>
              <a:rPr lang="en-US" sz="800" b="1" dirty="0" err="1"/>
              <a:t>qweek</a:t>
            </a:r>
            <a:r>
              <a:rPr lang="en-US" sz="800" b="1" dirty="0"/>
              <a:t> </a:t>
            </a:r>
          </a:p>
          <a:p>
            <a:pPr algn="ctr"/>
            <a:r>
              <a:rPr lang="en-US" sz="800" b="1" dirty="0"/>
              <a:t>or Certolizumab pegol (Cimzia) 200mg SC q2weeks</a:t>
            </a:r>
          </a:p>
          <a:p>
            <a:r>
              <a:rPr lang="en-US" sz="800" dirty="0"/>
              <a:t>* Ideally, give </a:t>
            </a:r>
            <a:r>
              <a:rPr lang="en-US" sz="800" dirty="0" err="1"/>
              <a:t>TNFi</a:t>
            </a:r>
            <a:r>
              <a:rPr lang="en-US" sz="800" dirty="0"/>
              <a:t> </a:t>
            </a:r>
            <a:r>
              <a:rPr lang="en-US" sz="800" u="sng" dirty="0"/>
              <a:t>AND</a:t>
            </a:r>
            <a:r>
              <a:rPr lang="en-US" sz="800" dirty="0"/>
              <a:t> weekly methotrexate</a:t>
            </a:r>
          </a:p>
          <a:p>
            <a:r>
              <a:rPr lang="en-US" sz="800" dirty="0"/>
              <a:t>* Adalimumab and Etanercept are more readily available</a:t>
            </a:r>
          </a:p>
          <a:p>
            <a:r>
              <a:rPr lang="en-US" sz="800" dirty="0"/>
              <a:t>* Certolizumab is specifically preferred in pregnancy</a:t>
            </a:r>
          </a:p>
        </p:txBody>
      </p:sp>
      <p:sp>
        <p:nvSpPr>
          <p:cNvPr id="1027" name="TextBox 1026">
            <a:extLst>
              <a:ext uri="{FF2B5EF4-FFF2-40B4-BE49-F238E27FC236}">
                <a16:creationId xmlns:a16="http://schemas.microsoft.com/office/drawing/2014/main" id="{470A7C6B-FD78-394B-8B24-9B3C18F2DBA0}"/>
              </a:ext>
            </a:extLst>
          </p:cNvPr>
          <p:cNvSpPr txBox="1"/>
          <p:nvPr/>
        </p:nvSpPr>
        <p:spPr>
          <a:xfrm>
            <a:off x="4556828" y="6350572"/>
            <a:ext cx="3243620" cy="523220"/>
          </a:xfrm>
          <a:prstGeom prst="rect">
            <a:avLst/>
          </a:prstGeom>
          <a:noFill/>
          <a:ln>
            <a:noFill/>
          </a:ln>
        </p:spPr>
        <p:txBody>
          <a:bodyPr wrap="square" rtlCol="0">
            <a:spAutoFit/>
          </a:bodyPr>
          <a:lstStyle/>
          <a:p>
            <a:endParaRPr lang="en-US" sz="700" dirty="0"/>
          </a:p>
          <a:p>
            <a:r>
              <a:rPr lang="en-US" sz="700" b="1" dirty="0"/>
              <a:t>Updated in 2021 by: </a:t>
            </a:r>
            <a:r>
              <a:rPr lang="en-US" sz="700" dirty="0"/>
              <a:t>Jennifer Mandal, MD</a:t>
            </a:r>
            <a:r>
              <a:rPr lang="en-US" sz="700" baseline="30000" dirty="0"/>
              <a:t>3</a:t>
            </a:r>
            <a:r>
              <a:rPr lang="en-US" sz="700" dirty="0"/>
              <a:t>; Wendy Grant, MD</a:t>
            </a:r>
            <a:r>
              <a:rPr lang="en-US" sz="700" baseline="30000" dirty="0"/>
              <a:t>4</a:t>
            </a:r>
            <a:r>
              <a:rPr lang="en-US" sz="700" dirty="0"/>
              <a:t>; Mary </a:t>
            </a:r>
            <a:r>
              <a:rPr lang="en-US" sz="700" dirty="0" err="1"/>
              <a:t>Margaretten</a:t>
            </a:r>
            <a:r>
              <a:rPr lang="en-US" sz="700" dirty="0"/>
              <a:t>, MD</a:t>
            </a:r>
            <a:r>
              <a:rPr lang="en-US" sz="700" baseline="30000" dirty="0"/>
              <a:t>3</a:t>
            </a:r>
            <a:r>
              <a:rPr lang="en-US" sz="700" dirty="0"/>
              <a:t>; John McDougall, MD5; 3UCSF Division of Rheumatology, </a:t>
            </a:r>
            <a:r>
              <a:rPr lang="en-US" sz="700" baseline="30000" dirty="0"/>
              <a:t>4</a:t>
            </a:r>
            <a:r>
              <a:rPr lang="en-US" sz="700" dirty="0"/>
              <a:t>Centura Health Rheumatology, Durango, CO; </a:t>
            </a:r>
            <a:r>
              <a:rPr lang="en-US" sz="700" baseline="30000" dirty="0"/>
              <a:t>5</a:t>
            </a:r>
            <a:r>
              <a:rPr lang="en-US" sz="700" dirty="0"/>
              <a:t>Northern Navajo Medical Center-Shiprock</a:t>
            </a:r>
            <a:endParaRPr lang="en-US" sz="700" b="1" dirty="0"/>
          </a:p>
        </p:txBody>
      </p:sp>
      <p:sp>
        <p:nvSpPr>
          <p:cNvPr id="76" name="Rounded Rectangle 75">
            <a:extLst>
              <a:ext uri="{FF2B5EF4-FFF2-40B4-BE49-F238E27FC236}">
                <a16:creationId xmlns:a16="http://schemas.microsoft.com/office/drawing/2014/main" id="{0C2EC449-446E-ED4C-8860-28F19CC85A7A}"/>
              </a:ext>
            </a:extLst>
          </p:cNvPr>
          <p:cNvSpPr/>
          <p:nvPr/>
        </p:nvSpPr>
        <p:spPr>
          <a:xfrm>
            <a:off x="4825069" y="5377951"/>
            <a:ext cx="2471346" cy="829640"/>
          </a:xfrm>
          <a:prstGeom prst="roundRect">
            <a:avLst/>
          </a:prstGeom>
          <a:solidFill>
            <a:schemeClr val="accent4">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a:p>
            <a:pPr algn="ctr"/>
            <a:r>
              <a:rPr lang="en-US" sz="800" dirty="0">
                <a:solidFill>
                  <a:schemeClr val="tx1"/>
                </a:solidFill>
              </a:rPr>
              <a:t>“</a:t>
            </a:r>
            <a:r>
              <a:rPr lang="en-US" sz="800" b="1" dirty="0">
                <a:solidFill>
                  <a:schemeClr val="tx1"/>
                </a:solidFill>
              </a:rPr>
              <a:t>TRIPLE THERAPY”</a:t>
            </a:r>
          </a:p>
          <a:p>
            <a:pPr algn="ctr"/>
            <a:r>
              <a:rPr lang="en-US" sz="800" b="1" dirty="0">
                <a:solidFill>
                  <a:schemeClr val="tx1"/>
                </a:solidFill>
              </a:rPr>
              <a:t>Methotrexate + Sulfasalazine + Hydroxychloroquine </a:t>
            </a:r>
          </a:p>
          <a:p>
            <a:pPr marL="171450" indent="-171450">
              <a:buFont typeface="Arial" panose="020B0604020202020204" pitchFamily="34" charset="0"/>
              <a:buChar char="•"/>
            </a:pPr>
            <a:r>
              <a:rPr lang="en-US" sz="800" dirty="0">
                <a:solidFill>
                  <a:schemeClr val="tx1"/>
                </a:solidFill>
              </a:rPr>
              <a:t>Large pill burden makes adherence challenging</a:t>
            </a:r>
          </a:p>
          <a:p>
            <a:pPr marL="171450" indent="-171450">
              <a:buFont typeface="Arial" panose="020B0604020202020204" pitchFamily="34" charset="0"/>
              <a:buChar char="•"/>
            </a:pPr>
            <a:r>
              <a:rPr lang="en-US" sz="800" dirty="0">
                <a:solidFill>
                  <a:schemeClr val="tx1"/>
                </a:solidFill>
              </a:rPr>
              <a:t>Lower infectious risk compared to </a:t>
            </a:r>
            <a:r>
              <a:rPr lang="en-US" sz="800" dirty="0" err="1">
                <a:solidFill>
                  <a:schemeClr val="tx1"/>
                </a:solidFill>
              </a:rPr>
              <a:t>TNFi</a:t>
            </a:r>
            <a:endParaRPr lang="en-US" sz="800" dirty="0">
              <a:solidFill>
                <a:schemeClr val="tx1"/>
              </a:solidFill>
            </a:endParaRPr>
          </a:p>
          <a:p>
            <a:pPr marL="171450" indent="-171450">
              <a:buFont typeface="Arial" panose="020B0604020202020204" pitchFamily="34" charset="0"/>
              <a:buChar char="•"/>
            </a:pPr>
            <a:r>
              <a:rPr lang="en-US" sz="800" dirty="0">
                <a:solidFill>
                  <a:schemeClr val="tx1"/>
                </a:solidFill>
              </a:rPr>
              <a:t>Can be considered in patients who strongly prefer pills over injections</a:t>
            </a:r>
          </a:p>
          <a:p>
            <a:pPr algn="ctr"/>
            <a:endParaRPr lang="en-US" sz="800" dirty="0">
              <a:solidFill>
                <a:schemeClr val="tx1"/>
              </a:solidFill>
            </a:endParaRPr>
          </a:p>
        </p:txBody>
      </p:sp>
      <p:cxnSp>
        <p:nvCxnSpPr>
          <p:cNvPr id="1035" name="Straight Arrow Connector 1034">
            <a:extLst>
              <a:ext uri="{FF2B5EF4-FFF2-40B4-BE49-F238E27FC236}">
                <a16:creationId xmlns:a16="http://schemas.microsoft.com/office/drawing/2014/main" id="{1BDFCDDF-1590-EF40-998F-DEF326E56115}"/>
              </a:ext>
            </a:extLst>
          </p:cNvPr>
          <p:cNvCxnSpPr/>
          <p:nvPr/>
        </p:nvCxnSpPr>
        <p:spPr>
          <a:xfrm>
            <a:off x="7484078" y="5092336"/>
            <a:ext cx="1316113" cy="21796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38" name="Straight Arrow Connector 1037">
            <a:extLst>
              <a:ext uri="{FF2B5EF4-FFF2-40B4-BE49-F238E27FC236}">
                <a16:creationId xmlns:a16="http://schemas.microsoft.com/office/drawing/2014/main" id="{38BD0D42-D781-3047-9CDA-E7BB299EF024}"/>
              </a:ext>
            </a:extLst>
          </p:cNvPr>
          <p:cNvCxnSpPr>
            <a:cxnSpLocks/>
          </p:cNvCxnSpPr>
          <p:nvPr/>
        </p:nvCxnSpPr>
        <p:spPr>
          <a:xfrm flipH="1">
            <a:off x="6199416" y="5091150"/>
            <a:ext cx="1319368" cy="2525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3189B92-0A14-C640-BE22-EFB89EA80A18}"/>
              </a:ext>
            </a:extLst>
          </p:cNvPr>
          <p:cNvCxnSpPr>
            <a:cxnSpLocks/>
          </p:cNvCxnSpPr>
          <p:nvPr/>
        </p:nvCxnSpPr>
        <p:spPr>
          <a:xfrm flipH="1" flipV="1">
            <a:off x="7518784" y="4919669"/>
            <a:ext cx="1" cy="144479"/>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041" name="TextBox 1040">
            <a:extLst>
              <a:ext uri="{FF2B5EF4-FFF2-40B4-BE49-F238E27FC236}">
                <a16:creationId xmlns:a16="http://schemas.microsoft.com/office/drawing/2014/main" id="{41649ACE-390F-1048-BAA7-80B6A63FFE0F}"/>
              </a:ext>
            </a:extLst>
          </p:cNvPr>
          <p:cNvSpPr txBox="1"/>
          <p:nvPr/>
        </p:nvSpPr>
        <p:spPr>
          <a:xfrm rot="542860">
            <a:off x="7808693" y="5043218"/>
            <a:ext cx="1397666" cy="215444"/>
          </a:xfrm>
          <a:prstGeom prst="rect">
            <a:avLst/>
          </a:prstGeom>
          <a:noFill/>
        </p:spPr>
        <p:txBody>
          <a:bodyPr wrap="square" rtlCol="0">
            <a:spAutoFit/>
          </a:bodyPr>
          <a:lstStyle/>
          <a:p>
            <a:r>
              <a:rPr lang="en-US" sz="800" dirty="0"/>
              <a:t>preferred</a:t>
            </a:r>
          </a:p>
        </p:txBody>
      </p:sp>
      <p:sp>
        <p:nvSpPr>
          <p:cNvPr id="1047" name="TextBox 1046">
            <a:extLst>
              <a:ext uri="{FF2B5EF4-FFF2-40B4-BE49-F238E27FC236}">
                <a16:creationId xmlns:a16="http://schemas.microsoft.com/office/drawing/2014/main" id="{8C6742C1-10C5-F742-9ED3-FFF1A91225B4}"/>
              </a:ext>
            </a:extLst>
          </p:cNvPr>
          <p:cNvSpPr txBox="1"/>
          <p:nvPr/>
        </p:nvSpPr>
        <p:spPr>
          <a:xfrm>
            <a:off x="8363880" y="6389172"/>
            <a:ext cx="1950407" cy="338554"/>
          </a:xfrm>
          <a:prstGeom prst="rect">
            <a:avLst/>
          </a:prstGeom>
          <a:noFill/>
        </p:spPr>
        <p:txBody>
          <a:bodyPr wrap="square" rtlCol="0">
            <a:spAutoFit/>
          </a:bodyPr>
          <a:lstStyle/>
          <a:p>
            <a:r>
              <a:rPr lang="en-US" sz="800" dirty="0"/>
              <a:t>If still not controlled, discuss second-line biologic options with a rheumatologist</a:t>
            </a:r>
          </a:p>
        </p:txBody>
      </p:sp>
      <p:grpSp>
        <p:nvGrpSpPr>
          <p:cNvPr id="1058" name="Group 1057">
            <a:extLst>
              <a:ext uri="{FF2B5EF4-FFF2-40B4-BE49-F238E27FC236}">
                <a16:creationId xmlns:a16="http://schemas.microsoft.com/office/drawing/2014/main" id="{7575EA6D-C92D-644D-BFB4-F3AB9E628334}"/>
              </a:ext>
            </a:extLst>
          </p:cNvPr>
          <p:cNvGrpSpPr/>
          <p:nvPr/>
        </p:nvGrpSpPr>
        <p:grpSpPr>
          <a:xfrm>
            <a:off x="8040430" y="6403156"/>
            <a:ext cx="342900" cy="132724"/>
            <a:chOff x="5081155" y="6475894"/>
            <a:chExt cx="342900" cy="132724"/>
          </a:xfrm>
        </p:grpSpPr>
        <p:cxnSp>
          <p:nvCxnSpPr>
            <p:cNvPr id="1055" name="Straight Connector 1054">
              <a:extLst>
                <a:ext uri="{FF2B5EF4-FFF2-40B4-BE49-F238E27FC236}">
                  <a16:creationId xmlns:a16="http://schemas.microsoft.com/office/drawing/2014/main" id="{9DC18535-4A5C-3B4E-A5DA-81E6E9F41452}"/>
                </a:ext>
              </a:extLst>
            </p:cNvPr>
            <p:cNvCxnSpPr/>
            <p:nvPr/>
          </p:nvCxnSpPr>
          <p:spPr>
            <a:xfrm>
              <a:off x="5081155" y="6475894"/>
              <a:ext cx="0" cy="132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7" name="Straight Arrow Connector 1056">
              <a:extLst>
                <a:ext uri="{FF2B5EF4-FFF2-40B4-BE49-F238E27FC236}">
                  <a16:creationId xmlns:a16="http://schemas.microsoft.com/office/drawing/2014/main" id="{DC62C340-10C5-A145-86F6-2F3DB5CAE405}"/>
                </a:ext>
              </a:extLst>
            </p:cNvPr>
            <p:cNvCxnSpPr/>
            <p:nvPr/>
          </p:nvCxnSpPr>
          <p:spPr>
            <a:xfrm>
              <a:off x="5081155" y="6594273"/>
              <a:ext cx="3429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060" name="TextBox 1059">
            <a:extLst>
              <a:ext uri="{FF2B5EF4-FFF2-40B4-BE49-F238E27FC236}">
                <a16:creationId xmlns:a16="http://schemas.microsoft.com/office/drawing/2014/main" id="{7B2B2CDD-9F4B-BD48-80FA-5AE9F3BE1C22}"/>
              </a:ext>
            </a:extLst>
          </p:cNvPr>
          <p:cNvSpPr txBox="1"/>
          <p:nvPr/>
        </p:nvSpPr>
        <p:spPr>
          <a:xfrm>
            <a:off x="1490494" y="6466116"/>
            <a:ext cx="3180737" cy="523220"/>
          </a:xfrm>
          <a:prstGeom prst="rect">
            <a:avLst/>
          </a:prstGeom>
          <a:noFill/>
        </p:spPr>
        <p:txBody>
          <a:bodyPr wrap="square" rtlCol="0">
            <a:spAutoFit/>
          </a:bodyPr>
          <a:lstStyle/>
          <a:p>
            <a:r>
              <a:rPr lang="en-US" sz="700" b="1" dirty="0"/>
              <a:t>Originally developed by: </a:t>
            </a:r>
            <a:r>
              <a:rPr lang="en-US" sz="700" dirty="0"/>
              <a:t>Sara K. Tedeschi, MD</a:t>
            </a:r>
            <a:r>
              <a:rPr lang="en-US" sz="700" baseline="30000" dirty="0"/>
              <a:t>1</a:t>
            </a:r>
            <a:r>
              <a:rPr lang="en-US" sz="700" dirty="0"/>
              <a:t>; Paul </a:t>
            </a:r>
            <a:r>
              <a:rPr lang="en-US" sz="700" dirty="0" err="1"/>
              <a:t>Dellaripa</a:t>
            </a:r>
            <a:r>
              <a:rPr lang="en-US" sz="700" dirty="0"/>
              <a:t>, MD</a:t>
            </a:r>
            <a:r>
              <a:rPr lang="en-US" sz="700" baseline="30000" dirty="0"/>
              <a:t>1</a:t>
            </a:r>
            <a:r>
              <a:rPr lang="en-US" sz="700" dirty="0"/>
              <a:t>; Anneliese Flynn, MD</a:t>
            </a:r>
            <a:r>
              <a:rPr lang="en-US" sz="700" baseline="30000" dirty="0"/>
              <a:t>2</a:t>
            </a:r>
            <a:r>
              <a:rPr lang="en-US" sz="700" dirty="0"/>
              <a:t>; Michael </a:t>
            </a:r>
            <a:r>
              <a:rPr lang="en-US" sz="700" dirty="0" err="1"/>
              <a:t>Weinblatt</a:t>
            </a:r>
            <a:r>
              <a:rPr lang="en-US" sz="700" dirty="0"/>
              <a:t>, MD</a:t>
            </a:r>
            <a:r>
              <a:rPr lang="en-US" sz="700" baseline="30000" dirty="0"/>
              <a:t>1</a:t>
            </a:r>
            <a:r>
              <a:rPr lang="en-US" sz="700" dirty="0"/>
              <a:t>; </a:t>
            </a:r>
            <a:r>
              <a:rPr lang="en-US" sz="700" baseline="30000" dirty="0"/>
              <a:t>1</a:t>
            </a:r>
            <a:r>
              <a:rPr lang="en-US" sz="700" dirty="0"/>
              <a:t>Brigham and Women’s Hospital, Division of Rheumatology, </a:t>
            </a:r>
            <a:r>
              <a:rPr lang="en-US" sz="700" baseline="30000" dirty="0"/>
              <a:t>2</a:t>
            </a:r>
            <a:r>
              <a:rPr lang="en-US" sz="700" dirty="0"/>
              <a:t>Northern Navajo Medical Center </a:t>
            </a:r>
          </a:p>
          <a:p>
            <a:endParaRPr lang="en-US" sz="700" dirty="0"/>
          </a:p>
        </p:txBody>
      </p:sp>
      <p:sp>
        <p:nvSpPr>
          <p:cNvPr id="1061" name="TextBox 1060">
            <a:extLst>
              <a:ext uri="{FF2B5EF4-FFF2-40B4-BE49-F238E27FC236}">
                <a16:creationId xmlns:a16="http://schemas.microsoft.com/office/drawing/2014/main" id="{DA0D569E-8CB4-4A47-9E96-32192390036D}"/>
              </a:ext>
            </a:extLst>
          </p:cNvPr>
          <p:cNvSpPr txBox="1"/>
          <p:nvPr/>
        </p:nvSpPr>
        <p:spPr>
          <a:xfrm>
            <a:off x="3692882" y="4770663"/>
            <a:ext cx="696024" cy="1323439"/>
          </a:xfrm>
          <a:prstGeom prst="rect">
            <a:avLst/>
          </a:prstGeom>
          <a:noFill/>
        </p:spPr>
        <p:txBody>
          <a:bodyPr wrap="none" rtlCol="0">
            <a:spAutoFit/>
          </a:bodyPr>
          <a:lstStyle/>
          <a:p>
            <a:r>
              <a:rPr lang="en-US" sz="8000" dirty="0"/>
              <a:t>*</a:t>
            </a:r>
          </a:p>
        </p:txBody>
      </p:sp>
    </p:spTree>
    <p:extLst>
      <p:ext uri="{BB962C8B-B14F-4D97-AF65-F5344CB8AC3E}">
        <p14:creationId xmlns:p14="http://schemas.microsoft.com/office/powerpoint/2010/main" val="1842911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6A20C7C4-1335-7D42-9877-FEC4AF1484FA}"/>
              </a:ext>
            </a:extLst>
          </p:cNvPr>
          <p:cNvSpPr/>
          <p:nvPr/>
        </p:nvSpPr>
        <p:spPr>
          <a:xfrm>
            <a:off x="4800602" y="35523"/>
            <a:ext cx="2728573" cy="515552"/>
          </a:xfrm>
          <a:prstGeom prst="roundRect">
            <a:avLst/>
          </a:prstGeom>
          <a:solidFill>
            <a:srgbClr val="00B050">
              <a:alpha val="20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D474E351-9380-0049-88A1-E57C516FFFCB}"/>
              </a:ext>
            </a:extLst>
          </p:cNvPr>
          <p:cNvSpPr txBox="1"/>
          <p:nvPr/>
        </p:nvSpPr>
        <p:spPr>
          <a:xfrm>
            <a:off x="610058" y="4510777"/>
            <a:ext cx="3253211" cy="1323439"/>
          </a:xfrm>
          <a:prstGeom prst="rect">
            <a:avLst/>
          </a:prstGeom>
          <a:solidFill>
            <a:schemeClr val="accent4">
              <a:lumMod val="60000"/>
              <a:lumOff val="40000"/>
            </a:schemeClr>
          </a:solidFill>
        </p:spPr>
        <p:txBody>
          <a:bodyPr wrap="square" rtlCol="0">
            <a:spAutoFit/>
          </a:bodyPr>
          <a:lstStyle/>
          <a:p>
            <a:pPr algn="ctr"/>
            <a:r>
              <a:rPr lang="en-US" sz="2200" b="1" u="sng" dirty="0"/>
              <a:t>What about prednisone?</a:t>
            </a:r>
          </a:p>
          <a:p>
            <a:pPr algn="ctr"/>
            <a:endParaRPr lang="en-US" sz="400" b="1" u="sng" dirty="0"/>
          </a:p>
          <a:p>
            <a:pPr algn="ctr"/>
            <a:r>
              <a:rPr lang="en-US" dirty="0"/>
              <a:t>Short-term (&gt;3 months)</a:t>
            </a:r>
          </a:p>
          <a:p>
            <a:pPr algn="ctr"/>
            <a:r>
              <a:rPr lang="en-US" dirty="0"/>
              <a:t>Low dose (5-10mg)</a:t>
            </a:r>
          </a:p>
          <a:p>
            <a:pPr algn="ctr"/>
            <a:r>
              <a:rPr lang="en-US" dirty="0"/>
              <a:t>Strive to stop/minimize</a:t>
            </a:r>
          </a:p>
        </p:txBody>
      </p:sp>
      <p:sp>
        <p:nvSpPr>
          <p:cNvPr id="13" name="TextBox 12">
            <a:extLst>
              <a:ext uri="{FF2B5EF4-FFF2-40B4-BE49-F238E27FC236}">
                <a16:creationId xmlns:a16="http://schemas.microsoft.com/office/drawing/2014/main" id="{3DC8B2F6-07D3-E84A-AFE1-D23818F9B497}"/>
              </a:ext>
            </a:extLst>
          </p:cNvPr>
          <p:cNvSpPr txBox="1"/>
          <p:nvPr/>
        </p:nvSpPr>
        <p:spPr>
          <a:xfrm>
            <a:off x="7529175" y="1399595"/>
            <a:ext cx="3586947" cy="461665"/>
          </a:xfrm>
          <a:prstGeom prst="rect">
            <a:avLst/>
          </a:prstGeom>
          <a:solidFill>
            <a:schemeClr val="accent6">
              <a:lumMod val="40000"/>
              <a:lumOff val="60000"/>
            </a:schemeClr>
          </a:solidFill>
        </p:spPr>
        <p:txBody>
          <a:bodyPr wrap="square" rtlCol="0">
            <a:spAutoFit/>
          </a:bodyPr>
          <a:lstStyle/>
          <a:p>
            <a:pPr algn="ctr"/>
            <a:r>
              <a:rPr lang="en-US" sz="2400" b="1" dirty="0"/>
              <a:t>MODERATE or SEVERE RA </a:t>
            </a:r>
            <a:endParaRPr lang="en-US" sz="2400" dirty="0"/>
          </a:p>
        </p:txBody>
      </p:sp>
      <p:sp>
        <p:nvSpPr>
          <p:cNvPr id="9" name="TextBox 8">
            <a:extLst>
              <a:ext uri="{FF2B5EF4-FFF2-40B4-BE49-F238E27FC236}">
                <a16:creationId xmlns:a16="http://schemas.microsoft.com/office/drawing/2014/main" id="{4B30B305-2120-9E48-AA92-D6E293023E3C}"/>
              </a:ext>
            </a:extLst>
          </p:cNvPr>
          <p:cNvSpPr txBox="1"/>
          <p:nvPr/>
        </p:nvSpPr>
        <p:spPr>
          <a:xfrm>
            <a:off x="1276616" y="1310951"/>
            <a:ext cx="2925304" cy="461665"/>
          </a:xfrm>
          <a:prstGeom prst="rect">
            <a:avLst/>
          </a:prstGeom>
          <a:solidFill>
            <a:schemeClr val="accent6">
              <a:lumMod val="40000"/>
              <a:lumOff val="60000"/>
            </a:schemeClr>
          </a:solidFill>
        </p:spPr>
        <p:txBody>
          <a:bodyPr wrap="square" rtlCol="0">
            <a:spAutoFit/>
          </a:bodyPr>
          <a:lstStyle/>
          <a:p>
            <a:pPr algn="ctr"/>
            <a:r>
              <a:rPr lang="en-US" sz="2400" b="1" dirty="0"/>
              <a:t>VERY MILD RA</a:t>
            </a:r>
          </a:p>
        </p:txBody>
      </p:sp>
      <p:sp>
        <p:nvSpPr>
          <p:cNvPr id="3" name="TextBox 2">
            <a:extLst>
              <a:ext uri="{FF2B5EF4-FFF2-40B4-BE49-F238E27FC236}">
                <a16:creationId xmlns:a16="http://schemas.microsoft.com/office/drawing/2014/main" id="{108C32A3-993F-D148-A7AF-DF725D85CED0}"/>
              </a:ext>
            </a:extLst>
          </p:cNvPr>
          <p:cNvSpPr txBox="1"/>
          <p:nvPr/>
        </p:nvSpPr>
        <p:spPr>
          <a:xfrm>
            <a:off x="4800601" y="58388"/>
            <a:ext cx="2797630" cy="830997"/>
          </a:xfrm>
          <a:prstGeom prst="rect">
            <a:avLst/>
          </a:prstGeom>
          <a:noFill/>
        </p:spPr>
        <p:txBody>
          <a:bodyPr wrap="square" rtlCol="0">
            <a:spAutoFit/>
          </a:bodyPr>
          <a:lstStyle/>
          <a:p>
            <a:pPr algn="ctr"/>
            <a:r>
              <a:rPr lang="en-US" sz="2400" b="1" dirty="0"/>
              <a:t>Diagnosis of RA </a:t>
            </a:r>
            <a:endParaRPr lang="en-US" sz="2400" dirty="0"/>
          </a:p>
          <a:p>
            <a:endParaRPr lang="en-US" sz="2400" dirty="0"/>
          </a:p>
        </p:txBody>
      </p:sp>
      <p:cxnSp>
        <p:nvCxnSpPr>
          <p:cNvPr id="17" name="Straight Arrow Connector 16">
            <a:extLst>
              <a:ext uri="{FF2B5EF4-FFF2-40B4-BE49-F238E27FC236}">
                <a16:creationId xmlns:a16="http://schemas.microsoft.com/office/drawing/2014/main" id="{742203DF-07A0-804E-8799-0C2C5B2C6974}"/>
              </a:ext>
            </a:extLst>
          </p:cNvPr>
          <p:cNvCxnSpPr>
            <a:cxnSpLocks/>
          </p:cNvCxnSpPr>
          <p:nvPr/>
        </p:nvCxnSpPr>
        <p:spPr>
          <a:xfrm flipH="1">
            <a:off x="3108388" y="852158"/>
            <a:ext cx="3068714" cy="45146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2573B7E-483F-DE42-84C7-C1848D0B0197}"/>
              </a:ext>
            </a:extLst>
          </p:cNvPr>
          <p:cNvCxnSpPr>
            <a:cxnSpLocks/>
          </p:cNvCxnSpPr>
          <p:nvPr/>
        </p:nvCxnSpPr>
        <p:spPr>
          <a:xfrm>
            <a:off x="6160324" y="852159"/>
            <a:ext cx="2878577" cy="52171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40D5243-7E26-9A42-8604-60E9626E816C}"/>
              </a:ext>
            </a:extLst>
          </p:cNvPr>
          <p:cNvCxnSpPr>
            <a:cxnSpLocks/>
          </p:cNvCxnSpPr>
          <p:nvPr/>
        </p:nvCxnSpPr>
        <p:spPr>
          <a:xfrm flipH="1" flipV="1">
            <a:off x="6164888" y="532854"/>
            <a:ext cx="12214" cy="309106"/>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A6566264-C6E2-B24F-B63C-B2EB7630D35B}"/>
              </a:ext>
            </a:extLst>
          </p:cNvPr>
          <p:cNvSpPr/>
          <p:nvPr/>
        </p:nvSpPr>
        <p:spPr>
          <a:xfrm>
            <a:off x="4089199" y="2131100"/>
            <a:ext cx="2006801" cy="923330"/>
          </a:xfrm>
          <a:prstGeom prst="rect">
            <a:avLst/>
          </a:prstGeom>
          <a:ln>
            <a:solidFill>
              <a:schemeClr val="accent1">
                <a:shade val="50000"/>
              </a:schemeClr>
            </a:solidFill>
          </a:ln>
        </p:spPr>
        <p:txBody>
          <a:bodyPr wrap="square">
            <a:spAutoFit/>
          </a:bodyPr>
          <a:lstStyle/>
          <a:p>
            <a:pPr algn="ctr"/>
            <a:r>
              <a:rPr lang="en-US" b="1" i="1" dirty="0">
                <a:latin typeface="Calibri" panose="020F0502020204030204" pitchFamily="34" charset="0"/>
              </a:rPr>
              <a:t>After 3 months</a:t>
            </a:r>
            <a:r>
              <a:rPr lang="en-US" i="1" dirty="0">
                <a:latin typeface="Calibri" panose="020F0502020204030204" pitchFamily="34" charset="0"/>
              </a:rPr>
              <a:t>, if moderate or high disease activity</a:t>
            </a:r>
            <a:endParaRPr lang="en-US" i="1" dirty="0"/>
          </a:p>
        </p:txBody>
      </p:sp>
      <p:sp>
        <p:nvSpPr>
          <p:cNvPr id="36" name="TextBox 35">
            <a:extLst>
              <a:ext uri="{FF2B5EF4-FFF2-40B4-BE49-F238E27FC236}">
                <a16:creationId xmlns:a16="http://schemas.microsoft.com/office/drawing/2014/main" id="{E7991ECF-402F-BD4C-8404-768C9057D215}"/>
              </a:ext>
            </a:extLst>
          </p:cNvPr>
          <p:cNvSpPr txBox="1"/>
          <p:nvPr/>
        </p:nvSpPr>
        <p:spPr>
          <a:xfrm rot="704645">
            <a:off x="6972343" y="811161"/>
            <a:ext cx="2295854" cy="430887"/>
          </a:xfrm>
          <a:prstGeom prst="rect">
            <a:avLst/>
          </a:prstGeom>
          <a:noFill/>
        </p:spPr>
        <p:txBody>
          <a:bodyPr wrap="square" rtlCol="0">
            <a:spAutoFit/>
          </a:bodyPr>
          <a:lstStyle/>
          <a:p>
            <a:r>
              <a:rPr lang="en-US" sz="2200" dirty="0"/>
              <a:t>common</a:t>
            </a:r>
          </a:p>
        </p:txBody>
      </p:sp>
      <p:sp>
        <p:nvSpPr>
          <p:cNvPr id="40" name="TextBox 39">
            <a:extLst>
              <a:ext uri="{FF2B5EF4-FFF2-40B4-BE49-F238E27FC236}">
                <a16:creationId xmlns:a16="http://schemas.microsoft.com/office/drawing/2014/main" id="{705A9B17-6DDA-9E42-B95E-4D065344D4E0}"/>
              </a:ext>
            </a:extLst>
          </p:cNvPr>
          <p:cNvSpPr txBox="1"/>
          <p:nvPr/>
        </p:nvSpPr>
        <p:spPr>
          <a:xfrm rot="21043903">
            <a:off x="3477978" y="708027"/>
            <a:ext cx="1985115" cy="430887"/>
          </a:xfrm>
          <a:prstGeom prst="rect">
            <a:avLst/>
          </a:prstGeom>
          <a:noFill/>
        </p:spPr>
        <p:txBody>
          <a:bodyPr wrap="square" rtlCol="0">
            <a:spAutoFit/>
          </a:bodyPr>
          <a:lstStyle/>
          <a:p>
            <a:r>
              <a:rPr lang="en-US" sz="2200" dirty="0"/>
              <a:t>less common</a:t>
            </a:r>
          </a:p>
        </p:txBody>
      </p:sp>
      <p:cxnSp>
        <p:nvCxnSpPr>
          <p:cNvPr id="49" name="Straight Arrow Connector 48">
            <a:extLst>
              <a:ext uri="{FF2B5EF4-FFF2-40B4-BE49-F238E27FC236}">
                <a16:creationId xmlns:a16="http://schemas.microsoft.com/office/drawing/2014/main" id="{87B51F85-4B41-A245-AE6F-A6A842C607F0}"/>
              </a:ext>
            </a:extLst>
          </p:cNvPr>
          <p:cNvCxnSpPr>
            <a:cxnSpLocks/>
            <a:stCxn id="31" idx="3"/>
          </p:cNvCxnSpPr>
          <p:nvPr/>
        </p:nvCxnSpPr>
        <p:spPr>
          <a:xfrm>
            <a:off x="6096000" y="2592765"/>
            <a:ext cx="17044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5" name="Straight Arrow Connector 1034">
            <a:extLst>
              <a:ext uri="{FF2B5EF4-FFF2-40B4-BE49-F238E27FC236}">
                <a16:creationId xmlns:a16="http://schemas.microsoft.com/office/drawing/2014/main" id="{1BDFCDDF-1590-EF40-998F-DEF326E56115}"/>
              </a:ext>
            </a:extLst>
          </p:cNvPr>
          <p:cNvCxnSpPr/>
          <p:nvPr/>
        </p:nvCxnSpPr>
        <p:spPr>
          <a:xfrm>
            <a:off x="8034420" y="4163505"/>
            <a:ext cx="1316113" cy="21796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38" name="Straight Arrow Connector 1037">
            <a:extLst>
              <a:ext uri="{FF2B5EF4-FFF2-40B4-BE49-F238E27FC236}">
                <a16:creationId xmlns:a16="http://schemas.microsoft.com/office/drawing/2014/main" id="{38BD0D42-D781-3047-9CDA-E7BB299EF024}"/>
              </a:ext>
            </a:extLst>
          </p:cNvPr>
          <p:cNvCxnSpPr>
            <a:cxnSpLocks/>
          </p:cNvCxnSpPr>
          <p:nvPr/>
        </p:nvCxnSpPr>
        <p:spPr>
          <a:xfrm flipH="1">
            <a:off x="6709915" y="4163505"/>
            <a:ext cx="1319368" cy="2525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3189B92-0A14-C640-BE22-EFB89EA80A18}"/>
              </a:ext>
            </a:extLst>
          </p:cNvPr>
          <p:cNvCxnSpPr>
            <a:cxnSpLocks/>
          </p:cNvCxnSpPr>
          <p:nvPr/>
        </p:nvCxnSpPr>
        <p:spPr>
          <a:xfrm flipH="1" flipV="1">
            <a:off x="8040429" y="3993844"/>
            <a:ext cx="1" cy="144479"/>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041" name="TextBox 1040">
            <a:extLst>
              <a:ext uri="{FF2B5EF4-FFF2-40B4-BE49-F238E27FC236}">
                <a16:creationId xmlns:a16="http://schemas.microsoft.com/office/drawing/2014/main" id="{41649ACE-390F-1048-BAA7-80B6A63FFE0F}"/>
              </a:ext>
            </a:extLst>
          </p:cNvPr>
          <p:cNvSpPr txBox="1"/>
          <p:nvPr/>
        </p:nvSpPr>
        <p:spPr>
          <a:xfrm rot="542860">
            <a:off x="8892635" y="3972674"/>
            <a:ext cx="1397666" cy="430887"/>
          </a:xfrm>
          <a:prstGeom prst="rect">
            <a:avLst/>
          </a:prstGeom>
          <a:noFill/>
        </p:spPr>
        <p:txBody>
          <a:bodyPr wrap="square" rtlCol="0">
            <a:spAutoFit/>
          </a:bodyPr>
          <a:lstStyle/>
          <a:p>
            <a:r>
              <a:rPr lang="en-US" sz="2200" dirty="0"/>
              <a:t>preferred</a:t>
            </a:r>
          </a:p>
        </p:txBody>
      </p:sp>
      <p:sp>
        <p:nvSpPr>
          <p:cNvPr id="1047" name="TextBox 1046">
            <a:extLst>
              <a:ext uri="{FF2B5EF4-FFF2-40B4-BE49-F238E27FC236}">
                <a16:creationId xmlns:a16="http://schemas.microsoft.com/office/drawing/2014/main" id="{8C6742C1-10C5-F742-9ED3-FFF1A91225B4}"/>
              </a:ext>
            </a:extLst>
          </p:cNvPr>
          <p:cNvSpPr txBox="1"/>
          <p:nvPr/>
        </p:nvSpPr>
        <p:spPr>
          <a:xfrm>
            <a:off x="9384673" y="5915271"/>
            <a:ext cx="3075142" cy="923330"/>
          </a:xfrm>
          <a:prstGeom prst="rect">
            <a:avLst/>
          </a:prstGeom>
          <a:noFill/>
        </p:spPr>
        <p:txBody>
          <a:bodyPr wrap="square" rtlCol="0">
            <a:spAutoFit/>
          </a:bodyPr>
          <a:lstStyle/>
          <a:p>
            <a:r>
              <a:rPr lang="en-US" dirty="0"/>
              <a:t>If still not controlled, discuss second-line biologic options with a rheumatologist</a:t>
            </a:r>
          </a:p>
        </p:txBody>
      </p:sp>
      <p:grpSp>
        <p:nvGrpSpPr>
          <p:cNvPr id="1058" name="Group 1057">
            <a:extLst>
              <a:ext uri="{FF2B5EF4-FFF2-40B4-BE49-F238E27FC236}">
                <a16:creationId xmlns:a16="http://schemas.microsoft.com/office/drawing/2014/main" id="{7575EA6D-C92D-644D-BFB4-F3AB9E628334}"/>
              </a:ext>
            </a:extLst>
          </p:cNvPr>
          <p:cNvGrpSpPr/>
          <p:nvPr/>
        </p:nvGrpSpPr>
        <p:grpSpPr>
          <a:xfrm>
            <a:off x="8867451" y="5576717"/>
            <a:ext cx="517222" cy="699854"/>
            <a:chOff x="5081155" y="6475894"/>
            <a:chExt cx="342900" cy="132724"/>
          </a:xfrm>
        </p:grpSpPr>
        <p:cxnSp>
          <p:nvCxnSpPr>
            <p:cNvPr id="1055" name="Straight Connector 1054">
              <a:extLst>
                <a:ext uri="{FF2B5EF4-FFF2-40B4-BE49-F238E27FC236}">
                  <a16:creationId xmlns:a16="http://schemas.microsoft.com/office/drawing/2014/main" id="{9DC18535-4A5C-3B4E-A5DA-81E6E9F41452}"/>
                </a:ext>
              </a:extLst>
            </p:cNvPr>
            <p:cNvCxnSpPr/>
            <p:nvPr/>
          </p:nvCxnSpPr>
          <p:spPr>
            <a:xfrm>
              <a:off x="5081155" y="6475894"/>
              <a:ext cx="0" cy="132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7" name="Straight Arrow Connector 1056">
              <a:extLst>
                <a:ext uri="{FF2B5EF4-FFF2-40B4-BE49-F238E27FC236}">
                  <a16:creationId xmlns:a16="http://schemas.microsoft.com/office/drawing/2014/main" id="{DC62C340-10C5-A145-86F6-2F3DB5CAE405}"/>
                </a:ext>
              </a:extLst>
            </p:cNvPr>
            <p:cNvCxnSpPr/>
            <p:nvPr/>
          </p:nvCxnSpPr>
          <p:spPr>
            <a:xfrm>
              <a:off x="5081155" y="6594273"/>
              <a:ext cx="3429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061" name="TextBox 1060">
            <a:extLst>
              <a:ext uri="{FF2B5EF4-FFF2-40B4-BE49-F238E27FC236}">
                <a16:creationId xmlns:a16="http://schemas.microsoft.com/office/drawing/2014/main" id="{DA0D569E-8CB4-4A47-9E96-32192390036D}"/>
              </a:ext>
            </a:extLst>
          </p:cNvPr>
          <p:cNvSpPr txBox="1"/>
          <p:nvPr/>
        </p:nvSpPr>
        <p:spPr>
          <a:xfrm>
            <a:off x="3528533" y="4066083"/>
            <a:ext cx="696024" cy="1323439"/>
          </a:xfrm>
          <a:prstGeom prst="rect">
            <a:avLst/>
          </a:prstGeom>
          <a:noFill/>
        </p:spPr>
        <p:txBody>
          <a:bodyPr wrap="none" rtlCol="0">
            <a:spAutoFit/>
          </a:bodyPr>
          <a:lstStyle/>
          <a:p>
            <a:r>
              <a:rPr lang="en-US" sz="8000" dirty="0"/>
              <a:t>*</a:t>
            </a:r>
          </a:p>
        </p:txBody>
      </p:sp>
      <p:sp>
        <p:nvSpPr>
          <p:cNvPr id="16" name="TextBox 15">
            <a:extLst>
              <a:ext uri="{FF2B5EF4-FFF2-40B4-BE49-F238E27FC236}">
                <a16:creationId xmlns:a16="http://schemas.microsoft.com/office/drawing/2014/main" id="{068DA754-E095-EC42-8AAE-617A020D280F}"/>
              </a:ext>
            </a:extLst>
          </p:cNvPr>
          <p:cNvSpPr txBox="1"/>
          <p:nvPr/>
        </p:nvSpPr>
        <p:spPr>
          <a:xfrm>
            <a:off x="1260990" y="1852760"/>
            <a:ext cx="2828209" cy="1477328"/>
          </a:xfrm>
          <a:prstGeom prst="rect">
            <a:avLst/>
          </a:prstGeom>
          <a:solidFill>
            <a:schemeClr val="accent4">
              <a:lumMod val="20000"/>
              <a:lumOff val="80000"/>
            </a:schemeClr>
          </a:solidFill>
        </p:spPr>
        <p:txBody>
          <a:bodyPr wrap="square" rtlCol="0">
            <a:spAutoFit/>
          </a:bodyPr>
          <a:lstStyle/>
          <a:p>
            <a:pPr algn="ctr"/>
            <a:endParaRPr lang="en-US" dirty="0"/>
          </a:p>
          <a:p>
            <a:pPr algn="ctr"/>
            <a:r>
              <a:rPr lang="en-US" dirty="0"/>
              <a:t>Hydroxychloroquine</a:t>
            </a:r>
          </a:p>
          <a:p>
            <a:pPr algn="ctr"/>
            <a:r>
              <a:rPr lang="en-US" dirty="0"/>
              <a:t>or</a:t>
            </a:r>
          </a:p>
          <a:p>
            <a:pPr algn="ctr"/>
            <a:r>
              <a:rPr lang="en-US" dirty="0"/>
              <a:t>Sulfasalazine</a:t>
            </a:r>
          </a:p>
          <a:p>
            <a:pPr algn="ctr"/>
            <a:endParaRPr lang="en-US" dirty="0"/>
          </a:p>
        </p:txBody>
      </p:sp>
      <p:sp>
        <p:nvSpPr>
          <p:cNvPr id="56" name="TextBox 55">
            <a:extLst>
              <a:ext uri="{FF2B5EF4-FFF2-40B4-BE49-F238E27FC236}">
                <a16:creationId xmlns:a16="http://schemas.microsoft.com/office/drawing/2014/main" id="{138D0A7C-74AC-BA48-B57C-21B2E6A59DED}"/>
              </a:ext>
            </a:extLst>
          </p:cNvPr>
          <p:cNvSpPr txBox="1"/>
          <p:nvPr/>
        </p:nvSpPr>
        <p:spPr>
          <a:xfrm>
            <a:off x="7873914" y="1924001"/>
            <a:ext cx="2828209" cy="1384995"/>
          </a:xfrm>
          <a:prstGeom prst="rect">
            <a:avLst/>
          </a:prstGeom>
          <a:solidFill>
            <a:schemeClr val="accent4">
              <a:lumMod val="20000"/>
              <a:lumOff val="80000"/>
            </a:schemeClr>
          </a:solidFill>
        </p:spPr>
        <p:txBody>
          <a:bodyPr wrap="square" rtlCol="0">
            <a:spAutoFit/>
          </a:bodyPr>
          <a:lstStyle/>
          <a:p>
            <a:pPr algn="ctr"/>
            <a:endParaRPr lang="en-US" sz="2400" b="1" u="sng" dirty="0"/>
          </a:p>
          <a:p>
            <a:pPr algn="ctr"/>
            <a:r>
              <a:rPr lang="en-US" sz="2400" b="1" u="sng" dirty="0"/>
              <a:t>Methotrexate</a:t>
            </a:r>
            <a:endParaRPr lang="en-US" dirty="0"/>
          </a:p>
          <a:p>
            <a:pPr algn="ctr"/>
            <a:r>
              <a:rPr lang="en-US" i="1" dirty="0"/>
              <a:t>(or Leflunomide)</a:t>
            </a:r>
          </a:p>
          <a:p>
            <a:pPr algn="ctr"/>
            <a:endParaRPr lang="en-US" dirty="0"/>
          </a:p>
        </p:txBody>
      </p:sp>
      <p:sp>
        <p:nvSpPr>
          <p:cNvPr id="62" name="Rectangle 61">
            <a:extLst>
              <a:ext uri="{FF2B5EF4-FFF2-40B4-BE49-F238E27FC236}">
                <a16:creationId xmlns:a16="http://schemas.microsoft.com/office/drawing/2014/main" id="{67B03F6E-3560-AA41-B4BF-9AAC0265B154}"/>
              </a:ext>
            </a:extLst>
          </p:cNvPr>
          <p:cNvSpPr/>
          <p:nvPr/>
        </p:nvSpPr>
        <p:spPr>
          <a:xfrm>
            <a:off x="7873914" y="3344249"/>
            <a:ext cx="2828209" cy="646331"/>
          </a:xfrm>
          <a:prstGeom prst="rect">
            <a:avLst/>
          </a:prstGeom>
          <a:ln>
            <a:solidFill>
              <a:schemeClr val="accent1">
                <a:shade val="50000"/>
              </a:schemeClr>
            </a:solidFill>
          </a:ln>
        </p:spPr>
        <p:txBody>
          <a:bodyPr wrap="square">
            <a:spAutoFit/>
          </a:bodyPr>
          <a:lstStyle/>
          <a:p>
            <a:pPr algn="ctr"/>
            <a:r>
              <a:rPr lang="en-US" b="1" i="1" dirty="0">
                <a:latin typeface="Calibri" panose="020F0502020204030204" pitchFamily="34" charset="0"/>
              </a:rPr>
              <a:t>After 3 months</a:t>
            </a:r>
            <a:r>
              <a:rPr lang="en-US" i="1" dirty="0">
                <a:latin typeface="Calibri" panose="020F0502020204030204" pitchFamily="34" charset="0"/>
              </a:rPr>
              <a:t>, if moderate or high disease activity</a:t>
            </a:r>
            <a:endParaRPr lang="en-US" i="1" dirty="0"/>
          </a:p>
        </p:txBody>
      </p:sp>
      <p:sp>
        <p:nvSpPr>
          <p:cNvPr id="63" name="TextBox 62">
            <a:extLst>
              <a:ext uri="{FF2B5EF4-FFF2-40B4-BE49-F238E27FC236}">
                <a16:creationId xmlns:a16="http://schemas.microsoft.com/office/drawing/2014/main" id="{87E19CDB-EDF5-B944-9FBF-0B85FA0A72D3}"/>
              </a:ext>
            </a:extLst>
          </p:cNvPr>
          <p:cNvSpPr txBox="1"/>
          <p:nvPr/>
        </p:nvSpPr>
        <p:spPr>
          <a:xfrm>
            <a:off x="8429921" y="4468721"/>
            <a:ext cx="2828209" cy="1323439"/>
          </a:xfrm>
          <a:prstGeom prst="rect">
            <a:avLst/>
          </a:prstGeom>
          <a:solidFill>
            <a:schemeClr val="accent4">
              <a:lumMod val="20000"/>
              <a:lumOff val="80000"/>
            </a:schemeClr>
          </a:solidFill>
        </p:spPr>
        <p:txBody>
          <a:bodyPr wrap="square" rtlCol="0">
            <a:spAutoFit/>
          </a:bodyPr>
          <a:lstStyle/>
          <a:p>
            <a:pPr algn="ctr"/>
            <a:endParaRPr lang="en-US" sz="2200" b="1" u="sng" dirty="0"/>
          </a:p>
          <a:p>
            <a:pPr algn="ctr"/>
            <a:r>
              <a:rPr lang="en-US" sz="2400" b="1" u="sng" dirty="0"/>
              <a:t>TNF inhibitor</a:t>
            </a:r>
          </a:p>
          <a:p>
            <a:pPr algn="ctr"/>
            <a:r>
              <a:rPr lang="en-US" sz="1600" i="1" dirty="0"/>
              <a:t>(</a:t>
            </a:r>
            <a:r>
              <a:rPr lang="en-US" sz="1600" i="1" u="sng" dirty="0"/>
              <a:t>Add</a:t>
            </a:r>
            <a:r>
              <a:rPr lang="en-US" sz="1600" i="1" dirty="0"/>
              <a:t> on top of MTX, if possible)</a:t>
            </a:r>
          </a:p>
          <a:p>
            <a:pPr algn="ctr"/>
            <a:endParaRPr lang="en-US" dirty="0"/>
          </a:p>
        </p:txBody>
      </p:sp>
      <p:sp>
        <p:nvSpPr>
          <p:cNvPr id="23" name="TextBox 22">
            <a:extLst>
              <a:ext uri="{FF2B5EF4-FFF2-40B4-BE49-F238E27FC236}">
                <a16:creationId xmlns:a16="http://schemas.microsoft.com/office/drawing/2014/main" id="{0C750875-9E55-424F-BA82-7B2CE07CD3E7}"/>
              </a:ext>
            </a:extLst>
          </p:cNvPr>
          <p:cNvSpPr txBox="1"/>
          <p:nvPr/>
        </p:nvSpPr>
        <p:spPr>
          <a:xfrm>
            <a:off x="5167201" y="4454641"/>
            <a:ext cx="2653104" cy="1261884"/>
          </a:xfrm>
          <a:prstGeom prst="rect">
            <a:avLst/>
          </a:prstGeom>
          <a:solidFill>
            <a:schemeClr val="accent4">
              <a:lumMod val="20000"/>
              <a:lumOff val="80000"/>
            </a:schemeClr>
          </a:solidFill>
        </p:spPr>
        <p:txBody>
          <a:bodyPr wrap="square" rtlCol="0">
            <a:spAutoFit/>
          </a:bodyPr>
          <a:lstStyle/>
          <a:p>
            <a:pPr algn="ctr"/>
            <a:r>
              <a:rPr lang="en-US" sz="2200" dirty="0">
                <a:solidFill>
                  <a:schemeClr val="tx1"/>
                </a:solidFill>
              </a:rPr>
              <a:t>“</a:t>
            </a:r>
            <a:r>
              <a:rPr lang="en-US" sz="2200" b="1" dirty="0">
                <a:solidFill>
                  <a:schemeClr val="tx1"/>
                </a:solidFill>
              </a:rPr>
              <a:t>TRIPLE THERAPY”</a:t>
            </a:r>
          </a:p>
          <a:p>
            <a:pPr algn="ctr"/>
            <a:r>
              <a:rPr lang="en-US" dirty="0">
                <a:solidFill>
                  <a:schemeClr val="tx1"/>
                </a:solidFill>
              </a:rPr>
              <a:t>Methotrexate + Sulfasalazine + Hydroxychloroquine </a:t>
            </a:r>
          </a:p>
        </p:txBody>
      </p:sp>
      <p:sp>
        <p:nvSpPr>
          <p:cNvPr id="2" name="Donut 1">
            <a:extLst>
              <a:ext uri="{FF2B5EF4-FFF2-40B4-BE49-F238E27FC236}">
                <a16:creationId xmlns:a16="http://schemas.microsoft.com/office/drawing/2014/main" id="{B5D3509C-E991-CEED-0F8A-503C1695F5FA}"/>
              </a:ext>
            </a:extLst>
          </p:cNvPr>
          <p:cNvSpPr/>
          <p:nvPr/>
        </p:nvSpPr>
        <p:spPr>
          <a:xfrm>
            <a:off x="3817487" y="1469765"/>
            <a:ext cx="2485354" cy="2293466"/>
          </a:xfrm>
          <a:prstGeom prst="donut">
            <a:avLst>
              <a:gd name="adj" fmla="val 2964"/>
            </a:avLst>
          </a:prstGeom>
          <a:solidFill>
            <a:srgbClr val="FF0000"/>
          </a:solidFill>
          <a:ln>
            <a:solidFill>
              <a:srgbClr val="FF30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Donut 4">
            <a:extLst>
              <a:ext uri="{FF2B5EF4-FFF2-40B4-BE49-F238E27FC236}">
                <a16:creationId xmlns:a16="http://schemas.microsoft.com/office/drawing/2014/main" id="{06FE315A-654D-6F77-81D3-4A12B8DAE27F}"/>
              </a:ext>
            </a:extLst>
          </p:cNvPr>
          <p:cNvSpPr/>
          <p:nvPr/>
        </p:nvSpPr>
        <p:spPr>
          <a:xfrm>
            <a:off x="7667072" y="3054430"/>
            <a:ext cx="3449025" cy="1277094"/>
          </a:xfrm>
          <a:prstGeom prst="donut">
            <a:avLst>
              <a:gd name="adj" fmla="val 6454"/>
            </a:avLst>
          </a:prstGeom>
          <a:solidFill>
            <a:srgbClr val="FF0000"/>
          </a:solidFill>
          <a:ln>
            <a:solidFill>
              <a:srgbClr val="FF30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0375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up of a white background&#10;&#10;Description automatically generated">
            <a:extLst>
              <a:ext uri="{FF2B5EF4-FFF2-40B4-BE49-F238E27FC236}">
                <a16:creationId xmlns:a16="http://schemas.microsoft.com/office/drawing/2014/main" id="{B1766BD7-630D-6DEF-B31B-5A5BC8B55033}"/>
              </a:ext>
            </a:extLst>
          </p:cNvPr>
          <p:cNvPicPr>
            <a:picLocks noGrp="1" noChangeAspect="1"/>
          </p:cNvPicPr>
          <p:nvPr>
            <p:ph idx="1"/>
          </p:nvPr>
        </p:nvPicPr>
        <p:blipFill>
          <a:blip r:embed="rId2"/>
          <a:stretch>
            <a:fillRect/>
          </a:stretch>
        </p:blipFill>
        <p:spPr>
          <a:xfrm>
            <a:off x="0" y="0"/>
            <a:ext cx="12192000" cy="6771502"/>
          </a:xfrm>
          <a:prstGeom prst="rect">
            <a:avLst/>
          </a:prstGeom>
        </p:spPr>
      </p:pic>
    </p:spTree>
    <p:extLst>
      <p:ext uri="{BB962C8B-B14F-4D97-AF65-F5344CB8AC3E}">
        <p14:creationId xmlns:p14="http://schemas.microsoft.com/office/powerpoint/2010/main" val="162552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1C4CE1-4501-DB43-A878-4D77171E7299}"/>
              </a:ext>
            </a:extLst>
          </p:cNvPr>
          <p:cNvSpPr>
            <a:spLocks noGrp="1"/>
          </p:cNvSpPr>
          <p:nvPr>
            <p:ph type="title"/>
          </p:nvPr>
        </p:nvSpPr>
        <p:spPr>
          <a:xfrm>
            <a:off x="1735015" y="365127"/>
            <a:ext cx="8616462" cy="1325563"/>
          </a:xfrm>
        </p:spPr>
        <p:txBody>
          <a:bodyPr>
            <a:normAutofit/>
          </a:bodyPr>
          <a:lstStyle/>
          <a:p>
            <a:pPr algn="ctr"/>
            <a:r>
              <a:rPr lang="en-US" sz="3600" b="1" dirty="0"/>
              <a:t>Assessment of RA Disease Activity</a:t>
            </a:r>
            <a:br>
              <a:rPr lang="en-US" sz="3600" b="1" dirty="0"/>
            </a:br>
            <a:r>
              <a:rPr lang="en-US" sz="3600" b="1" dirty="0"/>
              <a:t>General Principles</a:t>
            </a:r>
          </a:p>
        </p:txBody>
      </p:sp>
      <p:sp>
        <p:nvSpPr>
          <p:cNvPr id="6" name="Content Placeholder 5">
            <a:extLst>
              <a:ext uri="{FF2B5EF4-FFF2-40B4-BE49-F238E27FC236}">
                <a16:creationId xmlns:a16="http://schemas.microsoft.com/office/drawing/2014/main" id="{C89AD2A3-7F57-CB49-8A61-A355EBEE61E9}"/>
              </a:ext>
            </a:extLst>
          </p:cNvPr>
          <p:cNvSpPr>
            <a:spLocks noGrp="1"/>
          </p:cNvSpPr>
          <p:nvPr>
            <p:ph idx="1"/>
          </p:nvPr>
        </p:nvSpPr>
        <p:spPr/>
        <p:txBody>
          <a:bodyPr/>
          <a:lstStyle/>
          <a:p>
            <a:r>
              <a:rPr lang="en-US" sz="2400" dirty="0"/>
              <a:t>Patients should be seen on a regular basis: </a:t>
            </a:r>
          </a:p>
          <a:p>
            <a:pPr lvl="1"/>
            <a:r>
              <a:rPr lang="en-US" sz="2000" dirty="0"/>
              <a:t>1-2 months if severe active disease and/or starting new medication </a:t>
            </a:r>
          </a:p>
          <a:p>
            <a:pPr lvl="1"/>
            <a:r>
              <a:rPr lang="en-US" sz="2000" dirty="0"/>
              <a:t>3-6 months if well controlled disease, with appropriate laboratory monitoring in the interim</a:t>
            </a:r>
          </a:p>
          <a:p>
            <a:r>
              <a:rPr lang="en-US" sz="2400" dirty="0"/>
              <a:t>Purpose of visits are to screen for drug toxicities and monitor RA disease activity</a:t>
            </a:r>
          </a:p>
          <a:p>
            <a:pPr lvl="1"/>
            <a:r>
              <a:rPr lang="en-US" sz="2000" dirty="0"/>
              <a:t>Clinic visits should include a quantitative composite measure of RA disease activity</a:t>
            </a:r>
          </a:p>
          <a:p>
            <a:endParaRPr lang="en-US" dirty="0"/>
          </a:p>
        </p:txBody>
      </p:sp>
      <p:sp>
        <p:nvSpPr>
          <p:cNvPr id="4" name="TextBox 9">
            <a:extLst>
              <a:ext uri="{FF2B5EF4-FFF2-40B4-BE49-F238E27FC236}">
                <a16:creationId xmlns:a16="http://schemas.microsoft.com/office/drawing/2014/main" id="{8D1105FB-8AA2-CA16-48D3-822FCAFE71B3}"/>
              </a:ext>
            </a:extLst>
          </p:cNvPr>
          <p:cNvSpPr txBox="1"/>
          <p:nvPr/>
        </p:nvSpPr>
        <p:spPr>
          <a:xfrm>
            <a:off x="8181393" y="6415930"/>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Fall 2023</a:t>
            </a:r>
          </a:p>
        </p:txBody>
      </p:sp>
    </p:spTree>
    <p:extLst>
      <p:ext uri="{BB962C8B-B14F-4D97-AF65-F5344CB8AC3E}">
        <p14:creationId xmlns:p14="http://schemas.microsoft.com/office/powerpoint/2010/main" val="2488038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97A1C-06C9-FA47-8E16-C5CDCDEC336E}"/>
              </a:ext>
            </a:extLst>
          </p:cNvPr>
          <p:cNvSpPr>
            <a:spLocks noGrp="1"/>
          </p:cNvSpPr>
          <p:nvPr>
            <p:ph type="title"/>
          </p:nvPr>
        </p:nvSpPr>
        <p:spPr>
          <a:xfrm>
            <a:off x="2229781" y="110745"/>
            <a:ext cx="7886700" cy="1092414"/>
          </a:xfrm>
        </p:spPr>
        <p:txBody>
          <a:bodyPr>
            <a:normAutofit/>
          </a:bodyPr>
          <a:lstStyle/>
          <a:p>
            <a:pPr algn="ctr"/>
            <a:r>
              <a:rPr lang="en-US" sz="4000" b="1" dirty="0"/>
              <a:t>RA Disease Activity Measures</a:t>
            </a:r>
          </a:p>
        </p:txBody>
      </p:sp>
      <p:sp>
        <p:nvSpPr>
          <p:cNvPr id="3" name="Content Placeholder 2">
            <a:extLst>
              <a:ext uri="{FF2B5EF4-FFF2-40B4-BE49-F238E27FC236}">
                <a16:creationId xmlns:a16="http://schemas.microsoft.com/office/drawing/2014/main" id="{11E8DEEC-6488-2943-A313-A2A4F2A2C23C}"/>
              </a:ext>
            </a:extLst>
          </p:cNvPr>
          <p:cNvSpPr>
            <a:spLocks noGrp="1"/>
          </p:cNvSpPr>
          <p:nvPr>
            <p:ph idx="1"/>
          </p:nvPr>
        </p:nvSpPr>
        <p:spPr>
          <a:xfrm>
            <a:off x="2152650" y="1457541"/>
            <a:ext cx="8040962" cy="4719422"/>
          </a:xfrm>
        </p:spPr>
        <p:txBody>
          <a:bodyPr>
            <a:normAutofit/>
          </a:bodyPr>
          <a:lstStyle/>
          <a:p>
            <a:r>
              <a:rPr lang="en-US" dirty="0"/>
              <a:t>Use RA disease activity measure to guide treatment decisions</a:t>
            </a:r>
          </a:p>
          <a:p>
            <a:pPr lvl="1"/>
            <a:r>
              <a:rPr lang="en-US" sz="2800" dirty="0"/>
              <a:t>RA remission → taper immunosuppression</a:t>
            </a:r>
          </a:p>
          <a:p>
            <a:pPr lvl="1"/>
            <a:r>
              <a:rPr lang="en-US" sz="2800" dirty="0"/>
              <a:t>RA low disease activity → no change</a:t>
            </a:r>
          </a:p>
          <a:p>
            <a:pPr lvl="1"/>
            <a:r>
              <a:rPr lang="en-US" sz="2800" dirty="0"/>
              <a:t>RA moderate/high disease activity → increase immunosuppression </a:t>
            </a:r>
          </a:p>
          <a:p>
            <a:pPr marL="0" indent="0">
              <a:buNone/>
            </a:pPr>
            <a:endParaRPr lang="en-US" dirty="0"/>
          </a:p>
          <a:p>
            <a:pPr marL="0" indent="0">
              <a:buNone/>
            </a:pPr>
            <a:endParaRPr lang="en-US" dirty="0"/>
          </a:p>
        </p:txBody>
      </p:sp>
      <p:sp>
        <p:nvSpPr>
          <p:cNvPr id="4" name="TextBox 9">
            <a:extLst>
              <a:ext uri="{FF2B5EF4-FFF2-40B4-BE49-F238E27FC236}">
                <a16:creationId xmlns:a16="http://schemas.microsoft.com/office/drawing/2014/main" id="{B9BB8C6A-AA17-1B33-E81A-43626CD584E7}"/>
              </a:ext>
            </a:extLst>
          </p:cNvPr>
          <p:cNvSpPr txBox="1"/>
          <p:nvPr/>
        </p:nvSpPr>
        <p:spPr>
          <a:xfrm>
            <a:off x="8181393" y="6415930"/>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Fall 2023</a:t>
            </a:r>
          </a:p>
        </p:txBody>
      </p:sp>
    </p:spTree>
    <p:extLst>
      <p:ext uri="{BB962C8B-B14F-4D97-AF65-F5344CB8AC3E}">
        <p14:creationId xmlns:p14="http://schemas.microsoft.com/office/powerpoint/2010/main" val="17906581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97A1C-06C9-FA47-8E16-C5CDCDEC336E}"/>
              </a:ext>
            </a:extLst>
          </p:cNvPr>
          <p:cNvSpPr>
            <a:spLocks noGrp="1"/>
          </p:cNvSpPr>
          <p:nvPr>
            <p:ph type="title"/>
          </p:nvPr>
        </p:nvSpPr>
        <p:spPr>
          <a:xfrm>
            <a:off x="2229781" y="110745"/>
            <a:ext cx="7886700" cy="1092414"/>
          </a:xfrm>
        </p:spPr>
        <p:txBody>
          <a:bodyPr>
            <a:normAutofit/>
          </a:bodyPr>
          <a:lstStyle/>
          <a:p>
            <a:pPr algn="ctr"/>
            <a:r>
              <a:rPr lang="en-US" sz="4000" b="1" dirty="0"/>
              <a:t>RA Disease Activity Measures</a:t>
            </a:r>
          </a:p>
        </p:txBody>
      </p:sp>
      <p:sp>
        <p:nvSpPr>
          <p:cNvPr id="3" name="Content Placeholder 2">
            <a:extLst>
              <a:ext uri="{FF2B5EF4-FFF2-40B4-BE49-F238E27FC236}">
                <a16:creationId xmlns:a16="http://schemas.microsoft.com/office/drawing/2014/main" id="{11E8DEEC-6488-2943-A313-A2A4F2A2C23C}"/>
              </a:ext>
            </a:extLst>
          </p:cNvPr>
          <p:cNvSpPr>
            <a:spLocks noGrp="1"/>
          </p:cNvSpPr>
          <p:nvPr>
            <p:ph idx="1"/>
          </p:nvPr>
        </p:nvSpPr>
        <p:spPr>
          <a:xfrm>
            <a:off x="2152650" y="1457541"/>
            <a:ext cx="8040962" cy="4719422"/>
          </a:xfrm>
        </p:spPr>
        <p:txBody>
          <a:bodyPr>
            <a:normAutofit fontScale="77500" lnSpcReduction="20000"/>
          </a:bodyPr>
          <a:lstStyle/>
          <a:p>
            <a:endParaRPr lang="en-US" dirty="0"/>
          </a:p>
          <a:p>
            <a:r>
              <a:rPr lang="en-US" dirty="0"/>
              <a:t>Examples of RA Disease Activity Measures:</a:t>
            </a:r>
          </a:p>
          <a:p>
            <a:pPr lvl="1"/>
            <a:r>
              <a:rPr lang="en-US" b="1" dirty="0"/>
              <a:t>DAS28</a:t>
            </a:r>
            <a:r>
              <a:rPr lang="en-US" dirty="0"/>
              <a:t> </a:t>
            </a:r>
            <a:r>
              <a:rPr lang="en-US" i="1" dirty="0"/>
              <a:t>(Disease Activity Score for 28 joints) </a:t>
            </a:r>
            <a:r>
              <a:rPr lang="en-US" dirty="0"/>
              <a:t>= includes patient &amp; provider data &amp; labs </a:t>
            </a:r>
          </a:p>
          <a:p>
            <a:pPr lvl="1"/>
            <a:r>
              <a:rPr lang="en-US" b="1" dirty="0"/>
              <a:t>CDAI </a:t>
            </a:r>
            <a:r>
              <a:rPr lang="en-US" i="1" dirty="0"/>
              <a:t>(Clinical Disease Activity Index) </a:t>
            </a:r>
            <a:r>
              <a:rPr lang="en-US" dirty="0"/>
              <a:t>= includes patient &amp; provider data</a:t>
            </a:r>
          </a:p>
          <a:p>
            <a:pPr lvl="1"/>
            <a:r>
              <a:rPr lang="en-US" b="1" dirty="0"/>
              <a:t>RAPID3 </a:t>
            </a:r>
            <a:r>
              <a:rPr lang="en-US" i="1" dirty="0"/>
              <a:t>(Routine Assessment of Patient Index Data 3) </a:t>
            </a:r>
            <a:r>
              <a:rPr lang="en-US" dirty="0"/>
              <a:t>= requires only patient-reported data</a:t>
            </a:r>
          </a:p>
          <a:p>
            <a:r>
              <a:rPr lang="en-US" dirty="0"/>
              <a:t>All of these measures accurately reflect disease activity; are sensitive to change; discriminate well between low, moderate, and high disease activity; have remission criteria; and are feasible to perform quickly in clinical settings </a:t>
            </a:r>
          </a:p>
          <a:p>
            <a:pPr marL="0" indent="0">
              <a:buNone/>
            </a:pPr>
            <a:endParaRPr lang="en-US" dirty="0"/>
          </a:p>
          <a:p>
            <a:pPr marL="0" indent="0">
              <a:buNone/>
            </a:pPr>
            <a:endParaRPr lang="en-US" dirty="0"/>
          </a:p>
          <a:p>
            <a:pPr marL="0" indent="0">
              <a:buNone/>
            </a:pPr>
            <a:r>
              <a:rPr lang="en-US" i="1" dirty="0">
                <a:solidFill>
                  <a:srgbClr val="FF0000"/>
                </a:solidFill>
              </a:rPr>
              <a:t>*</a:t>
            </a:r>
            <a:r>
              <a:rPr lang="en-US" i="1" dirty="0"/>
              <a:t> This is the one we use at UCSF b/c it does not require blood test results and incorporates physician and patient reported outcomes</a:t>
            </a:r>
          </a:p>
          <a:p>
            <a:endParaRPr lang="en-US" dirty="0"/>
          </a:p>
        </p:txBody>
      </p:sp>
      <p:sp>
        <p:nvSpPr>
          <p:cNvPr id="4" name="TextBox 9">
            <a:extLst>
              <a:ext uri="{FF2B5EF4-FFF2-40B4-BE49-F238E27FC236}">
                <a16:creationId xmlns:a16="http://schemas.microsoft.com/office/drawing/2014/main" id="{96315C03-01F7-6F68-542A-FBA1C583B176}"/>
              </a:ext>
            </a:extLst>
          </p:cNvPr>
          <p:cNvSpPr txBox="1"/>
          <p:nvPr/>
        </p:nvSpPr>
        <p:spPr>
          <a:xfrm>
            <a:off x="8181393" y="6415930"/>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Fall 2023</a:t>
            </a:r>
          </a:p>
        </p:txBody>
      </p:sp>
    </p:spTree>
    <p:extLst>
      <p:ext uri="{BB962C8B-B14F-4D97-AF65-F5344CB8AC3E}">
        <p14:creationId xmlns:p14="http://schemas.microsoft.com/office/powerpoint/2010/main" val="4194615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FDDA4-97C8-6D47-B049-BA9321339F47}"/>
              </a:ext>
            </a:extLst>
          </p:cNvPr>
          <p:cNvSpPr>
            <a:spLocks noGrp="1"/>
          </p:cNvSpPr>
          <p:nvPr>
            <p:ph type="title"/>
          </p:nvPr>
        </p:nvSpPr>
        <p:spPr/>
        <p:txBody>
          <a:bodyPr/>
          <a:lstStyle/>
          <a:p>
            <a:r>
              <a:rPr lang="en-US" dirty="0"/>
              <a:t>This is the app I recommend</a:t>
            </a:r>
          </a:p>
        </p:txBody>
      </p:sp>
      <p:pic>
        <p:nvPicPr>
          <p:cNvPr id="5" name="Picture 4">
            <a:extLst>
              <a:ext uri="{FF2B5EF4-FFF2-40B4-BE49-F238E27FC236}">
                <a16:creationId xmlns:a16="http://schemas.microsoft.com/office/drawing/2014/main" id="{8317069E-21F2-934E-8502-C2E00E8EDD83}"/>
              </a:ext>
            </a:extLst>
          </p:cNvPr>
          <p:cNvPicPr>
            <a:picLocks noChangeAspect="1"/>
          </p:cNvPicPr>
          <p:nvPr/>
        </p:nvPicPr>
        <p:blipFill>
          <a:blip r:embed="rId2"/>
          <a:stretch>
            <a:fillRect/>
          </a:stretch>
        </p:blipFill>
        <p:spPr>
          <a:xfrm>
            <a:off x="2494475" y="1593508"/>
            <a:ext cx="3784600" cy="3708400"/>
          </a:xfrm>
          <a:prstGeom prst="rect">
            <a:avLst/>
          </a:prstGeom>
        </p:spPr>
      </p:pic>
      <p:pic>
        <p:nvPicPr>
          <p:cNvPr id="7" name="Picture 6">
            <a:extLst>
              <a:ext uri="{FF2B5EF4-FFF2-40B4-BE49-F238E27FC236}">
                <a16:creationId xmlns:a16="http://schemas.microsoft.com/office/drawing/2014/main" id="{8EFABD5D-DB62-C642-9817-0F338DCA0A51}"/>
              </a:ext>
            </a:extLst>
          </p:cNvPr>
          <p:cNvPicPr>
            <a:picLocks noChangeAspect="1"/>
          </p:cNvPicPr>
          <p:nvPr/>
        </p:nvPicPr>
        <p:blipFill>
          <a:blip r:embed="rId3"/>
          <a:stretch>
            <a:fillRect/>
          </a:stretch>
        </p:blipFill>
        <p:spPr>
          <a:xfrm>
            <a:off x="7369126" y="800846"/>
            <a:ext cx="2670224" cy="5318600"/>
          </a:xfrm>
          <a:prstGeom prst="rect">
            <a:avLst/>
          </a:prstGeom>
        </p:spPr>
      </p:pic>
      <p:sp>
        <p:nvSpPr>
          <p:cNvPr id="3" name="TextBox 9">
            <a:extLst>
              <a:ext uri="{FF2B5EF4-FFF2-40B4-BE49-F238E27FC236}">
                <a16:creationId xmlns:a16="http://schemas.microsoft.com/office/drawing/2014/main" id="{F876E5E6-A246-7448-5F61-BE7D0464882A}"/>
              </a:ext>
            </a:extLst>
          </p:cNvPr>
          <p:cNvSpPr txBox="1"/>
          <p:nvPr/>
        </p:nvSpPr>
        <p:spPr>
          <a:xfrm>
            <a:off x="8181393" y="6415930"/>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Fall 2023</a:t>
            </a:r>
          </a:p>
        </p:txBody>
      </p:sp>
    </p:spTree>
    <p:extLst>
      <p:ext uri="{BB962C8B-B14F-4D97-AF65-F5344CB8AC3E}">
        <p14:creationId xmlns:p14="http://schemas.microsoft.com/office/powerpoint/2010/main" val="38110943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raphical user interface&#10;&#10;Description automatically generated with medium confidence">
            <a:extLst>
              <a:ext uri="{FF2B5EF4-FFF2-40B4-BE49-F238E27FC236}">
                <a16:creationId xmlns:a16="http://schemas.microsoft.com/office/drawing/2014/main" id="{FBAFA1F7-A91F-64AA-6966-3E3913AF9552}"/>
              </a:ext>
            </a:extLst>
          </p:cNvPr>
          <p:cNvPicPr>
            <a:picLocks noGrp="1" noChangeAspect="1"/>
          </p:cNvPicPr>
          <p:nvPr>
            <p:ph idx="1"/>
          </p:nvPr>
        </p:nvPicPr>
        <p:blipFill>
          <a:blip r:embed="rId2"/>
          <a:stretch>
            <a:fillRect/>
          </a:stretch>
        </p:blipFill>
        <p:spPr>
          <a:xfrm>
            <a:off x="1524000" y="1"/>
            <a:ext cx="7263598" cy="6676641"/>
          </a:xfrm>
        </p:spPr>
      </p:pic>
      <p:sp>
        <p:nvSpPr>
          <p:cNvPr id="2" name="TextBox 9">
            <a:extLst>
              <a:ext uri="{FF2B5EF4-FFF2-40B4-BE49-F238E27FC236}">
                <a16:creationId xmlns:a16="http://schemas.microsoft.com/office/drawing/2014/main" id="{D19E9C0B-9701-0739-9464-FC37CF5766A3}"/>
              </a:ext>
            </a:extLst>
          </p:cNvPr>
          <p:cNvSpPr txBox="1"/>
          <p:nvPr/>
        </p:nvSpPr>
        <p:spPr>
          <a:xfrm>
            <a:off x="8181393" y="6415930"/>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Fall 2023</a:t>
            </a:r>
          </a:p>
        </p:txBody>
      </p:sp>
    </p:spTree>
    <p:extLst>
      <p:ext uri="{BB962C8B-B14F-4D97-AF65-F5344CB8AC3E}">
        <p14:creationId xmlns:p14="http://schemas.microsoft.com/office/powerpoint/2010/main" val="33529990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B781F-00AA-A743-BA70-F996EC33614D}"/>
              </a:ext>
            </a:extLst>
          </p:cNvPr>
          <p:cNvSpPr>
            <a:spLocks noGrp="1"/>
          </p:cNvSpPr>
          <p:nvPr>
            <p:ph type="title"/>
          </p:nvPr>
        </p:nvSpPr>
        <p:spPr>
          <a:xfrm>
            <a:off x="2152650" y="149926"/>
            <a:ext cx="7886700" cy="859825"/>
          </a:xfrm>
        </p:spPr>
        <p:txBody>
          <a:bodyPr/>
          <a:lstStyle/>
          <a:p>
            <a:pPr algn="ctr"/>
            <a:r>
              <a:rPr lang="en-US" b="1" dirty="0"/>
              <a:t>CDAI Components</a:t>
            </a:r>
          </a:p>
        </p:txBody>
      </p:sp>
      <p:sp>
        <p:nvSpPr>
          <p:cNvPr id="3" name="Content Placeholder 2">
            <a:extLst>
              <a:ext uri="{FF2B5EF4-FFF2-40B4-BE49-F238E27FC236}">
                <a16:creationId xmlns:a16="http://schemas.microsoft.com/office/drawing/2014/main" id="{86BB84B1-0E37-0345-9C43-530DE052B7B8}"/>
              </a:ext>
            </a:extLst>
          </p:cNvPr>
          <p:cNvSpPr>
            <a:spLocks noGrp="1"/>
          </p:cNvSpPr>
          <p:nvPr>
            <p:ph idx="1"/>
          </p:nvPr>
        </p:nvSpPr>
        <p:spPr>
          <a:xfrm>
            <a:off x="1782792" y="1009750"/>
            <a:ext cx="8256558" cy="5446806"/>
          </a:xfrm>
        </p:spPr>
        <p:txBody>
          <a:bodyPr>
            <a:normAutofit/>
          </a:bodyPr>
          <a:lstStyle/>
          <a:p>
            <a:pPr marL="457200" indent="-457200">
              <a:buFont typeface="+mj-lt"/>
              <a:buAutoNum type="arabicPeriod"/>
            </a:pPr>
            <a:r>
              <a:rPr lang="en-US" dirty="0"/>
              <a:t>Patient Global assessment </a:t>
            </a:r>
          </a:p>
          <a:p>
            <a:pPr marL="457200" indent="-457200">
              <a:buFont typeface="+mj-lt"/>
              <a:buAutoNum type="arabicPeriod"/>
            </a:pPr>
            <a:r>
              <a:rPr lang="en-US" dirty="0"/>
              <a:t>Provider Global Assessment </a:t>
            </a:r>
          </a:p>
          <a:p>
            <a:pPr marL="457200" indent="-457200">
              <a:buFont typeface="+mj-lt"/>
              <a:buAutoNum type="arabicPeriod"/>
            </a:pPr>
            <a:r>
              <a:rPr lang="en-US" dirty="0"/>
              <a:t>Tender Joint Count</a:t>
            </a:r>
          </a:p>
          <a:p>
            <a:pPr marL="457200" indent="-457200">
              <a:buFont typeface="+mj-lt"/>
              <a:buAutoNum type="arabicPeriod"/>
            </a:pPr>
            <a:r>
              <a:rPr lang="en-US" dirty="0"/>
              <a:t>Swollen Joint Count</a:t>
            </a:r>
          </a:p>
          <a:p>
            <a:pPr marL="457200" indent="-457200">
              <a:buFont typeface="+mj-lt"/>
              <a:buAutoNum type="arabicPeriod"/>
            </a:pPr>
            <a:endParaRPr lang="en-US" dirty="0"/>
          </a:p>
          <a:p>
            <a:endParaRPr lang="en-US" dirty="0"/>
          </a:p>
          <a:p>
            <a:endParaRPr lang="en-US" dirty="0"/>
          </a:p>
          <a:p>
            <a:endParaRPr lang="en-US" dirty="0"/>
          </a:p>
          <a:p>
            <a:endParaRPr lang="en-US" dirty="0"/>
          </a:p>
          <a:p>
            <a:pPr marL="0" indent="0">
              <a:buNone/>
            </a:pPr>
            <a:endParaRPr lang="en-US" dirty="0"/>
          </a:p>
          <a:p>
            <a:endParaRPr lang="en-US" dirty="0"/>
          </a:p>
        </p:txBody>
      </p:sp>
      <p:pic>
        <p:nvPicPr>
          <p:cNvPr id="8" name="Picture 7">
            <a:extLst>
              <a:ext uri="{FF2B5EF4-FFF2-40B4-BE49-F238E27FC236}">
                <a16:creationId xmlns:a16="http://schemas.microsoft.com/office/drawing/2014/main" id="{9682F78E-9E0B-A147-ABB4-E2198D4A094A}"/>
              </a:ext>
            </a:extLst>
          </p:cNvPr>
          <p:cNvPicPr>
            <a:picLocks noChangeAspect="1"/>
          </p:cNvPicPr>
          <p:nvPr/>
        </p:nvPicPr>
        <p:blipFill>
          <a:blip r:embed="rId3"/>
          <a:stretch>
            <a:fillRect/>
          </a:stretch>
        </p:blipFill>
        <p:spPr>
          <a:xfrm>
            <a:off x="6603793" y="1137956"/>
            <a:ext cx="2670224" cy="5318600"/>
          </a:xfrm>
          <a:prstGeom prst="rect">
            <a:avLst/>
          </a:prstGeom>
        </p:spPr>
      </p:pic>
    </p:spTree>
    <p:extLst>
      <p:ext uri="{BB962C8B-B14F-4D97-AF65-F5344CB8AC3E}">
        <p14:creationId xmlns:p14="http://schemas.microsoft.com/office/powerpoint/2010/main" val="13791529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B781F-00AA-A743-BA70-F996EC33614D}"/>
              </a:ext>
            </a:extLst>
          </p:cNvPr>
          <p:cNvSpPr>
            <a:spLocks noGrp="1"/>
          </p:cNvSpPr>
          <p:nvPr>
            <p:ph type="title"/>
          </p:nvPr>
        </p:nvSpPr>
        <p:spPr>
          <a:xfrm>
            <a:off x="2152650" y="149926"/>
            <a:ext cx="7886700" cy="859825"/>
          </a:xfrm>
        </p:spPr>
        <p:txBody>
          <a:bodyPr/>
          <a:lstStyle/>
          <a:p>
            <a:pPr algn="ctr"/>
            <a:r>
              <a:rPr lang="en-US" dirty="0"/>
              <a:t>CDAI Components</a:t>
            </a:r>
          </a:p>
        </p:txBody>
      </p:sp>
      <p:sp>
        <p:nvSpPr>
          <p:cNvPr id="3" name="Content Placeholder 2">
            <a:extLst>
              <a:ext uri="{FF2B5EF4-FFF2-40B4-BE49-F238E27FC236}">
                <a16:creationId xmlns:a16="http://schemas.microsoft.com/office/drawing/2014/main" id="{86BB84B1-0E37-0345-9C43-530DE052B7B8}"/>
              </a:ext>
            </a:extLst>
          </p:cNvPr>
          <p:cNvSpPr>
            <a:spLocks noGrp="1"/>
          </p:cNvSpPr>
          <p:nvPr>
            <p:ph idx="1"/>
          </p:nvPr>
        </p:nvSpPr>
        <p:spPr>
          <a:xfrm>
            <a:off x="2152649" y="1411194"/>
            <a:ext cx="8882143" cy="5446806"/>
          </a:xfrm>
        </p:spPr>
        <p:txBody>
          <a:bodyPr>
            <a:normAutofit fontScale="92500"/>
          </a:bodyPr>
          <a:lstStyle/>
          <a:p>
            <a:pPr marL="457200" indent="-457200">
              <a:buFont typeface="+mj-lt"/>
              <a:buAutoNum type="arabicPeriod"/>
            </a:pPr>
            <a:r>
              <a:rPr lang="en-US" dirty="0">
                <a:solidFill>
                  <a:srgbClr val="FF0000"/>
                </a:solidFill>
              </a:rPr>
              <a:t>Patient Global assessment </a:t>
            </a:r>
            <a:r>
              <a:rPr lang="en-US" dirty="0"/>
              <a:t>(visual analog scale 0-100 mm)</a:t>
            </a:r>
          </a:p>
          <a:p>
            <a:pPr marL="457200" indent="-457200">
              <a:buFont typeface="+mj-lt"/>
              <a:buAutoNum type="arabicPeriod"/>
            </a:pPr>
            <a:r>
              <a:rPr lang="en-US" dirty="0">
                <a:solidFill>
                  <a:srgbClr val="FF0000"/>
                </a:solidFill>
              </a:rPr>
              <a:t>Provider Global Assessment </a:t>
            </a:r>
            <a:r>
              <a:rPr lang="en-US" dirty="0"/>
              <a:t>(visual analog scale 0-100mm)</a:t>
            </a:r>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0" indent="0">
              <a:buNone/>
            </a:pPr>
            <a:endParaRPr lang="en-US" dirty="0"/>
          </a:p>
          <a:p>
            <a:pPr marL="0" indent="0">
              <a:buNone/>
            </a:pPr>
            <a:endParaRPr lang="en-US" dirty="0"/>
          </a:p>
          <a:p>
            <a:pPr marL="0" indent="0">
              <a:buNone/>
            </a:pPr>
            <a:r>
              <a:rPr lang="en-US" dirty="0"/>
              <a:t>3. Tender Joint Count</a:t>
            </a:r>
          </a:p>
          <a:p>
            <a:pPr marL="0" indent="0">
              <a:buNone/>
            </a:pPr>
            <a:r>
              <a:rPr lang="en-US" dirty="0"/>
              <a:t>4. Swollen Joint Count</a:t>
            </a:r>
          </a:p>
          <a:p>
            <a:pPr marL="457200" indent="-457200">
              <a:buFont typeface="+mj-lt"/>
              <a:buAutoNum type="arabicPeriod"/>
            </a:pPr>
            <a:endParaRPr lang="en-US" dirty="0"/>
          </a:p>
          <a:p>
            <a:endParaRPr lang="en-US" dirty="0"/>
          </a:p>
          <a:p>
            <a:endParaRPr lang="en-US" dirty="0"/>
          </a:p>
          <a:p>
            <a:endParaRPr lang="en-US" dirty="0"/>
          </a:p>
          <a:p>
            <a:endParaRPr lang="en-US" dirty="0"/>
          </a:p>
          <a:p>
            <a:pPr marL="0" indent="0">
              <a:buNone/>
            </a:pPr>
            <a:endParaRPr lang="en-US" dirty="0"/>
          </a:p>
          <a:p>
            <a:endParaRPr lang="en-US" dirty="0"/>
          </a:p>
        </p:txBody>
      </p:sp>
      <p:pic>
        <p:nvPicPr>
          <p:cNvPr id="4" name="Picture 2">
            <a:extLst>
              <a:ext uri="{FF2B5EF4-FFF2-40B4-BE49-F238E27FC236}">
                <a16:creationId xmlns:a16="http://schemas.microsoft.com/office/drawing/2014/main" id="{9367DC0E-935C-854F-948A-7B5D4CE89B24}"/>
              </a:ext>
            </a:extLst>
          </p:cNvPr>
          <p:cNvPicPr>
            <a:picLocks noChangeAspect="1"/>
          </p:cNvPicPr>
          <p:nvPr/>
        </p:nvPicPr>
        <p:blipFill rotWithShape="1">
          <a:blip r:embed="rId3"/>
          <a:srcRect t="15782" b="59220"/>
          <a:stretch/>
        </p:blipFill>
        <p:spPr>
          <a:xfrm>
            <a:off x="3789369" y="3429000"/>
            <a:ext cx="4983120" cy="1463040"/>
          </a:xfrm>
          <a:prstGeom prst="rect">
            <a:avLst/>
          </a:prstGeom>
        </p:spPr>
      </p:pic>
      <p:sp>
        <p:nvSpPr>
          <p:cNvPr id="6" name="Rectangle 5">
            <a:extLst>
              <a:ext uri="{FF2B5EF4-FFF2-40B4-BE49-F238E27FC236}">
                <a16:creationId xmlns:a16="http://schemas.microsoft.com/office/drawing/2014/main" id="{E62E9F5C-89F0-5C49-AAD1-B8E15153130A}"/>
              </a:ext>
            </a:extLst>
          </p:cNvPr>
          <p:cNvSpPr/>
          <p:nvPr/>
        </p:nvSpPr>
        <p:spPr>
          <a:xfrm>
            <a:off x="2830165" y="3027557"/>
            <a:ext cx="8655862" cy="369332"/>
          </a:xfrm>
          <a:prstGeom prst="rect">
            <a:avLst/>
          </a:prstGeom>
        </p:spPr>
        <p:txBody>
          <a:bodyPr wrap="square">
            <a:spAutoFit/>
          </a:bodyPr>
          <a:lstStyle/>
          <a:p>
            <a:r>
              <a:rPr lang="en-US" sz="1400" b="1" dirty="0">
                <a:solidFill>
                  <a:srgbClr val="211E1E"/>
                </a:solidFill>
                <a:latin typeface="Calibri" panose="020F0502020204030204" pitchFamily="34" charset="0"/>
              </a:rPr>
              <a:t>Considering all the ways your arthritis affects you, how well you are doing on this scale</a:t>
            </a:r>
            <a:r>
              <a:rPr lang="en-US" b="1" dirty="0">
                <a:solidFill>
                  <a:srgbClr val="211E1E"/>
                </a:solidFill>
                <a:latin typeface="Calibri" panose="020F0502020204030204" pitchFamily="34" charset="0"/>
              </a:rPr>
              <a:t>: </a:t>
            </a:r>
            <a:endParaRPr lang="en-US" b="1" dirty="0"/>
          </a:p>
        </p:txBody>
      </p:sp>
      <p:sp>
        <p:nvSpPr>
          <p:cNvPr id="5" name="TextBox 9">
            <a:extLst>
              <a:ext uri="{FF2B5EF4-FFF2-40B4-BE49-F238E27FC236}">
                <a16:creationId xmlns:a16="http://schemas.microsoft.com/office/drawing/2014/main" id="{F1C35F8D-67EB-C5AA-A398-902D48642655}"/>
              </a:ext>
            </a:extLst>
          </p:cNvPr>
          <p:cNvSpPr txBox="1"/>
          <p:nvPr/>
        </p:nvSpPr>
        <p:spPr>
          <a:xfrm>
            <a:off x="8181393" y="6415930"/>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Fall 2023</a:t>
            </a:r>
          </a:p>
        </p:txBody>
      </p:sp>
    </p:spTree>
    <p:extLst>
      <p:ext uri="{BB962C8B-B14F-4D97-AF65-F5344CB8AC3E}">
        <p14:creationId xmlns:p14="http://schemas.microsoft.com/office/powerpoint/2010/main" val="6101304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B781F-00AA-A743-BA70-F996EC33614D}"/>
              </a:ext>
            </a:extLst>
          </p:cNvPr>
          <p:cNvSpPr>
            <a:spLocks noGrp="1"/>
          </p:cNvSpPr>
          <p:nvPr>
            <p:ph type="title"/>
          </p:nvPr>
        </p:nvSpPr>
        <p:spPr>
          <a:xfrm>
            <a:off x="2152650" y="149926"/>
            <a:ext cx="7886700" cy="859825"/>
          </a:xfrm>
        </p:spPr>
        <p:txBody>
          <a:bodyPr/>
          <a:lstStyle/>
          <a:p>
            <a:pPr algn="ctr"/>
            <a:r>
              <a:rPr lang="en-US" dirty="0"/>
              <a:t>CDAI </a:t>
            </a:r>
            <a:r>
              <a:rPr lang="en-US"/>
              <a:t>Components Cont.</a:t>
            </a:r>
            <a:endParaRPr lang="en-US" dirty="0"/>
          </a:p>
        </p:txBody>
      </p:sp>
      <p:sp>
        <p:nvSpPr>
          <p:cNvPr id="3" name="Content Placeholder 2">
            <a:extLst>
              <a:ext uri="{FF2B5EF4-FFF2-40B4-BE49-F238E27FC236}">
                <a16:creationId xmlns:a16="http://schemas.microsoft.com/office/drawing/2014/main" id="{86BB84B1-0E37-0345-9C43-530DE052B7B8}"/>
              </a:ext>
            </a:extLst>
          </p:cNvPr>
          <p:cNvSpPr>
            <a:spLocks noGrp="1"/>
          </p:cNvSpPr>
          <p:nvPr>
            <p:ph idx="1"/>
          </p:nvPr>
        </p:nvSpPr>
        <p:spPr>
          <a:xfrm>
            <a:off x="450218" y="1869576"/>
            <a:ext cx="8256558" cy="5446806"/>
          </a:xfrm>
        </p:spPr>
        <p:txBody>
          <a:bodyPr>
            <a:normAutofit/>
          </a:bodyPr>
          <a:lstStyle/>
          <a:p>
            <a:pPr marL="457200" indent="-457200">
              <a:buFont typeface="+mj-lt"/>
              <a:buAutoNum type="arabicPeriod"/>
            </a:pPr>
            <a:r>
              <a:rPr lang="en-US" dirty="0"/>
              <a:t>Patient Assessment</a:t>
            </a:r>
          </a:p>
          <a:p>
            <a:pPr marL="457200" indent="-457200">
              <a:buFont typeface="+mj-lt"/>
              <a:buAutoNum type="arabicPeriod"/>
            </a:pPr>
            <a:r>
              <a:rPr lang="en-US" dirty="0"/>
              <a:t>Provider Assessment</a:t>
            </a:r>
          </a:p>
          <a:p>
            <a:pPr marL="457200" indent="-457200">
              <a:buFont typeface="+mj-lt"/>
              <a:buAutoNum type="arabicPeriod"/>
            </a:pPr>
            <a:r>
              <a:rPr lang="en-US" dirty="0">
                <a:solidFill>
                  <a:srgbClr val="FF0000"/>
                </a:solidFill>
              </a:rPr>
              <a:t>Tender Joint Count</a:t>
            </a:r>
          </a:p>
          <a:p>
            <a:pPr marL="457200" indent="-457200">
              <a:buFont typeface="+mj-lt"/>
              <a:buAutoNum type="arabicPeriod"/>
            </a:pPr>
            <a:r>
              <a:rPr lang="en-US" dirty="0">
                <a:solidFill>
                  <a:srgbClr val="FF0000"/>
                </a:solidFill>
              </a:rPr>
              <a:t>Swollen Joint Count</a:t>
            </a:r>
          </a:p>
          <a:p>
            <a:pPr marL="0" indent="0">
              <a:buNone/>
            </a:pPr>
            <a:endParaRPr lang="en-US" dirty="0"/>
          </a:p>
          <a:p>
            <a:endParaRPr lang="en-US" dirty="0"/>
          </a:p>
          <a:p>
            <a:endParaRPr lang="en-US" dirty="0"/>
          </a:p>
          <a:p>
            <a:pPr marL="0" indent="0">
              <a:buNone/>
            </a:pPr>
            <a:endParaRPr lang="en-US" dirty="0"/>
          </a:p>
          <a:p>
            <a:endParaRPr lang="en-US" dirty="0"/>
          </a:p>
        </p:txBody>
      </p:sp>
      <p:pic>
        <p:nvPicPr>
          <p:cNvPr id="7" name="Content Placeholder 4">
            <a:extLst>
              <a:ext uri="{FF2B5EF4-FFF2-40B4-BE49-F238E27FC236}">
                <a16:creationId xmlns:a16="http://schemas.microsoft.com/office/drawing/2014/main" id="{45E7A6B3-C0AD-B44F-A1AD-F2EE8133DB09}"/>
              </a:ext>
            </a:extLst>
          </p:cNvPr>
          <p:cNvPicPr>
            <a:picLocks noChangeAspect="1"/>
          </p:cNvPicPr>
          <p:nvPr/>
        </p:nvPicPr>
        <p:blipFill>
          <a:blip r:embed="rId3"/>
          <a:stretch>
            <a:fillRect/>
          </a:stretch>
        </p:blipFill>
        <p:spPr>
          <a:xfrm>
            <a:off x="4578497" y="1615504"/>
            <a:ext cx="3361129" cy="3001290"/>
          </a:xfrm>
          <a:prstGeom prst="rect">
            <a:avLst/>
          </a:prstGeom>
        </p:spPr>
      </p:pic>
      <p:pic>
        <p:nvPicPr>
          <p:cNvPr id="5" name="Picture 4">
            <a:extLst>
              <a:ext uri="{FF2B5EF4-FFF2-40B4-BE49-F238E27FC236}">
                <a16:creationId xmlns:a16="http://schemas.microsoft.com/office/drawing/2014/main" id="{053C7991-1F36-8341-971D-3E5365F3F5A0}"/>
              </a:ext>
            </a:extLst>
          </p:cNvPr>
          <p:cNvPicPr>
            <a:picLocks noChangeAspect="1"/>
          </p:cNvPicPr>
          <p:nvPr/>
        </p:nvPicPr>
        <p:blipFill>
          <a:blip r:embed="rId4"/>
          <a:stretch>
            <a:fillRect/>
          </a:stretch>
        </p:blipFill>
        <p:spPr>
          <a:xfrm>
            <a:off x="8706776" y="1009751"/>
            <a:ext cx="3124884" cy="3854324"/>
          </a:xfrm>
          <a:prstGeom prst="rect">
            <a:avLst/>
          </a:prstGeom>
          <a:ln>
            <a:solidFill>
              <a:schemeClr val="accent1"/>
            </a:solidFill>
          </a:ln>
        </p:spPr>
      </p:pic>
      <p:sp>
        <p:nvSpPr>
          <p:cNvPr id="8" name="TextBox 7">
            <a:extLst>
              <a:ext uri="{FF2B5EF4-FFF2-40B4-BE49-F238E27FC236}">
                <a16:creationId xmlns:a16="http://schemas.microsoft.com/office/drawing/2014/main" id="{CDE18F95-17FE-5B4C-ABB8-5315B8D79E2E}"/>
              </a:ext>
            </a:extLst>
          </p:cNvPr>
          <p:cNvSpPr txBox="1"/>
          <p:nvPr/>
        </p:nvSpPr>
        <p:spPr>
          <a:xfrm>
            <a:off x="6897860" y="5141741"/>
            <a:ext cx="1688123"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6137896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CA88585-452F-4842-8C98-40F8A3E9CCB6}"/>
              </a:ext>
            </a:extLst>
          </p:cNvPr>
          <p:cNvSpPr>
            <a:spLocks noGrp="1"/>
          </p:cNvSpPr>
          <p:nvPr>
            <p:ph type="body" sz="half" idx="2"/>
          </p:nvPr>
        </p:nvSpPr>
        <p:spPr>
          <a:xfrm>
            <a:off x="2086621" y="615585"/>
            <a:ext cx="4820263" cy="5310763"/>
          </a:xfrm>
        </p:spPr>
        <p:txBody>
          <a:bodyPr>
            <a:normAutofit/>
          </a:bodyPr>
          <a:lstStyle/>
          <a:p>
            <a:r>
              <a:rPr lang="en-US" sz="2400" b="1" dirty="0"/>
              <a:t>Case 4. </a:t>
            </a:r>
            <a:r>
              <a:rPr lang="en-US" sz="2400" dirty="0"/>
              <a:t>44 </a:t>
            </a:r>
            <a:r>
              <a:rPr lang="en-US" sz="2400" dirty="0" err="1"/>
              <a:t>yo</a:t>
            </a:r>
            <a:r>
              <a:rPr lang="en-US" sz="2400" dirty="0"/>
              <a:t> woman on hydroxychloroquine and methotrexate with RA presents to clinic and reports her pain from arthritis is 6/10. Exam reveals:</a:t>
            </a:r>
          </a:p>
          <a:p>
            <a:pPr marL="342900" indent="-342900">
              <a:buFont typeface="Arial" panose="020B0604020202020204" pitchFamily="34" charset="0"/>
              <a:buChar char="•"/>
            </a:pPr>
            <a:r>
              <a:rPr lang="en-US" sz="2400" dirty="0"/>
              <a:t>2 swollen &amp; tender wrists</a:t>
            </a:r>
          </a:p>
          <a:p>
            <a:pPr marL="342900" indent="-342900">
              <a:buFont typeface="Arial" panose="020B0604020202020204" pitchFamily="34" charset="0"/>
              <a:buChar char="•"/>
            </a:pPr>
            <a:r>
              <a:rPr lang="en-US" sz="2400" dirty="0"/>
              <a:t>3 swollen &amp; tender PIPs</a:t>
            </a:r>
          </a:p>
          <a:p>
            <a:pPr marL="342900" indent="-342900">
              <a:buFont typeface="Arial" panose="020B0604020202020204" pitchFamily="34" charset="0"/>
              <a:buChar char="•"/>
            </a:pPr>
            <a:r>
              <a:rPr lang="en-US" sz="2400" dirty="0"/>
              <a:t>3 MTPs tender to squeeze</a:t>
            </a:r>
          </a:p>
          <a:p>
            <a:endParaRPr lang="en-US" sz="2400" dirty="0"/>
          </a:p>
          <a:p>
            <a:r>
              <a:rPr lang="en-US" sz="2400" dirty="0"/>
              <a:t>You think her arthritis is pretty active: 5/10. How active is her RA?</a:t>
            </a:r>
          </a:p>
          <a:p>
            <a:endParaRPr lang="en-US" sz="2400" dirty="0"/>
          </a:p>
          <a:p>
            <a:r>
              <a:rPr lang="en-US" sz="2400" dirty="0"/>
              <a:t>CDAI = </a:t>
            </a:r>
          </a:p>
        </p:txBody>
      </p:sp>
      <p:pic>
        <p:nvPicPr>
          <p:cNvPr id="1025" name="Picture 1" descr="page1image2608356976">
            <a:extLst>
              <a:ext uri="{FF2B5EF4-FFF2-40B4-BE49-F238E27FC236}">
                <a16:creationId xmlns:a16="http://schemas.microsoft.com/office/drawing/2014/main" id="{20186B6B-CF48-0A47-A4D5-302B4E670D0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415547" y="1253938"/>
            <a:ext cx="1295400" cy="30607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9">
            <a:extLst>
              <a:ext uri="{FF2B5EF4-FFF2-40B4-BE49-F238E27FC236}">
                <a16:creationId xmlns:a16="http://schemas.microsoft.com/office/drawing/2014/main" id="{CF92CB0E-2BBB-DD66-3F55-2B2D26F810B7}"/>
              </a:ext>
            </a:extLst>
          </p:cNvPr>
          <p:cNvSpPr txBox="1"/>
          <p:nvPr/>
        </p:nvSpPr>
        <p:spPr>
          <a:xfrm>
            <a:off x="8181393" y="6415930"/>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Fall 2023</a:t>
            </a:r>
          </a:p>
        </p:txBody>
      </p:sp>
    </p:spTree>
    <p:extLst>
      <p:ext uri="{BB962C8B-B14F-4D97-AF65-F5344CB8AC3E}">
        <p14:creationId xmlns:p14="http://schemas.microsoft.com/office/powerpoint/2010/main" val="9211062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CA88585-452F-4842-8C98-40F8A3E9CCB6}"/>
              </a:ext>
            </a:extLst>
          </p:cNvPr>
          <p:cNvSpPr>
            <a:spLocks noGrp="1"/>
          </p:cNvSpPr>
          <p:nvPr>
            <p:ph type="body" sz="half" idx="2"/>
          </p:nvPr>
        </p:nvSpPr>
        <p:spPr>
          <a:xfrm>
            <a:off x="2086621" y="615585"/>
            <a:ext cx="4820263" cy="5310763"/>
          </a:xfrm>
        </p:spPr>
        <p:txBody>
          <a:bodyPr>
            <a:normAutofit fontScale="92500" lnSpcReduction="10000"/>
          </a:bodyPr>
          <a:lstStyle/>
          <a:p>
            <a:r>
              <a:rPr lang="en-US" sz="2400" b="1" dirty="0"/>
              <a:t>Case 4. </a:t>
            </a:r>
            <a:r>
              <a:rPr lang="en-US" sz="2400" dirty="0"/>
              <a:t>44 </a:t>
            </a:r>
            <a:r>
              <a:rPr lang="en-US" sz="2400" dirty="0" err="1"/>
              <a:t>yo</a:t>
            </a:r>
            <a:r>
              <a:rPr lang="en-US" sz="2400" dirty="0"/>
              <a:t> woman on hydroxychloroquine and methotrexate with RA presents to clinic and reports her pain from arthritis is 6/10. Exam reveals 2 swollen &amp; tender wrists, 3 swollen &amp; tender PIPs, MTPs tender to squeeze. You think her arthritis is pretty active 5/10. How active is her RA?</a:t>
            </a:r>
          </a:p>
          <a:p>
            <a:endParaRPr lang="en-US" sz="2400" dirty="0"/>
          </a:p>
          <a:p>
            <a:r>
              <a:rPr lang="en-US" sz="2400" b="1" dirty="0"/>
              <a:t>CDAI = 24 (high)</a:t>
            </a:r>
          </a:p>
          <a:p>
            <a:endParaRPr lang="en-US" sz="2400" dirty="0"/>
          </a:p>
          <a:p>
            <a:r>
              <a:rPr lang="en-US" sz="2400" dirty="0"/>
              <a:t>Patient VAS = 6</a:t>
            </a:r>
          </a:p>
          <a:p>
            <a:r>
              <a:rPr lang="en-US" sz="2400" dirty="0"/>
              <a:t>Provider VAS = 5</a:t>
            </a:r>
          </a:p>
          <a:p>
            <a:r>
              <a:rPr lang="en-US" sz="2400" dirty="0"/>
              <a:t>Tender joints = 8</a:t>
            </a:r>
          </a:p>
          <a:p>
            <a:r>
              <a:rPr lang="en-US" sz="2400" dirty="0"/>
              <a:t>Swollen joints = 5</a:t>
            </a:r>
          </a:p>
        </p:txBody>
      </p:sp>
      <p:pic>
        <p:nvPicPr>
          <p:cNvPr id="1025" name="Picture 1" descr="page1image2608356976">
            <a:extLst>
              <a:ext uri="{FF2B5EF4-FFF2-40B4-BE49-F238E27FC236}">
                <a16:creationId xmlns:a16="http://schemas.microsoft.com/office/drawing/2014/main" id="{20186B6B-CF48-0A47-A4D5-302B4E670D0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415547" y="1253938"/>
            <a:ext cx="1295400" cy="30607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9">
            <a:extLst>
              <a:ext uri="{FF2B5EF4-FFF2-40B4-BE49-F238E27FC236}">
                <a16:creationId xmlns:a16="http://schemas.microsoft.com/office/drawing/2014/main" id="{268D0AAD-4974-B555-60FA-E6117E580E94}"/>
              </a:ext>
            </a:extLst>
          </p:cNvPr>
          <p:cNvSpPr txBox="1"/>
          <p:nvPr/>
        </p:nvSpPr>
        <p:spPr>
          <a:xfrm>
            <a:off x="8181393" y="6415930"/>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Fall 2023</a:t>
            </a:r>
          </a:p>
        </p:txBody>
      </p:sp>
    </p:spTree>
    <p:extLst>
      <p:ext uri="{BB962C8B-B14F-4D97-AF65-F5344CB8AC3E}">
        <p14:creationId xmlns:p14="http://schemas.microsoft.com/office/powerpoint/2010/main" val="3450074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up of a card&#10;&#10;Description automatically generated">
            <a:extLst>
              <a:ext uri="{FF2B5EF4-FFF2-40B4-BE49-F238E27FC236}">
                <a16:creationId xmlns:a16="http://schemas.microsoft.com/office/drawing/2014/main" id="{F74920B7-2060-FC51-6141-821D740647B3}"/>
              </a:ext>
            </a:extLst>
          </p:cNvPr>
          <p:cNvPicPr>
            <a:picLocks noGrp="1" noChangeAspect="1"/>
          </p:cNvPicPr>
          <p:nvPr>
            <p:ph idx="1"/>
          </p:nvPr>
        </p:nvPicPr>
        <p:blipFill>
          <a:blip r:embed="rId2"/>
          <a:stretch>
            <a:fillRect/>
          </a:stretch>
        </p:blipFill>
        <p:spPr>
          <a:xfrm>
            <a:off x="0" y="0"/>
            <a:ext cx="12192000" cy="6685005"/>
          </a:xfrm>
          <a:prstGeom prst="rect">
            <a:avLst/>
          </a:prstGeom>
        </p:spPr>
      </p:pic>
    </p:spTree>
    <p:extLst>
      <p:ext uri="{BB962C8B-B14F-4D97-AF65-F5344CB8AC3E}">
        <p14:creationId xmlns:p14="http://schemas.microsoft.com/office/powerpoint/2010/main" val="34742826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CA88585-452F-4842-8C98-40F8A3E9CCB6}"/>
              </a:ext>
            </a:extLst>
          </p:cNvPr>
          <p:cNvSpPr>
            <a:spLocks noGrp="1"/>
          </p:cNvSpPr>
          <p:nvPr>
            <p:ph idx="1"/>
          </p:nvPr>
        </p:nvSpPr>
        <p:spPr/>
        <p:txBody>
          <a:bodyPr>
            <a:normAutofit/>
          </a:bodyPr>
          <a:lstStyle/>
          <a:p>
            <a:pPr marL="0" indent="0">
              <a:buNone/>
            </a:pPr>
            <a:r>
              <a:rPr lang="en-US" sz="2000" b="1" dirty="0"/>
              <a:t>Case 4 </a:t>
            </a:r>
            <a:r>
              <a:rPr lang="en-US" sz="2000" b="1" dirty="0" err="1"/>
              <a:t>con’t</a:t>
            </a:r>
            <a:r>
              <a:rPr lang="en-US" sz="2000" b="1" dirty="0"/>
              <a:t>. </a:t>
            </a:r>
            <a:r>
              <a:rPr lang="en-US" sz="2000" dirty="0"/>
              <a:t>You add Humira 40 mg Q 2 weeks to her regimen and she returns 6 weeks later reporting 50% improvement and has 1 swollen and tender wrist and 2 tender PIPs on exam. You think she is better and rate her arthritis as 3/10. What is her CDAI?</a:t>
            </a:r>
          </a:p>
          <a:p>
            <a:endParaRPr lang="en-US" sz="1800" dirty="0"/>
          </a:p>
          <a:p>
            <a:pPr marL="0" indent="0">
              <a:buNone/>
            </a:pPr>
            <a:r>
              <a:rPr lang="en-US" sz="1800" dirty="0"/>
              <a:t>CDAI =</a:t>
            </a:r>
          </a:p>
        </p:txBody>
      </p:sp>
      <p:sp>
        <p:nvSpPr>
          <p:cNvPr id="2" name="TextBox 9">
            <a:extLst>
              <a:ext uri="{FF2B5EF4-FFF2-40B4-BE49-F238E27FC236}">
                <a16:creationId xmlns:a16="http://schemas.microsoft.com/office/drawing/2014/main" id="{81AD180E-6E3F-91D7-EE87-ADE4FFB695FF}"/>
              </a:ext>
            </a:extLst>
          </p:cNvPr>
          <p:cNvSpPr txBox="1"/>
          <p:nvPr/>
        </p:nvSpPr>
        <p:spPr>
          <a:xfrm>
            <a:off x="8181393" y="6415930"/>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Fall 2023</a:t>
            </a:r>
          </a:p>
        </p:txBody>
      </p:sp>
    </p:spTree>
    <p:extLst>
      <p:ext uri="{BB962C8B-B14F-4D97-AF65-F5344CB8AC3E}">
        <p14:creationId xmlns:p14="http://schemas.microsoft.com/office/powerpoint/2010/main" val="24526625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CA88585-452F-4842-8C98-40F8A3E9CCB6}"/>
              </a:ext>
            </a:extLst>
          </p:cNvPr>
          <p:cNvSpPr>
            <a:spLocks noGrp="1"/>
          </p:cNvSpPr>
          <p:nvPr>
            <p:ph idx="1"/>
          </p:nvPr>
        </p:nvSpPr>
        <p:spPr/>
        <p:txBody>
          <a:bodyPr>
            <a:normAutofit/>
          </a:bodyPr>
          <a:lstStyle/>
          <a:p>
            <a:pPr marL="0" indent="0">
              <a:buNone/>
            </a:pPr>
            <a:r>
              <a:rPr lang="en-US" sz="2000" b="1" dirty="0"/>
              <a:t>Case 4 </a:t>
            </a:r>
            <a:r>
              <a:rPr lang="en-US" sz="2000" b="1" dirty="0" err="1"/>
              <a:t>con’t</a:t>
            </a:r>
            <a:r>
              <a:rPr lang="en-US" sz="2000" b="1" dirty="0"/>
              <a:t>. </a:t>
            </a:r>
            <a:r>
              <a:rPr lang="en-US" sz="2000" dirty="0"/>
              <a:t>You add Humira 40 mg Q 2 weeks to her regimen and she returns 6 weeks later reporting 50% improvement and has 1 swollen and tender wrist and 2 tender PIPs on exam. You think she is better and rate her arthritis as 3/10. What is her CDAI?</a:t>
            </a:r>
          </a:p>
          <a:p>
            <a:endParaRPr lang="en-US" sz="1800" dirty="0"/>
          </a:p>
          <a:p>
            <a:pPr marL="0" indent="0">
              <a:buNone/>
            </a:pPr>
            <a:r>
              <a:rPr lang="en-US" sz="1800" b="1" dirty="0"/>
              <a:t>CDAI = 10 (moderate/low borderline)</a:t>
            </a:r>
          </a:p>
          <a:p>
            <a:endParaRPr lang="en-US" sz="1800" dirty="0"/>
          </a:p>
          <a:p>
            <a:r>
              <a:rPr lang="en-US" sz="1800" dirty="0"/>
              <a:t>Patient VAS = 3</a:t>
            </a:r>
          </a:p>
          <a:p>
            <a:r>
              <a:rPr lang="en-US" sz="1800" dirty="0"/>
              <a:t>Provider VAS = 3</a:t>
            </a:r>
          </a:p>
          <a:p>
            <a:r>
              <a:rPr lang="en-US" sz="1800" dirty="0"/>
              <a:t>Swollen Joint = 1</a:t>
            </a:r>
          </a:p>
          <a:p>
            <a:r>
              <a:rPr lang="en-US" sz="1800" dirty="0"/>
              <a:t>Tender Joint = 3</a:t>
            </a:r>
          </a:p>
        </p:txBody>
      </p:sp>
      <p:sp>
        <p:nvSpPr>
          <p:cNvPr id="2" name="TextBox 9">
            <a:extLst>
              <a:ext uri="{FF2B5EF4-FFF2-40B4-BE49-F238E27FC236}">
                <a16:creationId xmlns:a16="http://schemas.microsoft.com/office/drawing/2014/main" id="{6F9A6B70-2168-6D59-717D-74EF390738F4}"/>
              </a:ext>
            </a:extLst>
          </p:cNvPr>
          <p:cNvSpPr txBox="1"/>
          <p:nvPr/>
        </p:nvSpPr>
        <p:spPr>
          <a:xfrm>
            <a:off x="8181393" y="6415930"/>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Fall 2023</a:t>
            </a:r>
          </a:p>
        </p:txBody>
      </p:sp>
    </p:spTree>
    <p:extLst>
      <p:ext uri="{BB962C8B-B14F-4D97-AF65-F5344CB8AC3E}">
        <p14:creationId xmlns:p14="http://schemas.microsoft.com/office/powerpoint/2010/main" val="600524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3BB5-0757-0049-BCCB-391849606DD4}"/>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General Principles of RA Treatment:</a:t>
            </a:r>
          </a:p>
        </p:txBody>
      </p:sp>
      <p:sp>
        <p:nvSpPr>
          <p:cNvPr id="3" name="Content Placeholder 2">
            <a:extLst>
              <a:ext uri="{FF2B5EF4-FFF2-40B4-BE49-F238E27FC236}">
                <a16:creationId xmlns:a16="http://schemas.microsoft.com/office/drawing/2014/main" id="{CB92612F-CC9C-124F-93EC-D39BD56C2153}"/>
              </a:ext>
            </a:extLst>
          </p:cNvPr>
          <p:cNvSpPr>
            <a:spLocks noGrp="1"/>
          </p:cNvSpPr>
          <p:nvPr>
            <p:ph idx="1"/>
          </p:nvPr>
        </p:nvSpPr>
        <p:spPr/>
        <p:txBody>
          <a:bodyPr>
            <a:normAutofit/>
          </a:bodyPr>
          <a:lstStyle/>
          <a:p>
            <a:r>
              <a:rPr lang="en-US" dirty="0">
                <a:latin typeface="Open Sans" panose="020B0606030504020204" pitchFamily="34" charset="0"/>
                <a:ea typeface="Open Sans" panose="020B0606030504020204" pitchFamily="34" charset="0"/>
                <a:cs typeface="Open Sans" panose="020B0606030504020204" pitchFamily="34" charset="0"/>
              </a:rPr>
              <a:t>Start DMARD therapy ASAP to slow disease progression and prevent irreversible joint damage</a:t>
            </a:r>
          </a:p>
          <a:p>
            <a:r>
              <a:rPr lang="en-US" dirty="0">
                <a:latin typeface="Open Sans" panose="020B0606030504020204" pitchFamily="34" charset="0"/>
                <a:ea typeface="Open Sans" panose="020B0606030504020204" pitchFamily="34" charset="0"/>
                <a:cs typeface="Open Sans" panose="020B0606030504020204" pitchFamily="34" charset="0"/>
              </a:rPr>
              <a:t>Choose initial DMARD based on disease severity</a:t>
            </a:r>
          </a:p>
          <a:p>
            <a:r>
              <a:rPr lang="en-US" dirty="0">
                <a:latin typeface="Open Sans" panose="020B0606030504020204" pitchFamily="34" charset="0"/>
                <a:ea typeface="Open Sans" panose="020B0606030504020204" pitchFamily="34" charset="0"/>
                <a:cs typeface="Open Sans" panose="020B0606030504020204" pitchFamily="34" charset="0"/>
              </a:rPr>
              <a:t>Goal is clinical remission or low disease activity (RAPID-3 ≤2 or CDAI ≤10)</a:t>
            </a:r>
          </a:p>
          <a:p>
            <a:pPr marL="171450" indent="-171450"/>
            <a:r>
              <a:rPr lang="en-US" dirty="0">
                <a:latin typeface="Open Sans" panose="020B0606030504020204" pitchFamily="34" charset="0"/>
                <a:ea typeface="Open Sans" panose="020B0606030504020204" pitchFamily="34" charset="0"/>
                <a:cs typeface="Open Sans" panose="020B0606030504020204" pitchFamily="34" charset="0"/>
              </a:rPr>
              <a:t> Evaluate patient q3 months until this is achieved</a:t>
            </a:r>
          </a:p>
          <a:p>
            <a:pPr marL="171450" indent="-171450"/>
            <a:r>
              <a:rPr lang="en-US" dirty="0">
                <a:latin typeface="Open Sans" panose="020B0606030504020204" pitchFamily="34" charset="0"/>
                <a:ea typeface="Open Sans" panose="020B0606030504020204" pitchFamily="34" charset="0"/>
                <a:cs typeface="Open Sans" panose="020B0606030504020204" pitchFamily="34" charset="0"/>
              </a:rPr>
              <a:t>Majority of patients will require life-long medication </a:t>
            </a:r>
          </a:p>
          <a:p>
            <a:pPr marL="457200" lvl="1" indent="0">
              <a:buNone/>
            </a:pPr>
            <a:endParaRPr lang="en-US" dirty="0"/>
          </a:p>
        </p:txBody>
      </p:sp>
      <p:sp>
        <p:nvSpPr>
          <p:cNvPr id="4" name="TextBox 9">
            <a:extLst>
              <a:ext uri="{FF2B5EF4-FFF2-40B4-BE49-F238E27FC236}">
                <a16:creationId xmlns:a16="http://schemas.microsoft.com/office/drawing/2014/main" id="{FBBA7BC7-03AF-9766-E335-BCC3183C5606}"/>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Fall 2023</a:t>
            </a:r>
          </a:p>
        </p:txBody>
      </p:sp>
    </p:spTree>
    <p:extLst>
      <p:ext uri="{BB962C8B-B14F-4D97-AF65-F5344CB8AC3E}">
        <p14:creationId xmlns:p14="http://schemas.microsoft.com/office/powerpoint/2010/main" val="2505147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 name="Rounded Rectangle 1058">
            <a:extLst>
              <a:ext uri="{FF2B5EF4-FFF2-40B4-BE49-F238E27FC236}">
                <a16:creationId xmlns:a16="http://schemas.microsoft.com/office/drawing/2014/main" id="{C62DB057-6720-F244-9BF7-F300C5B25EA4}"/>
              </a:ext>
            </a:extLst>
          </p:cNvPr>
          <p:cNvSpPr/>
          <p:nvPr/>
        </p:nvSpPr>
        <p:spPr>
          <a:xfrm>
            <a:off x="2014857" y="5238307"/>
            <a:ext cx="2187063" cy="994818"/>
          </a:xfrm>
          <a:prstGeom prst="roundRect">
            <a:avLst/>
          </a:prstGeom>
          <a:solidFill>
            <a:srgbClr val="FFFF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474E351-9380-0049-88A1-E57C516FFFCB}"/>
              </a:ext>
            </a:extLst>
          </p:cNvPr>
          <p:cNvSpPr txBox="1"/>
          <p:nvPr/>
        </p:nvSpPr>
        <p:spPr>
          <a:xfrm>
            <a:off x="2014858" y="5282028"/>
            <a:ext cx="2187063" cy="892552"/>
          </a:xfrm>
          <a:prstGeom prst="rect">
            <a:avLst/>
          </a:prstGeom>
          <a:noFill/>
        </p:spPr>
        <p:txBody>
          <a:bodyPr wrap="square" rtlCol="0">
            <a:spAutoFit/>
          </a:bodyPr>
          <a:lstStyle/>
          <a:p>
            <a:pPr algn="ctr"/>
            <a:r>
              <a:rPr lang="en-US" sz="800" b="1" u="sng" dirty="0"/>
              <a:t>When to use prednisone in RA?</a:t>
            </a:r>
          </a:p>
          <a:p>
            <a:pPr algn="ctr"/>
            <a:endParaRPr lang="en-US" sz="400" b="1" u="sng" dirty="0"/>
          </a:p>
          <a:p>
            <a:r>
              <a:rPr lang="en-US" sz="800" dirty="0"/>
              <a:t>Prednisone 5-10mg daily may be considered initially (&lt;3 months, while waiting for DMARD to take effect),  but should be avoided as chronic therapy whenever possible, due to long term side effects. </a:t>
            </a:r>
          </a:p>
        </p:txBody>
      </p:sp>
      <p:sp>
        <p:nvSpPr>
          <p:cNvPr id="75" name="Rounded Rectangle 74">
            <a:extLst>
              <a:ext uri="{FF2B5EF4-FFF2-40B4-BE49-F238E27FC236}">
                <a16:creationId xmlns:a16="http://schemas.microsoft.com/office/drawing/2014/main" id="{C583478A-EB5E-334D-9A83-62FD2E5D2D86}"/>
              </a:ext>
            </a:extLst>
          </p:cNvPr>
          <p:cNvSpPr/>
          <p:nvPr/>
        </p:nvSpPr>
        <p:spPr>
          <a:xfrm>
            <a:off x="7674984" y="5383441"/>
            <a:ext cx="2742645" cy="994818"/>
          </a:xfrm>
          <a:prstGeom prst="roundRect">
            <a:avLst/>
          </a:prstGeom>
          <a:solidFill>
            <a:schemeClr val="accent4">
              <a:alpha val="14000"/>
            </a:schemeClr>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7096C34-8598-7947-9672-FE4A410952A2}"/>
              </a:ext>
            </a:extLst>
          </p:cNvPr>
          <p:cNvSpPr txBox="1"/>
          <p:nvPr/>
        </p:nvSpPr>
        <p:spPr>
          <a:xfrm>
            <a:off x="6471928" y="3250367"/>
            <a:ext cx="2250414" cy="1446550"/>
          </a:xfrm>
          <a:prstGeom prst="rect">
            <a:avLst/>
          </a:prstGeom>
          <a:noFill/>
        </p:spPr>
        <p:txBody>
          <a:bodyPr wrap="square" rtlCol="0">
            <a:spAutoFit/>
          </a:bodyPr>
          <a:lstStyle/>
          <a:p>
            <a:r>
              <a:rPr lang="en-US" sz="800" b="1" dirty="0"/>
              <a:t>METHOTREXATE</a:t>
            </a:r>
          </a:p>
          <a:p>
            <a:r>
              <a:rPr lang="en-US" sz="800" b="1" dirty="0"/>
              <a:t>10mg PO </a:t>
            </a:r>
            <a:r>
              <a:rPr lang="en-US" sz="800" b="1" dirty="0" err="1"/>
              <a:t>qWEEK</a:t>
            </a:r>
            <a:r>
              <a:rPr lang="en-US" sz="800" b="1" dirty="0"/>
              <a:t> x 4 weeks</a:t>
            </a:r>
            <a:r>
              <a:rPr lang="en-US" sz="800" dirty="0"/>
              <a:t>, then check labs. If no side effects and labs stable then increase to </a:t>
            </a:r>
            <a:r>
              <a:rPr lang="en-US" sz="800" b="1" dirty="0"/>
              <a:t>20mg PO </a:t>
            </a:r>
            <a:r>
              <a:rPr lang="en-US" sz="800" b="1" dirty="0" err="1"/>
              <a:t>qWEEK</a:t>
            </a:r>
            <a:r>
              <a:rPr lang="en-US" sz="800" dirty="0"/>
              <a:t>. Recheck labs after 4 weeks. </a:t>
            </a:r>
          </a:p>
          <a:p>
            <a:r>
              <a:rPr lang="en-US" sz="800" dirty="0"/>
              <a:t>If RA activity still mod-high after 3 months: switch to </a:t>
            </a:r>
            <a:r>
              <a:rPr lang="en-US" sz="800" b="1" dirty="0"/>
              <a:t>25mg </a:t>
            </a:r>
            <a:r>
              <a:rPr lang="en-US" sz="800" b="1" u="sng" dirty="0"/>
              <a:t>subcutaneous</a:t>
            </a:r>
            <a:r>
              <a:rPr lang="en-US" sz="800" b="1" dirty="0"/>
              <a:t> </a:t>
            </a:r>
            <a:r>
              <a:rPr lang="en-US" sz="800" b="1" dirty="0" err="1"/>
              <a:t>qWEEK</a:t>
            </a:r>
            <a:r>
              <a:rPr lang="en-US" sz="800" b="1" dirty="0"/>
              <a:t> </a:t>
            </a:r>
          </a:p>
          <a:p>
            <a:r>
              <a:rPr lang="en-US" sz="800" dirty="0"/>
              <a:t>MTX monitoring:</a:t>
            </a:r>
          </a:p>
          <a:p>
            <a:r>
              <a:rPr lang="en-US" sz="800" dirty="0"/>
              <a:t>* CBC, liver panel, Cr q3months once the dose is stable</a:t>
            </a:r>
            <a:br>
              <a:rPr lang="en-US" sz="800" dirty="0"/>
            </a:br>
            <a:r>
              <a:rPr lang="en-US" sz="800" dirty="0"/>
              <a:t>* Must take with </a:t>
            </a:r>
            <a:r>
              <a:rPr lang="en-US" sz="800" b="1" dirty="0"/>
              <a:t>folic acid 1mg daily </a:t>
            </a:r>
            <a:r>
              <a:rPr lang="en-US" sz="800" dirty="0"/>
              <a:t>(increase to 2mg daily if mild side effects)</a:t>
            </a:r>
          </a:p>
        </p:txBody>
      </p:sp>
      <p:sp>
        <p:nvSpPr>
          <p:cNvPr id="33" name="Rounded Rectangle 32">
            <a:extLst>
              <a:ext uri="{FF2B5EF4-FFF2-40B4-BE49-F238E27FC236}">
                <a16:creationId xmlns:a16="http://schemas.microsoft.com/office/drawing/2014/main" id="{22025BF3-9E4D-7E44-B383-0980FEE57184}"/>
              </a:ext>
            </a:extLst>
          </p:cNvPr>
          <p:cNvSpPr/>
          <p:nvPr/>
        </p:nvSpPr>
        <p:spPr>
          <a:xfrm>
            <a:off x="6471929" y="3214382"/>
            <a:ext cx="2250414" cy="1491554"/>
          </a:xfrm>
          <a:prstGeom prst="roundRect">
            <a:avLst/>
          </a:prstGeom>
          <a:solidFill>
            <a:schemeClr val="accent4">
              <a:alpha val="14000"/>
            </a:schemeClr>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1588536D-572A-FD4C-9D92-B585333A3D10}"/>
              </a:ext>
            </a:extLst>
          </p:cNvPr>
          <p:cNvSpPr/>
          <p:nvPr/>
        </p:nvSpPr>
        <p:spPr>
          <a:xfrm>
            <a:off x="2197834" y="2549645"/>
            <a:ext cx="2925304" cy="461665"/>
          </a:xfrm>
          <a:prstGeom prst="roundRect">
            <a:avLst/>
          </a:prstGeom>
          <a:solidFill>
            <a:srgbClr val="00B050">
              <a:alpha val="20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3DC8B2F6-07D3-E84A-AFE1-D23818F9B497}"/>
              </a:ext>
            </a:extLst>
          </p:cNvPr>
          <p:cNvSpPr txBox="1"/>
          <p:nvPr/>
        </p:nvSpPr>
        <p:spPr>
          <a:xfrm>
            <a:off x="7300124" y="2549644"/>
            <a:ext cx="3117504" cy="584775"/>
          </a:xfrm>
          <a:prstGeom prst="rect">
            <a:avLst/>
          </a:prstGeom>
          <a:noFill/>
        </p:spPr>
        <p:txBody>
          <a:bodyPr wrap="square" rtlCol="0">
            <a:spAutoFit/>
          </a:bodyPr>
          <a:lstStyle/>
          <a:p>
            <a:pPr algn="ctr"/>
            <a:r>
              <a:rPr lang="en-US" sz="800" b="1" dirty="0"/>
              <a:t>MODERATE or SEVERE RA </a:t>
            </a:r>
            <a:endParaRPr lang="en-US" sz="800" dirty="0"/>
          </a:p>
          <a:p>
            <a:r>
              <a:rPr lang="en-US" sz="800" dirty="0"/>
              <a:t>ANY of the following: &gt;5 joints involved, extra-articular disease, erosions on baseline x- rays, function limited, RAPID-3 &gt;2 or CDAI &gt;10 </a:t>
            </a:r>
          </a:p>
          <a:p>
            <a:endParaRPr lang="en-US" sz="800" dirty="0"/>
          </a:p>
        </p:txBody>
      </p:sp>
      <p:sp>
        <p:nvSpPr>
          <p:cNvPr id="9" name="TextBox 8">
            <a:extLst>
              <a:ext uri="{FF2B5EF4-FFF2-40B4-BE49-F238E27FC236}">
                <a16:creationId xmlns:a16="http://schemas.microsoft.com/office/drawing/2014/main" id="{4B30B305-2120-9E48-AA92-D6E293023E3C}"/>
              </a:ext>
            </a:extLst>
          </p:cNvPr>
          <p:cNvSpPr txBox="1"/>
          <p:nvPr/>
        </p:nvSpPr>
        <p:spPr>
          <a:xfrm>
            <a:off x="2163306" y="2549646"/>
            <a:ext cx="2925304" cy="461665"/>
          </a:xfrm>
          <a:prstGeom prst="rect">
            <a:avLst/>
          </a:prstGeom>
          <a:noFill/>
        </p:spPr>
        <p:txBody>
          <a:bodyPr wrap="square" rtlCol="0">
            <a:spAutoFit/>
          </a:bodyPr>
          <a:lstStyle/>
          <a:p>
            <a:pPr algn="ctr"/>
            <a:r>
              <a:rPr lang="en-US" sz="800" b="1" dirty="0"/>
              <a:t>VERY MILD RA</a:t>
            </a:r>
          </a:p>
          <a:p>
            <a:r>
              <a:rPr lang="en-US" sz="800" dirty="0"/>
              <a:t>ALL of the following: &lt;5 joints involved, no extra-articular disease, minimal limitation in joint function, RAPID-3 ≤2 or CDAI ≤10. </a:t>
            </a:r>
          </a:p>
        </p:txBody>
      </p:sp>
      <p:sp>
        <p:nvSpPr>
          <p:cNvPr id="3" name="TextBox 2">
            <a:extLst>
              <a:ext uri="{FF2B5EF4-FFF2-40B4-BE49-F238E27FC236}">
                <a16:creationId xmlns:a16="http://schemas.microsoft.com/office/drawing/2014/main" id="{108C32A3-993F-D148-A7AF-DF725D85CED0}"/>
              </a:ext>
            </a:extLst>
          </p:cNvPr>
          <p:cNvSpPr txBox="1"/>
          <p:nvPr/>
        </p:nvSpPr>
        <p:spPr>
          <a:xfrm>
            <a:off x="4800601" y="508764"/>
            <a:ext cx="2797630" cy="1831271"/>
          </a:xfrm>
          <a:prstGeom prst="rect">
            <a:avLst/>
          </a:prstGeom>
          <a:noFill/>
        </p:spPr>
        <p:txBody>
          <a:bodyPr wrap="square" rtlCol="0">
            <a:spAutoFit/>
          </a:bodyPr>
          <a:lstStyle/>
          <a:p>
            <a:pPr algn="ctr"/>
            <a:r>
              <a:rPr lang="en-US" sz="800" b="1" u="sng" dirty="0"/>
              <a:t>DIAGNOSIS: 2010 ACR/EULAR CRITERIA</a:t>
            </a:r>
          </a:p>
          <a:p>
            <a:r>
              <a:rPr lang="en-US" sz="800" b="1" dirty="0"/>
              <a:t>1. Synovitis must be present</a:t>
            </a:r>
            <a:r>
              <a:rPr lang="en-US" sz="800" dirty="0"/>
              <a:t>; no other diagnosis to explain it </a:t>
            </a:r>
          </a:p>
          <a:p>
            <a:r>
              <a:rPr lang="en-US" sz="800" dirty="0"/>
              <a:t>2. RA diagnosed if </a:t>
            </a:r>
            <a:r>
              <a:rPr lang="en-US" sz="800" b="1" dirty="0"/>
              <a:t>≥6 points </a:t>
            </a:r>
            <a:r>
              <a:rPr lang="en-US" sz="800" dirty="0"/>
              <a:t>from the following:</a:t>
            </a:r>
          </a:p>
          <a:p>
            <a:r>
              <a:rPr lang="en-US" sz="800" u="sng" dirty="0"/>
              <a:t>JOINTS:</a:t>
            </a:r>
            <a:br>
              <a:rPr lang="en-US" sz="800" dirty="0"/>
            </a:br>
            <a:r>
              <a:rPr lang="en-US" sz="800" dirty="0"/>
              <a:t>    2-10 large joints (i.e. any joint except wrist/hand) ...1 point.                       </a:t>
            </a:r>
          </a:p>
          <a:p>
            <a:r>
              <a:rPr lang="en-US" sz="800" dirty="0"/>
              <a:t>    1-3 small joints (wrists, any hand joint).....................2 points   </a:t>
            </a:r>
          </a:p>
          <a:p>
            <a:r>
              <a:rPr lang="en-US" sz="800" dirty="0"/>
              <a:t>    4-10 small joints.........................................................3 points  </a:t>
            </a:r>
          </a:p>
          <a:p>
            <a:r>
              <a:rPr lang="en-US" sz="800" dirty="0"/>
              <a:t>    &gt;10 joints, including ≥1 small joint............................5 points </a:t>
            </a:r>
          </a:p>
          <a:p>
            <a:r>
              <a:rPr lang="en-US" sz="800" u="sng" dirty="0"/>
              <a:t>SEROLOGY:</a:t>
            </a:r>
            <a:br>
              <a:rPr lang="en-US" sz="800" dirty="0"/>
            </a:br>
            <a:r>
              <a:rPr lang="en-US" sz="800" dirty="0"/>
              <a:t>    RF or anti-CCP low-positive (above ULN).................2 points </a:t>
            </a:r>
          </a:p>
          <a:p>
            <a:r>
              <a:rPr lang="en-US" sz="800" dirty="0"/>
              <a:t>    RF or anti-CCP high-titer (3x &gt;ULN)..........................3 points</a:t>
            </a:r>
          </a:p>
          <a:p>
            <a:r>
              <a:rPr lang="en-US" sz="800" u="sng" dirty="0"/>
              <a:t>ESR </a:t>
            </a:r>
            <a:r>
              <a:rPr lang="en-US" sz="800" b="1" u="sng" dirty="0"/>
              <a:t>or </a:t>
            </a:r>
            <a:r>
              <a:rPr lang="en-US" sz="800" u="sng" dirty="0"/>
              <a:t>CRP ELEVATED</a:t>
            </a:r>
            <a:r>
              <a:rPr lang="en-US" sz="800" dirty="0"/>
              <a:t>...................................................1 point </a:t>
            </a:r>
          </a:p>
          <a:p>
            <a:r>
              <a:rPr lang="en-US" sz="800" u="sng" dirty="0"/>
              <a:t>SYMPTOM DURATION ≥6 weeks</a:t>
            </a:r>
            <a:r>
              <a:rPr lang="en-US" sz="800" dirty="0"/>
              <a:t>..................................1 point </a:t>
            </a:r>
          </a:p>
          <a:p>
            <a:endParaRPr lang="en-US" sz="900" dirty="0"/>
          </a:p>
        </p:txBody>
      </p:sp>
      <p:sp>
        <p:nvSpPr>
          <p:cNvPr id="6" name="Rounded Rectangle 5">
            <a:extLst>
              <a:ext uri="{FF2B5EF4-FFF2-40B4-BE49-F238E27FC236}">
                <a16:creationId xmlns:a16="http://schemas.microsoft.com/office/drawing/2014/main" id="{504D3423-ABC0-5F4B-BB02-7DB045F31017}"/>
              </a:ext>
            </a:extLst>
          </p:cNvPr>
          <p:cNvSpPr/>
          <p:nvPr/>
        </p:nvSpPr>
        <p:spPr>
          <a:xfrm>
            <a:off x="1774371" y="718374"/>
            <a:ext cx="2939632" cy="1621660"/>
          </a:xfrm>
          <a:prstGeom prst="roundRect">
            <a:avLst/>
          </a:prstGeom>
          <a:solidFill>
            <a:schemeClr val="accent1">
              <a:alpha val="2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07A530D4-731A-014C-B7DD-60612EDB2196}"/>
              </a:ext>
            </a:extLst>
          </p:cNvPr>
          <p:cNvSpPr txBox="1"/>
          <p:nvPr/>
        </p:nvSpPr>
        <p:spPr>
          <a:xfrm>
            <a:off x="1774372" y="170209"/>
            <a:ext cx="8643257" cy="338554"/>
          </a:xfrm>
          <a:prstGeom prst="rect">
            <a:avLst/>
          </a:prstGeom>
          <a:noFill/>
        </p:spPr>
        <p:txBody>
          <a:bodyPr wrap="square" rtlCol="0">
            <a:spAutoFit/>
          </a:bodyPr>
          <a:lstStyle/>
          <a:p>
            <a:pPr algn="ctr"/>
            <a:r>
              <a:rPr lang="en-US" sz="1600" b="1" dirty="0">
                <a:latin typeface="Palatino Linotype" panose="02040502050505030304" pitchFamily="18" charset="0"/>
              </a:rPr>
              <a:t>DIAGNOSIS &amp; MANAGEMENT OF RHEUMATOID ARTHRITIS</a:t>
            </a:r>
          </a:p>
        </p:txBody>
      </p:sp>
      <p:sp>
        <p:nvSpPr>
          <p:cNvPr id="4" name="Rounded Rectangle 3">
            <a:extLst>
              <a:ext uri="{FF2B5EF4-FFF2-40B4-BE49-F238E27FC236}">
                <a16:creationId xmlns:a16="http://schemas.microsoft.com/office/drawing/2014/main" id="{6A20C7C4-1335-7D42-9877-FEC4AF1484FA}"/>
              </a:ext>
            </a:extLst>
          </p:cNvPr>
          <p:cNvSpPr/>
          <p:nvPr/>
        </p:nvSpPr>
        <p:spPr>
          <a:xfrm>
            <a:off x="4800602" y="485899"/>
            <a:ext cx="2728573" cy="1754640"/>
          </a:xfrm>
          <a:prstGeom prst="roundRect">
            <a:avLst/>
          </a:prstGeom>
          <a:solidFill>
            <a:srgbClr val="00B050">
              <a:alpha val="20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DFF3B0B-56EC-3840-B2ED-8D14AAFED604}"/>
              </a:ext>
            </a:extLst>
          </p:cNvPr>
          <p:cNvSpPr txBox="1"/>
          <p:nvPr/>
        </p:nvSpPr>
        <p:spPr>
          <a:xfrm>
            <a:off x="1774371" y="762460"/>
            <a:ext cx="3026230" cy="1600438"/>
          </a:xfrm>
          <a:prstGeom prst="rect">
            <a:avLst/>
          </a:prstGeom>
          <a:noFill/>
        </p:spPr>
        <p:txBody>
          <a:bodyPr wrap="square" rtlCol="0">
            <a:spAutoFit/>
          </a:bodyPr>
          <a:lstStyle/>
          <a:p>
            <a:r>
              <a:rPr lang="en-US" sz="800" b="1" u="sng" dirty="0"/>
              <a:t>Initial visit checklist</a:t>
            </a:r>
            <a:r>
              <a:rPr lang="en-US" sz="800" u="sng" dirty="0"/>
              <a:t>:</a:t>
            </a:r>
            <a:endParaRPr lang="en-US" sz="800" dirty="0"/>
          </a:p>
          <a:p>
            <a:pPr marL="171450" indent="-171450">
              <a:buFont typeface="Wingdings" pitchFamily="2" charset="2"/>
              <a:buChar char="q"/>
            </a:pPr>
            <a:r>
              <a:rPr lang="en-US" sz="750" dirty="0"/>
              <a:t>LABWORK: RF, CCP, CBC, CMP, ESR, CRP, PPD or </a:t>
            </a:r>
            <a:r>
              <a:rPr lang="en-US" sz="750" dirty="0" err="1"/>
              <a:t>Quantiferon</a:t>
            </a:r>
            <a:r>
              <a:rPr lang="en-US" sz="750" dirty="0"/>
              <a:t>, HBV </a:t>
            </a:r>
            <a:r>
              <a:rPr lang="en-US" sz="750" dirty="0" err="1"/>
              <a:t>sAg</a:t>
            </a:r>
            <a:r>
              <a:rPr lang="en-US" sz="750" dirty="0"/>
              <a:t>/</a:t>
            </a:r>
            <a:r>
              <a:rPr lang="en-US" sz="750" dirty="0" err="1"/>
              <a:t>sAb</a:t>
            </a:r>
            <a:r>
              <a:rPr lang="en-US" sz="750" dirty="0"/>
              <a:t>/</a:t>
            </a:r>
            <a:r>
              <a:rPr lang="en-US" sz="750" dirty="0" err="1"/>
              <a:t>cAb</a:t>
            </a:r>
            <a:r>
              <a:rPr lang="en-US" sz="750" dirty="0"/>
              <a:t>, HCV Ab </a:t>
            </a:r>
          </a:p>
          <a:p>
            <a:pPr marL="171450" indent="-171450">
              <a:buFont typeface="Wingdings" pitchFamily="2" charset="2"/>
              <a:buChar char="q"/>
            </a:pPr>
            <a:r>
              <a:rPr lang="en-US" sz="750" dirty="0"/>
              <a:t>IMAGING: bilateral hand and foot </a:t>
            </a:r>
            <a:r>
              <a:rPr lang="en-US" sz="750" dirty="0" err="1"/>
              <a:t>xrays</a:t>
            </a:r>
            <a:r>
              <a:rPr lang="en-US" sz="750" dirty="0"/>
              <a:t> (to establish baseline and screen for alternate diagnoses)</a:t>
            </a:r>
          </a:p>
          <a:p>
            <a:pPr marL="171450" indent="-171450">
              <a:buFont typeface="Wingdings" pitchFamily="2" charset="2"/>
              <a:buChar char="q"/>
            </a:pPr>
            <a:r>
              <a:rPr lang="en-US" sz="750" dirty="0"/>
              <a:t>MEDS: consider scheduled NSAIDs vs. prednisone 5-10mg daily (temporary measure until patient  is stable on DMARD therapy)</a:t>
            </a:r>
          </a:p>
          <a:p>
            <a:pPr marL="171450" indent="-171450">
              <a:buFont typeface="Wingdings" pitchFamily="2" charset="2"/>
              <a:buChar char="q"/>
            </a:pPr>
            <a:r>
              <a:rPr lang="en-US" sz="750" dirty="0"/>
              <a:t>Pneumovax/Prevnar, flu shot, Shingrix, HBV vaccine, COVID19 vaccine as early as possible. </a:t>
            </a:r>
          </a:p>
          <a:p>
            <a:pPr marL="171450" indent="-171450">
              <a:buFont typeface="Wingdings" pitchFamily="2" charset="2"/>
              <a:buChar char="q"/>
            </a:pPr>
            <a:r>
              <a:rPr lang="en-US" sz="750" dirty="0"/>
              <a:t>If TB screen positive (and active TB has been ruled out), start LTBI treatment at least 1 week before starting methotrexate</a:t>
            </a:r>
          </a:p>
          <a:p>
            <a:pPr marL="171450" indent="-171450">
              <a:buFont typeface="Wingdings" pitchFamily="2" charset="2"/>
              <a:buChar char="q"/>
            </a:pPr>
            <a:r>
              <a:rPr lang="en-US" sz="750" dirty="0"/>
              <a:t>Schedule follow-up to review labs/</a:t>
            </a:r>
            <a:r>
              <a:rPr lang="en-US" sz="750" dirty="0" err="1"/>
              <a:t>xrays</a:t>
            </a:r>
            <a:r>
              <a:rPr lang="en-US" sz="750" dirty="0"/>
              <a:t> and discuss DMARD initiation</a:t>
            </a:r>
          </a:p>
        </p:txBody>
      </p:sp>
      <p:grpSp>
        <p:nvGrpSpPr>
          <p:cNvPr id="14" name="Group 13">
            <a:extLst>
              <a:ext uri="{FF2B5EF4-FFF2-40B4-BE49-F238E27FC236}">
                <a16:creationId xmlns:a16="http://schemas.microsoft.com/office/drawing/2014/main" id="{E9C8E296-8E60-3B4D-898D-10E365D203F8}"/>
              </a:ext>
            </a:extLst>
          </p:cNvPr>
          <p:cNvGrpSpPr/>
          <p:nvPr/>
        </p:nvGrpSpPr>
        <p:grpSpPr>
          <a:xfrm>
            <a:off x="7615444" y="978256"/>
            <a:ext cx="2866576" cy="1446550"/>
            <a:chOff x="6091444" y="863848"/>
            <a:chExt cx="2866576" cy="1446550"/>
          </a:xfrm>
        </p:grpSpPr>
        <p:sp>
          <p:nvSpPr>
            <p:cNvPr id="8" name="Rounded Rectangle 7">
              <a:extLst>
                <a:ext uri="{FF2B5EF4-FFF2-40B4-BE49-F238E27FC236}">
                  <a16:creationId xmlns:a16="http://schemas.microsoft.com/office/drawing/2014/main" id="{5DB25D5B-7252-4F4B-9483-D95D1556336F}"/>
                </a:ext>
              </a:extLst>
            </p:cNvPr>
            <p:cNvSpPr/>
            <p:nvPr/>
          </p:nvSpPr>
          <p:spPr>
            <a:xfrm>
              <a:off x="6091444" y="863848"/>
              <a:ext cx="2866576" cy="1305915"/>
            </a:xfrm>
            <a:prstGeom prst="roundRect">
              <a:avLst/>
            </a:prstGeom>
            <a:solidFill>
              <a:schemeClr val="accent1">
                <a:alpha val="2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F9DBF7E-333B-254F-8599-D51BE820B42E}"/>
                </a:ext>
              </a:extLst>
            </p:cNvPr>
            <p:cNvSpPr txBox="1"/>
            <p:nvPr/>
          </p:nvSpPr>
          <p:spPr>
            <a:xfrm>
              <a:off x="6160828" y="863848"/>
              <a:ext cx="2649957" cy="1446550"/>
            </a:xfrm>
            <a:prstGeom prst="rect">
              <a:avLst/>
            </a:prstGeom>
            <a:noFill/>
          </p:spPr>
          <p:txBody>
            <a:bodyPr wrap="square" rtlCol="0">
              <a:spAutoFit/>
            </a:bodyPr>
            <a:lstStyle/>
            <a:p>
              <a:r>
                <a:rPr lang="en-US" sz="800" b="1" u="sng" dirty="0"/>
                <a:t>General principles of treatment: </a:t>
              </a:r>
              <a:endParaRPr lang="en-US" sz="800" u="sng" dirty="0"/>
            </a:p>
            <a:p>
              <a:pPr marL="171450" indent="-171450">
                <a:buFont typeface="Arial" panose="020B0604020202020204" pitchFamily="34" charset="0"/>
                <a:buChar char="•"/>
              </a:pPr>
              <a:r>
                <a:rPr lang="en-US" sz="800" dirty="0"/>
                <a:t>Choose initial DMARD based on disease severity, baseline labs, and comorbidities (MTX is most common first-line </a:t>
              </a:r>
              <a:r>
                <a:rPr lang="en-US" sz="800" dirty="0" err="1"/>
                <a:t>tx</a:t>
              </a:r>
              <a:r>
                <a:rPr lang="en-US" sz="800" dirty="0"/>
                <a:t>)</a:t>
              </a:r>
            </a:p>
            <a:p>
              <a:pPr marL="171450" indent="-171450">
                <a:buFont typeface="Arial" panose="020B0604020202020204" pitchFamily="34" charset="0"/>
                <a:buChar char="•"/>
              </a:pPr>
              <a:r>
                <a:rPr lang="en-US" sz="800" dirty="0"/>
                <a:t>Start DMARD ASAP to avoid progressive joint damage</a:t>
              </a:r>
            </a:p>
            <a:p>
              <a:pPr marL="171450" indent="-171450">
                <a:buFont typeface="Arial" panose="020B0604020202020204" pitchFamily="34" charset="0"/>
                <a:buChar char="•"/>
              </a:pPr>
              <a:r>
                <a:rPr lang="en-US" sz="800" b="1" dirty="0"/>
                <a:t>Goal is remission or low disease activity </a:t>
              </a:r>
              <a:r>
                <a:rPr lang="en-US" sz="800" dirty="0"/>
                <a:t>(RAPID-3 ≤2 or CDAI ≤10)</a:t>
              </a:r>
            </a:p>
            <a:p>
              <a:pPr marL="171450" indent="-171450">
                <a:buFont typeface="Arial" panose="020B0604020202020204" pitchFamily="34" charset="0"/>
                <a:buChar char="•"/>
              </a:pPr>
              <a:r>
                <a:rPr lang="en-US" sz="800" dirty="0"/>
                <a:t>Evaluate patient q3 months until this is achieved</a:t>
              </a:r>
            </a:p>
            <a:p>
              <a:pPr marL="171450" indent="-171450">
                <a:buFont typeface="Arial" panose="020B0604020202020204" pitchFamily="34" charset="0"/>
                <a:buChar char="•"/>
              </a:pPr>
              <a:r>
                <a:rPr lang="en-US" sz="800" dirty="0"/>
                <a:t>Vast majority of patients will require life-long medication </a:t>
              </a:r>
            </a:p>
            <a:p>
              <a:endParaRPr lang="en-US" sz="800" dirty="0"/>
            </a:p>
          </p:txBody>
        </p:sp>
      </p:grpSp>
      <p:sp>
        <p:nvSpPr>
          <p:cNvPr id="11" name="Rounded Rectangle 10">
            <a:extLst>
              <a:ext uri="{FF2B5EF4-FFF2-40B4-BE49-F238E27FC236}">
                <a16:creationId xmlns:a16="http://schemas.microsoft.com/office/drawing/2014/main" id="{51B42D3F-89FC-B840-BD84-E7659F0B5D5D}"/>
              </a:ext>
            </a:extLst>
          </p:cNvPr>
          <p:cNvSpPr/>
          <p:nvPr/>
        </p:nvSpPr>
        <p:spPr>
          <a:xfrm>
            <a:off x="7265595" y="2549644"/>
            <a:ext cx="3069190" cy="461665"/>
          </a:xfrm>
          <a:prstGeom prst="roundRect">
            <a:avLst/>
          </a:prstGeom>
          <a:solidFill>
            <a:srgbClr val="00B050">
              <a:alpha val="20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Arrow Connector 16">
            <a:extLst>
              <a:ext uri="{FF2B5EF4-FFF2-40B4-BE49-F238E27FC236}">
                <a16:creationId xmlns:a16="http://schemas.microsoft.com/office/drawing/2014/main" id="{742203DF-07A0-804E-8799-0C2C5B2C6974}"/>
              </a:ext>
            </a:extLst>
          </p:cNvPr>
          <p:cNvCxnSpPr>
            <a:cxnSpLocks/>
            <a:endCxn id="10" idx="3"/>
          </p:cNvCxnSpPr>
          <p:nvPr/>
        </p:nvCxnSpPr>
        <p:spPr>
          <a:xfrm flipH="1">
            <a:off x="5123138" y="2559843"/>
            <a:ext cx="1053964" cy="22063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2573B7E-483F-DE42-84C7-C1848D0B0197}"/>
              </a:ext>
            </a:extLst>
          </p:cNvPr>
          <p:cNvCxnSpPr>
            <a:cxnSpLocks/>
          </p:cNvCxnSpPr>
          <p:nvPr/>
        </p:nvCxnSpPr>
        <p:spPr>
          <a:xfrm>
            <a:off x="6160324" y="2559844"/>
            <a:ext cx="1098118" cy="2206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40D5243-7E26-9A42-8604-60E9626E816C}"/>
              </a:ext>
            </a:extLst>
          </p:cNvPr>
          <p:cNvCxnSpPr>
            <a:cxnSpLocks/>
          </p:cNvCxnSpPr>
          <p:nvPr/>
        </p:nvCxnSpPr>
        <p:spPr>
          <a:xfrm flipH="1" flipV="1">
            <a:off x="6164888" y="2240539"/>
            <a:ext cx="12214" cy="309106"/>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C48E8B1-5532-5049-A341-D05523017C8F}"/>
              </a:ext>
            </a:extLst>
          </p:cNvPr>
          <p:cNvSpPr txBox="1"/>
          <p:nvPr/>
        </p:nvSpPr>
        <p:spPr>
          <a:xfrm>
            <a:off x="1774371" y="3198057"/>
            <a:ext cx="2544332" cy="830997"/>
          </a:xfrm>
          <a:prstGeom prst="rect">
            <a:avLst/>
          </a:prstGeom>
          <a:noFill/>
        </p:spPr>
        <p:txBody>
          <a:bodyPr wrap="square" rtlCol="0">
            <a:spAutoFit/>
          </a:bodyPr>
          <a:lstStyle/>
          <a:p>
            <a:r>
              <a:rPr lang="en-US" sz="800" b="1" dirty="0"/>
              <a:t>HYDROXYCHLOROQUINE</a:t>
            </a:r>
            <a:br>
              <a:rPr lang="en-US" sz="800" b="1" dirty="0"/>
            </a:br>
            <a:r>
              <a:rPr lang="en-US" sz="800" b="1" dirty="0"/>
              <a:t>200-400mg PO daily [max dose 5mg/kg] </a:t>
            </a:r>
          </a:p>
          <a:p>
            <a:r>
              <a:rPr lang="en-US" sz="800" b="1" dirty="0"/>
              <a:t>* </a:t>
            </a:r>
            <a:r>
              <a:rPr lang="en-US" sz="800" dirty="0"/>
              <a:t>May reduce risk of diabetes and improve lipids</a:t>
            </a:r>
            <a:br>
              <a:rPr lang="en-US" sz="800" dirty="0"/>
            </a:br>
            <a:r>
              <a:rPr lang="en-US" sz="800" dirty="0"/>
              <a:t>* Well-tolerated, safe in pregnancy</a:t>
            </a:r>
            <a:br>
              <a:rPr lang="en-US" sz="800" dirty="0"/>
            </a:br>
            <a:r>
              <a:rPr lang="en-US" sz="800" dirty="0"/>
              <a:t>* Retinal exam at baseline and q1yr </a:t>
            </a:r>
          </a:p>
          <a:p>
            <a:endParaRPr lang="en-US" sz="800" dirty="0"/>
          </a:p>
        </p:txBody>
      </p:sp>
      <p:sp>
        <p:nvSpPr>
          <p:cNvPr id="28" name="TextBox 27">
            <a:extLst>
              <a:ext uri="{FF2B5EF4-FFF2-40B4-BE49-F238E27FC236}">
                <a16:creationId xmlns:a16="http://schemas.microsoft.com/office/drawing/2014/main" id="{0EA0F3A2-21DD-7B44-B183-7618A4D6B960}"/>
              </a:ext>
            </a:extLst>
          </p:cNvPr>
          <p:cNvSpPr txBox="1"/>
          <p:nvPr/>
        </p:nvSpPr>
        <p:spPr>
          <a:xfrm>
            <a:off x="1774372" y="4115683"/>
            <a:ext cx="2386951" cy="830997"/>
          </a:xfrm>
          <a:prstGeom prst="rect">
            <a:avLst/>
          </a:prstGeom>
          <a:noFill/>
        </p:spPr>
        <p:txBody>
          <a:bodyPr wrap="square" rtlCol="0">
            <a:spAutoFit/>
          </a:bodyPr>
          <a:lstStyle/>
          <a:p>
            <a:r>
              <a:rPr lang="en-US" sz="800" b="1" dirty="0"/>
              <a:t>SULFASALAZINE</a:t>
            </a:r>
            <a:br>
              <a:rPr lang="en-US" sz="800" b="1" dirty="0"/>
            </a:br>
            <a:r>
              <a:rPr lang="en-US" sz="800" b="1" dirty="0"/>
              <a:t>500mg BID x 1 week </a:t>
            </a:r>
            <a:r>
              <a:rPr lang="en-US" sz="800" b="1" dirty="0">
                <a:sym typeface="Wingdings" pitchFamily="2" charset="2"/>
              </a:rPr>
              <a:t> </a:t>
            </a:r>
            <a:r>
              <a:rPr lang="en-US" sz="800" b="1" dirty="0"/>
              <a:t>1000mg BID</a:t>
            </a:r>
            <a:br>
              <a:rPr lang="en-US" sz="800" b="1" dirty="0"/>
            </a:br>
            <a:r>
              <a:rPr lang="en-US" sz="800" dirty="0"/>
              <a:t>* Better efficacy than hydroxychloroquine, but more likely to cause GI upset</a:t>
            </a:r>
            <a:br>
              <a:rPr lang="en-US" sz="800" dirty="0"/>
            </a:br>
            <a:r>
              <a:rPr lang="en-US" sz="800" dirty="0"/>
              <a:t>* Monitor WBC q2 months </a:t>
            </a:r>
          </a:p>
          <a:p>
            <a:endParaRPr lang="en-US" sz="800" dirty="0"/>
          </a:p>
        </p:txBody>
      </p:sp>
      <p:sp>
        <p:nvSpPr>
          <p:cNvPr id="31" name="Rectangle 30">
            <a:extLst>
              <a:ext uri="{FF2B5EF4-FFF2-40B4-BE49-F238E27FC236}">
                <a16:creationId xmlns:a16="http://schemas.microsoft.com/office/drawing/2014/main" id="{A6566264-C6E2-B24F-B63C-B2EB7630D35B}"/>
              </a:ext>
            </a:extLst>
          </p:cNvPr>
          <p:cNvSpPr/>
          <p:nvPr/>
        </p:nvSpPr>
        <p:spPr>
          <a:xfrm>
            <a:off x="4172674" y="3791520"/>
            <a:ext cx="965931" cy="461665"/>
          </a:xfrm>
          <a:prstGeom prst="rect">
            <a:avLst/>
          </a:prstGeom>
          <a:ln>
            <a:solidFill>
              <a:schemeClr val="accent1">
                <a:shade val="50000"/>
              </a:schemeClr>
            </a:solidFill>
          </a:ln>
        </p:spPr>
        <p:txBody>
          <a:bodyPr wrap="square">
            <a:spAutoFit/>
          </a:bodyPr>
          <a:lstStyle/>
          <a:p>
            <a:pPr algn="ctr"/>
            <a:r>
              <a:rPr lang="en-US" sz="800" b="1" dirty="0">
                <a:latin typeface="Calibri" panose="020F0502020204030204" pitchFamily="34" charset="0"/>
              </a:rPr>
              <a:t>After 3 months</a:t>
            </a:r>
            <a:r>
              <a:rPr lang="en-US" sz="800" dirty="0">
                <a:latin typeface="Calibri" panose="020F0502020204030204" pitchFamily="34" charset="0"/>
              </a:rPr>
              <a:t>, if moderate or high disease activity</a:t>
            </a:r>
            <a:endParaRPr lang="en-US" sz="800" dirty="0"/>
          </a:p>
        </p:txBody>
      </p:sp>
      <p:sp>
        <p:nvSpPr>
          <p:cNvPr id="32" name="TextBox 31">
            <a:extLst>
              <a:ext uri="{FF2B5EF4-FFF2-40B4-BE49-F238E27FC236}">
                <a16:creationId xmlns:a16="http://schemas.microsoft.com/office/drawing/2014/main" id="{271DD5DC-810E-6040-8343-889D41463FF8}"/>
              </a:ext>
            </a:extLst>
          </p:cNvPr>
          <p:cNvSpPr txBox="1"/>
          <p:nvPr/>
        </p:nvSpPr>
        <p:spPr>
          <a:xfrm>
            <a:off x="5891707" y="2791122"/>
            <a:ext cx="789272" cy="461665"/>
          </a:xfrm>
          <a:prstGeom prst="rect">
            <a:avLst/>
          </a:prstGeom>
          <a:noFill/>
        </p:spPr>
        <p:txBody>
          <a:bodyPr wrap="square" rtlCol="0">
            <a:spAutoFit/>
          </a:bodyPr>
          <a:lstStyle/>
          <a:p>
            <a:r>
              <a:rPr lang="en-US" sz="800" dirty="0"/>
              <a:t>1</a:t>
            </a:r>
            <a:r>
              <a:rPr lang="en-US" sz="800" baseline="30000" dirty="0"/>
              <a:t>st</a:t>
            </a:r>
            <a:r>
              <a:rPr lang="en-US" sz="800" dirty="0"/>
              <a:t> line for most RA patients</a:t>
            </a:r>
          </a:p>
        </p:txBody>
      </p:sp>
      <p:pic>
        <p:nvPicPr>
          <p:cNvPr id="35" name="Graphic 34" descr="Back with solid fill">
            <a:extLst>
              <a:ext uri="{FF2B5EF4-FFF2-40B4-BE49-F238E27FC236}">
                <a16:creationId xmlns:a16="http://schemas.microsoft.com/office/drawing/2014/main" id="{7880C938-B694-A344-ABC9-F5C421FA2C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974954">
            <a:off x="6053196" y="3114902"/>
            <a:ext cx="456480" cy="456480"/>
          </a:xfrm>
          <a:prstGeom prst="rect">
            <a:avLst/>
          </a:prstGeom>
        </p:spPr>
      </p:pic>
      <p:sp>
        <p:nvSpPr>
          <p:cNvPr id="37" name="Rounded Rectangle 36">
            <a:extLst>
              <a:ext uri="{FF2B5EF4-FFF2-40B4-BE49-F238E27FC236}">
                <a16:creationId xmlns:a16="http://schemas.microsoft.com/office/drawing/2014/main" id="{25155287-5AEE-5E4C-B8AA-E1EE88976139}"/>
              </a:ext>
            </a:extLst>
          </p:cNvPr>
          <p:cNvSpPr/>
          <p:nvPr/>
        </p:nvSpPr>
        <p:spPr>
          <a:xfrm>
            <a:off x="1763072" y="3171031"/>
            <a:ext cx="2386950" cy="774232"/>
          </a:xfrm>
          <a:prstGeom prst="roundRect">
            <a:avLst/>
          </a:prstGeom>
          <a:solidFill>
            <a:schemeClr val="accent4">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a:extLst>
              <a:ext uri="{FF2B5EF4-FFF2-40B4-BE49-F238E27FC236}">
                <a16:creationId xmlns:a16="http://schemas.microsoft.com/office/drawing/2014/main" id="{1C5AEA25-29DB-6045-B436-7FEFCA5F4C90}"/>
              </a:ext>
            </a:extLst>
          </p:cNvPr>
          <p:cNvSpPr/>
          <p:nvPr/>
        </p:nvSpPr>
        <p:spPr>
          <a:xfrm>
            <a:off x="1763072" y="4130245"/>
            <a:ext cx="2386951" cy="774232"/>
          </a:xfrm>
          <a:prstGeom prst="roundRect">
            <a:avLst/>
          </a:prstGeom>
          <a:solidFill>
            <a:schemeClr val="accent4">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7991ECF-402F-BD4C-8404-768C9057D215}"/>
              </a:ext>
            </a:extLst>
          </p:cNvPr>
          <p:cNvSpPr txBox="1"/>
          <p:nvPr/>
        </p:nvSpPr>
        <p:spPr>
          <a:xfrm rot="704645">
            <a:off x="6442874" y="2512853"/>
            <a:ext cx="1030058" cy="215444"/>
          </a:xfrm>
          <a:prstGeom prst="rect">
            <a:avLst/>
          </a:prstGeom>
          <a:noFill/>
        </p:spPr>
        <p:txBody>
          <a:bodyPr wrap="square" rtlCol="0">
            <a:spAutoFit/>
          </a:bodyPr>
          <a:lstStyle/>
          <a:p>
            <a:r>
              <a:rPr lang="en-US" sz="800" dirty="0"/>
              <a:t>common</a:t>
            </a:r>
          </a:p>
        </p:txBody>
      </p:sp>
      <p:sp>
        <p:nvSpPr>
          <p:cNvPr id="40" name="TextBox 39">
            <a:extLst>
              <a:ext uri="{FF2B5EF4-FFF2-40B4-BE49-F238E27FC236}">
                <a16:creationId xmlns:a16="http://schemas.microsoft.com/office/drawing/2014/main" id="{705A9B17-6DDA-9E42-B95E-4D065344D4E0}"/>
              </a:ext>
            </a:extLst>
          </p:cNvPr>
          <p:cNvSpPr txBox="1"/>
          <p:nvPr/>
        </p:nvSpPr>
        <p:spPr>
          <a:xfrm rot="20822838">
            <a:off x="5294386" y="2441713"/>
            <a:ext cx="1030058" cy="215444"/>
          </a:xfrm>
          <a:prstGeom prst="rect">
            <a:avLst/>
          </a:prstGeom>
          <a:noFill/>
        </p:spPr>
        <p:txBody>
          <a:bodyPr wrap="square" rtlCol="0">
            <a:spAutoFit/>
          </a:bodyPr>
          <a:lstStyle/>
          <a:p>
            <a:r>
              <a:rPr lang="en-US" sz="800" dirty="0"/>
              <a:t>less common</a:t>
            </a:r>
          </a:p>
        </p:txBody>
      </p:sp>
      <p:sp>
        <p:nvSpPr>
          <p:cNvPr id="39" name="TextBox 38">
            <a:extLst>
              <a:ext uri="{FF2B5EF4-FFF2-40B4-BE49-F238E27FC236}">
                <a16:creationId xmlns:a16="http://schemas.microsoft.com/office/drawing/2014/main" id="{0738269C-2B43-CB4A-963C-FC8C716FE5EB}"/>
              </a:ext>
            </a:extLst>
          </p:cNvPr>
          <p:cNvSpPr txBox="1"/>
          <p:nvPr/>
        </p:nvSpPr>
        <p:spPr>
          <a:xfrm>
            <a:off x="2732623" y="3907363"/>
            <a:ext cx="696478" cy="246221"/>
          </a:xfrm>
          <a:prstGeom prst="rect">
            <a:avLst/>
          </a:prstGeom>
          <a:noFill/>
        </p:spPr>
        <p:txBody>
          <a:bodyPr wrap="square" rtlCol="0">
            <a:spAutoFit/>
          </a:bodyPr>
          <a:lstStyle/>
          <a:p>
            <a:r>
              <a:rPr lang="en-US" sz="1000" b="1" dirty="0"/>
              <a:t>OR</a:t>
            </a:r>
          </a:p>
        </p:txBody>
      </p:sp>
      <p:cxnSp>
        <p:nvCxnSpPr>
          <p:cNvPr id="49" name="Straight Arrow Connector 48">
            <a:extLst>
              <a:ext uri="{FF2B5EF4-FFF2-40B4-BE49-F238E27FC236}">
                <a16:creationId xmlns:a16="http://schemas.microsoft.com/office/drawing/2014/main" id="{87B51F85-4B41-A245-AE6F-A6A842C607F0}"/>
              </a:ext>
            </a:extLst>
          </p:cNvPr>
          <p:cNvCxnSpPr>
            <a:cxnSpLocks/>
            <a:stCxn id="31" idx="3"/>
            <a:endCxn id="33" idx="1"/>
          </p:cNvCxnSpPr>
          <p:nvPr/>
        </p:nvCxnSpPr>
        <p:spPr>
          <a:xfrm flipV="1">
            <a:off x="5138605" y="3960160"/>
            <a:ext cx="1333325" cy="621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E57E9ACF-4042-1D49-A724-7D2967259ADE}"/>
              </a:ext>
            </a:extLst>
          </p:cNvPr>
          <p:cNvCxnSpPr>
            <a:cxnSpLocks/>
          </p:cNvCxnSpPr>
          <p:nvPr/>
        </p:nvCxnSpPr>
        <p:spPr>
          <a:xfrm>
            <a:off x="8040303" y="3011309"/>
            <a:ext cx="0" cy="183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715937D8-F944-6F42-A78C-09E9C20CF819}"/>
              </a:ext>
            </a:extLst>
          </p:cNvPr>
          <p:cNvCxnSpPr/>
          <p:nvPr/>
        </p:nvCxnSpPr>
        <p:spPr>
          <a:xfrm>
            <a:off x="3497179" y="3001683"/>
            <a:ext cx="0" cy="1867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A89D976E-5AE5-344D-AE5C-BBE2DFC5804B}"/>
              </a:ext>
            </a:extLst>
          </p:cNvPr>
          <p:cNvSpPr/>
          <p:nvPr/>
        </p:nvSpPr>
        <p:spPr>
          <a:xfrm>
            <a:off x="8872128" y="3596230"/>
            <a:ext cx="1648144" cy="1323439"/>
          </a:xfrm>
          <a:prstGeom prst="rect">
            <a:avLst/>
          </a:prstGeom>
        </p:spPr>
        <p:txBody>
          <a:bodyPr wrap="square">
            <a:spAutoFit/>
          </a:bodyPr>
          <a:lstStyle/>
          <a:p>
            <a:r>
              <a:rPr lang="en-US" sz="800" b="1" dirty="0">
                <a:latin typeface="Calibri" panose="020F0502020204030204" pitchFamily="34" charset="0"/>
              </a:rPr>
              <a:t>LEFLUNOMIDE</a:t>
            </a:r>
            <a:br>
              <a:rPr lang="en-US" sz="800" b="1" dirty="0">
                <a:latin typeface="Calibri" panose="020F0502020204030204" pitchFamily="34" charset="0"/>
              </a:rPr>
            </a:br>
            <a:r>
              <a:rPr lang="en-US" sz="800" b="1" dirty="0">
                <a:latin typeface="Calibri" panose="020F0502020204030204" pitchFamily="34" charset="0"/>
              </a:rPr>
              <a:t>10mg PO daily x 6 weeks</a:t>
            </a:r>
            <a:r>
              <a:rPr lang="en-US" sz="800" dirty="0">
                <a:latin typeface="Calibri" panose="020F0502020204030204" pitchFamily="34" charset="0"/>
              </a:rPr>
              <a:t>, then check labs. If tolerating, increase to </a:t>
            </a:r>
            <a:r>
              <a:rPr lang="en-US" sz="800" b="1" dirty="0">
                <a:latin typeface="Calibri" panose="020F0502020204030204" pitchFamily="34" charset="0"/>
              </a:rPr>
              <a:t>20mg PO daily</a:t>
            </a:r>
            <a:br>
              <a:rPr lang="en-US" sz="800" b="1" dirty="0">
                <a:latin typeface="Calibri" panose="020F0502020204030204" pitchFamily="34" charset="0"/>
              </a:rPr>
            </a:br>
            <a:r>
              <a:rPr lang="en-US" sz="800" dirty="0">
                <a:latin typeface="Calibri" panose="020F0502020204030204" pitchFamily="34" charset="0"/>
              </a:rPr>
              <a:t>* Diarrhea in 20%</a:t>
            </a:r>
            <a:br>
              <a:rPr lang="en-US" sz="800" dirty="0">
                <a:latin typeface="Calibri" panose="020F0502020204030204" pitchFamily="34" charset="0"/>
              </a:rPr>
            </a:br>
            <a:r>
              <a:rPr lang="en-US" sz="800" dirty="0">
                <a:latin typeface="Calibri" panose="020F0502020204030204" pitchFamily="34" charset="0"/>
              </a:rPr>
              <a:t>* Labs and contraindications same as for MTX (see page 2); Avoid in women of childbearing age: risk of birth defects up to 2 years after cessation!</a:t>
            </a:r>
            <a:endParaRPr lang="en-US" sz="800" dirty="0"/>
          </a:p>
        </p:txBody>
      </p:sp>
      <p:sp>
        <p:nvSpPr>
          <p:cNvPr id="55" name="TextBox 54">
            <a:extLst>
              <a:ext uri="{FF2B5EF4-FFF2-40B4-BE49-F238E27FC236}">
                <a16:creationId xmlns:a16="http://schemas.microsoft.com/office/drawing/2014/main" id="{5A7576CD-93BD-3C4A-A9BC-A014DC437D28}"/>
              </a:ext>
            </a:extLst>
          </p:cNvPr>
          <p:cNvSpPr txBox="1"/>
          <p:nvPr/>
        </p:nvSpPr>
        <p:spPr>
          <a:xfrm>
            <a:off x="9119447" y="3305759"/>
            <a:ext cx="1215338" cy="338554"/>
          </a:xfrm>
          <a:prstGeom prst="rect">
            <a:avLst/>
          </a:prstGeom>
          <a:noFill/>
        </p:spPr>
        <p:txBody>
          <a:bodyPr wrap="square" rtlCol="0">
            <a:spAutoFit/>
          </a:bodyPr>
          <a:lstStyle/>
          <a:p>
            <a:r>
              <a:rPr lang="en-US" sz="800" i="1" dirty="0"/>
              <a:t>If not tolerating MTX, might consider:</a:t>
            </a:r>
          </a:p>
        </p:txBody>
      </p:sp>
      <p:sp>
        <p:nvSpPr>
          <p:cNvPr id="57" name="Rounded Rectangle 56">
            <a:extLst>
              <a:ext uri="{FF2B5EF4-FFF2-40B4-BE49-F238E27FC236}">
                <a16:creationId xmlns:a16="http://schemas.microsoft.com/office/drawing/2014/main" id="{06FCA0F4-27C0-2548-B114-ACCB79F2E001}"/>
              </a:ext>
            </a:extLst>
          </p:cNvPr>
          <p:cNvSpPr/>
          <p:nvPr/>
        </p:nvSpPr>
        <p:spPr>
          <a:xfrm>
            <a:off x="8858876" y="3587637"/>
            <a:ext cx="1558752" cy="1318779"/>
          </a:xfrm>
          <a:prstGeom prst="roundRect">
            <a:avLst/>
          </a:prstGeom>
          <a:solidFill>
            <a:schemeClr val="accent4">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3">
            <a:extLst>
              <a:ext uri="{FF2B5EF4-FFF2-40B4-BE49-F238E27FC236}">
                <a16:creationId xmlns:a16="http://schemas.microsoft.com/office/drawing/2014/main" id="{14A86328-AF64-1D45-81A2-0044C1B732E9}"/>
              </a:ext>
            </a:extLst>
          </p:cNvPr>
          <p:cNvSpPr>
            <a:spLocks noChangeArrowheads="1"/>
          </p:cNvSpPr>
          <p:nvPr/>
        </p:nvSpPr>
        <p:spPr bwMode="auto">
          <a:xfrm>
            <a:off x="6506366" y="4710636"/>
            <a:ext cx="233429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800" b="1" dirty="0">
                <a:latin typeface="Calibri" panose="020F0502020204030204" pitchFamily="34" charset="0"/>
              </a:rPr>
              <a:t>After 3 months</a:t>
            </a:r>
            <a:r>
              <a:rPr lang="en-US" altLang="en-US" sz="800" dirty="0">
                <a:latin typeface="Calibri" panose="020F0502020204030204" pitchFamily="34" charset="0"/>
              </a:rPr>
              <a:t>, if moderate or high disease activity</a:t>
            </a:r>
            <a:endParaRPr lang="en-US" altLang="en-US" dirty="0">
              <a:latin typeface="Arial" panose="020B0604020202020204" pitchFamily="34" charset="0"/>
            </a:endParaRPr>
          </a:p>
        </p:txBody>
      </p:sp>
      <p:pic>
        <p:nvPicPr>
          <p:cNvPr id="1026" name="Picture 2" descr="page1image16304096">
            <a:extLst>
              <a:ext uri="{FF2B5EF4-FFF2-40B4-BE49-F238E27FC236}">
                <a16:creationId xmlns:a16="http://schemas.microsoft.com/office/drawing/2014/main" id="{0EE860ED-CAE9-3043-8EF5-F17A26C3D5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9023" y="4724697"/>
            <a:ext cx="2250414" cy="206789"/>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a:extLst>
              <a:ext uri="{FF2B5EF4-FFF2-40B4-BE49-F238E27FC236}">
                <a16:creationId xmlns:a16="http://schemas.microsoft.com/office/drawing/2014/main" id="{CC129436-6E22-3644-B69D-14707718DD15}"/>
              </a:ext>
            </a:extLst>
          </p:cNvPr>
          <p:cNvSpPr txBox="1"/>
          <p:nvPr/>
        </p:nvSpPr>
        <p:spPr>
          <a:xfrm>
            <a:off x="7774468" y="5408470"/>
            <a:ext cx="2559270" cy="954107"/>
          </a:xfrm>
          <a:prstGeom prst="rect">
            <a:avLst/>
          </a:prstGeom>
          <a:noFill/>
        </p:spPr>
        <p:txBody>
          <a:bodyPr wrap="square" rtlCol="0">
            <a:spAutoFit/>
          </a:bodyPr>
          <a:lstStyle/>
          <a:p>
            <a:pPr algn="ctr"/>
            <a:r>
              <a:rPr lang="en-US" sz="800" b="1" dirty="0"/>
              <a:t>TNF-INHIBITOR</a:t>
            </a:r>
          </a:p>
          <a:p>
            <a:pPr algn="ctr"/>
            <a:r>
              <a:rPr lang="en-US" sz="800" b="1" dirty="0"/>
              <a:t>Adalimumab (Humira) 40mg SC q2weeks </a:t>
            </a:r>
          </a:p>
          <a:p>
            <a:pPr algn="ctr"/>
            <a:r>
              <a:rPr lang="en-US" sz="800" b="1" dirty="0"/>
              <a:t>or Etanercept (Enbrel) 50mg SC </a:t>
            </a:r>
            <a:r>
              <a:rPr lang="en-US" sz="800" b="1" dirty="0" err="1"/>
              <a:t>qweek</a:t>
            </a:r>
            <a:r>
              <a:rPr lang="en-US" sz="800" b="1" dirty="0"/>
              <a:t> </a:t>
            </a:r>
          </a:p>
          <a:p>
            <a:pPr algn="ctr"/>
            <a:r>
              <a:rPr lang="en-US" sz="800" b="1" dirty="0"/>
              <a:t>or Certolizumab pegol (Cimzia) 200mg SC q2weeks</a:t>
            </a:r>
          </a:p>
          <a:p>
            <a:r>
              <a:rPr lang="en-US" sz="800" dirty="0"/>
              <a:t>* Ideally, give </a:t>
            </a:r>
            <a:r>
              <a:rPr lang="en-US" sz="800" dirty="0" err="1"/>
              <a:t>TNFi</a:t>
            </a:r>
            <a:r>
              <a:rPr lang="en-US" sz="800" dirty="0"/>
              <a:t> </a:t>
            </a:r>
            <a:r>
              <a:rPr lang="en-US" sz="800" u="sng" dirty="0"/>
              <a:t>AND</a:t>
            </a:r>
            <a:r>
              <a:rPr lang="en-US" sz="800" dirty="0"/>
              <a:t> weekly methotrexate</a:t>
            </a:r>
          </a:p>
          <a:p>
            <a:r>
              <a:rPr lang="en-US" sz="800" dirty="0"/>
              <a:t>* Adalimumab and Etanercept are more readily available</a:t>
            </a:r>
          </a:p>
          <a:p>
            <a:r>
              <a:rPr lang="en-US" sz="800" dirty="0"/>
              <a:t>* Certolizumab is specifically preferred in pregnancy</a:t>
            </a:r>
          </a:p>
        </p:txBody>
      </p:sp>
      <p:sp>
        <p:nvSpPr>
          <p:cNvPr id="1027" name="TextBox 1026">
            <a:extLst>
              <a:ext uri="{FF2B5EF4-FFF2-40B4-BE49-F238E27FC236}">
                <a16:creationId xmlns:a16="http://schemas.microsoft.com/office/drawing/2014/main" id="{470A7C6B-FD78-394B-8B24-9B3C18F2DBA0}"/>
              </a:ext>
            </a:extLst>
          </p:cNvPr>
          <p:cNvSpPr txBox="1"/>
          <p:nvPr/>
        </p:nvSpPr>
        <p:spPr>
          <a:xfrm>
            <a:off x="4556828" y="6350572"/>
            <a:ext cx="3243620" cy="523220"/>
          </a:xfrm>
          <a:prstGeom prst="rect">
            <a:avLst/>
          </a:prstGeom>
          <a:noFill/>
          <a:ln>
            <a:noFill/>
          </a:ln>
        </p:spPr>
        <p:txBody>
          <a:bodyPr wrap="square" rtlCol="0">
            <a:spAutoFit/>
          </a:bodyPr>
          <a:lstStyle/>
          <a:p>
            <a:endParaRPr lang="en-US" sz="700" dirty="0"/>
          </a:p>
          <a:p>
            <a:r>
              <a:rPr lang="en-US" sz="700" b="1" dirty="0"/>
              <a:t>Updated in 2021 by: </a:t>
            </a:r>
            <a:r>
              <a:rPr lang="en-US" sz="700" dirty="0"/>
              <a:t>Jennifer Mandal, MD</a:t>
            </a:r>
            <a:r>
              <a:rPr lang="en-US" sz="700" baseline="30000" dirty="0"/>
              <a:t>3</a:t>
            </a:r>
            <a:r>
              <a:rPr lang="en-US" sz="700" dirty="0"/>
              <a:t>; Wendy Grant, MD</a:t>
            </a:r>
            <a:r>
              <a:rPr lang="en-US" sz="700" baseline="30000" dirty="0"/>
              <a:t>4</a:t>
            </a:r>
            <a:r>
              <a:rPr lang="en-US" sz="700" dirty="0"/>
              <a:t>; Mary </a:t>
            </a:r>
            <a:r>
              <a:rPr lang="en-US" sz="700" dirty="0" err="1"/>
              <a:t>Margaretten</a:t>
            </a:r>
            <a:r>
              <a:rPr lang="en-US" sz="700" dirty="0"/>
              <a:t>, MD</a:t>
            </a:r>
            <a:r>
              <a:rPr lang="en-US" sz="700" baseline="30000" dirty="0"/>
              <a:t>3</a:t>
            </a:r>
            <a:r>
              <a:rPr lang="en-US" sz="700" dirty="0"/>
              <a:t>; John McDougall, MD5; 3UCSF Division of Rheumatology, </a:t>
            </a:r>
            <a:r>
              <a:rPr lang="en-US" sz="700" baseline="30000" dirty="0"/>
              <a:t>4</a:t>
            </a:r>
            <a:r>
              <a:rPr lang="en-US" sz="700" dirty="0"/>
              <a:t>Centura Health Rheumatology, Durango, CO; </a:t>
            </a:r>
            <a:r>
              <a:rPr lang="en-US" sz="700" baseline="30000" dirty="0"/>
              <a:t>5</a:t>
            </a:r>
            <a:r>
              <a:rPr lang="en-US" sz="700" dirty="0"/>
              <a:t>Northern Navajo Medical Center-Shiprock</a:t>
            </a:r>
            <a:endParaRPr lang="en-US" sz="700" b="1" dirty="0"/>
          </a:p>
        </p:txBody>
      </p:sp>
      <p:sp>
        <p:nvSpPr>
          <p:cNvPr id="76" name="Rounded Rectangle 75">
            <a:extLst>
              <a:ext uri="{FF2B5EF4-FFF2-40B4-BE49-F238E27FC236}">
                <a16:creationId xmlns:a16="http://schemas.microsoft.com/office/drawing/2014/main" id="{0C2EC449-446E-ED4C-8860-28F19CC85A7A}"/>
              </a:ext>
            </a:extLst>
          </p:cNvPr>
          <p:cNvSpPr/>
          <p:nvPr/>
        </p:nvSpPr>
        <p:spPr>
          <a:xfrm>
            <a:off x="4825069" y="5377951"/>
            <a:ext cx="2471346" cy="829640"/>
          </a:xfrm>
          <a:prstGeom prst="roundRect">
            <a:avLst/>
          </a:prstGeom>
          <a:solidFill>
            <a:schemeClr val="accent4">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a:p>
            <a:pPr algn="ctr"/>
            <a:r>
              <a:rPr lang="en-US" sz="800" dirty="0">
                <a:solidFill>
                  <a:schemeClr val="tx1"/>
                </a:solidFill>
              </a:rPr>
              <a:t>“</a:t>
            </a:r>
            <a:r>
              <a:rPr lang="en-US" sz="800" b="1" dirty="0">
                <a:solidFill>
                  <a:schemeClr val="tx1"/>
                </a:solidFill>
              </a:rPr>
              <a:t>TRIPLE THERAPY”</a:t>
            </a:r>
          </a:p>
          <a:p>
            <a:pPr algn="ctr"/>
            <a:r>
              <a:rPr lang="en-US" sz="800" b="1" dirty="0">
                <a:solidFill>
                  <a:schemeClr val="tx1"/>
                </a:solidFill>
              </a:rPr>
              <a:t>Methotrexate + Sulfasalazine + Hydroxychloroquine </a:t>
            </a:r>
          </a:p>
          <a:p>
            <a:pPr marL="171450" indent="-171450">
              <a:buFont typeface="Arial" panose="020B0604020202020204" pitchFamily="34" charset="0"/>
              <a:buChar char="•"/>
            </a:pPr>
            <a:r>
              <a:rPr lang="en-US" sz="800" dirty="0">
                <a:solidFill>
                  <a:schemeClr val="tx1"/>
                </a:solidFill>
              </a:rPr>
              <a:t>Large pill burden makes adherence challenging</a:t>
            </a:r>
          </a:p>
          <a:p>
            <a:pPr marL="171450" indent="-171450">
              <a:buFont typeface="Arial" panose="020B0604020202020204" pitchFamily="34" charset="0"/>
              <a:buChar char="•"/>
            </a:pPr>
            <a:r>
              <a:rPr lang="en-US" sz="800" dirty="0">
                <a:solidFill>
                  <a:schemeClr val="tx1"/>
                </a:solidFill>
              </a:rPr>
              <a:t>Lower infectious risk compared to </a:t>
            </a:r>
            <a:r>
              <a:rPr lang="en-US" sz="800" dirty="0" err="1">
                <a:solidFill>
                  <a:schemeClr val="tx1"/>
                </a:solidFill>
              </a:rPr>
              <a:t>TNFi</a:t>
            </a:r>
            <a:endParaRPr lang="en-US" sz="800" dirty="0">
              <a:solidFill>
                <a:schemeClr val="tx1"/>
              </a:solidFill>
            </a:endParaRPr>
          </a:p>
          <a:p>
            <a:pPr marL="171450" indent="-171450">
              <a:buFont typeface="Arial" panose="020B0604020202020204" pitchFamily="34" charset="0"/>
              <a:buChar char="•"/>
            </a:pPr>
            <a:r>
              <a:rPr lang="en-US" sz="800" dirty="0">
                <a:solidFill>
                  <a:schemeClr val="tx1"/>
                </a:solidFill>
              </a:rPr>
              <a:t>Can be considered in patients who strongly prefer pills over injections</a:t>
            </a:r>
          </a:p>
          <a:p>
            <a:pPr algn="ctr"/>
            <a:endParaRPr lang="en-US" sz="800" dirty="0">
              <a:solidFill>
                <a:schemeClr val="tx1"/>
              </a:solidFill>
            </a:endParaRPr>
          </a:p>
        </p:txBody>
      </p:sp>
      <p:cxnSp>
        <p:nvCxnSpPr>
          <p:cNvPr id="1035" name="Straight Arrow Connector 1034">
            <a:extLst>
              <a:ext uri="{FF2B5EF4-FFF2-40B4-BE49-F238E27FC236}">
                <a16:creationId xmlns:a16="http://schemas.microsoft.com/office/drawing/2014/main" id="{1BDFCDDF-1590-EF40-998F-DEF326E56115}"/>
              </a:ext>
            </a:extLst>
          </p:cNvPr>
          <p:cNvCxnSpPr/>
          <p:nvPr/>
        </p:nvCxnSpPr>
        <p:spPr>
          <a:xfrm>
            <a:off x="7484078" y="5092336"/>
            <a:ext cx="1316113" cy="21796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38" name="Straight Arrow Connector 1037">
            <a:extLst>
              <a:ext uri="{FF2B5EF4-FFF2-40B4-BE49-F238E27FC236}">
                <a16:creationId xmlns:a16="http://schemas.microsoft.com/office/drawing/2014/main" id="{38BD0D42-D781-3047-9CDA-E7BB299EF024}"/>
              </a:ext>
            </a:extLst>
          </p:cNvPr>
          <p:cNvCxnSpPr>
            <a:cxnSpLocks/>
          </p:cNvCxnSpPr>
          <p:nvPr/>
        </p:nvCxnSpPr>
        <p:spPr>
          <a:xfrm flipH="1">
            <a:off x="6199416" y="5091150"/>
            <a:ext cx="1319368" cy="2525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3189B92-0A14-C640-BE22-EFB89EA80A18}"/>
              </a:ext>
            </a:extLst>
          </p:cNvPr>
          <p:cNvCxnSpPr>
            <a:cxnSpLocks/>
          </p:cNvCxnSpPr>
          <p:nvPr/>
        </p:nvCxnSpPr>
        <p:spPr>
          <a:xfrm flipH="1" flipV="1">
            <a:off x="7518784" y="4919669"/>
            <a:ext cx="1" cy="144479"/>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041" name="TextBox 1040">
            <a:extLst>
              <a:ext uri="{FF2B5EF4-FFF2-40B4-BE49-F238E27FC236}">
                <a16:creationId xmlns:a16="http://schemas.microsoft.com/office/drawing/2014/main" id="{41649ACE-390F-1048-BAA7-80B6A63FFE0F}"/>
              </a:ext>
            </a:extLst>
          </p:cNvPr>
          <p:cNvSpPr txBox="1"/>
          <p:nvPr/>
        </p:nvSpPr>
        <p:spPr>
          <a:xfrm rot="542860">
            <a:off x="7808693" y="5043218"/>
            <a:ext cx="1397666" cy="215444"/>
          </a:xfrm>
          <a:prstGeom prst="rect">
            <a:avLst/>
          </a:prstGeom>
          <a:noFill/>
        </p:spPr>
        <p:txBody>
          <a:bodyPr wrap="square" rtlCol="0">
            <a:spAutoFit/>
          </a:bodyPr>
          <a:lstStyle/>
          <a:p>
            <a:r>
              <a:rPr lang="en-US" sz="800" dirty="0"/>
              <a:t>preferred</a:t>
            </a:r>
          </a:p>
        </p:txBody>
      </p:sp>
      <p:sp>
        <p:nvSpPr>
          <p:cNvPr id="1047" name="TextBox 1046">
            <a:extLst>
              <a:ext uri="{FF2B5EF4-FFF2-40B4-BE49-F238E27FC236}">
                <a16:creationId xmlns:a16="http://schemas.microsoft.com/office/drawing/2014/main" id="{8C6742C1-10C5-F742-9ED3-FFF1A91225B4}"/>
              </a:ext>
            </a:extLst>
          </p:cNvPr>
          <p:cNvSpPr txBox="1"/>
          <p:nvPr/>
        </p:nvSpPr>
        <p:spPr>
          <a:xfrm>
            <a:off x="8363880" y="6389172"/>
            <a:ext cx="1950407" cy="338554"/>
          </a:xfrm>
          <a:prstGeom prst="rect">
            <a:avLst/>
          </a:prstGeom>
          <a:noFill/>
        </p:spPr>
        <p:txBody>
          <a:bodyPr wrap="square" rtlCol="0">
            <a:spAutoFit/>
          </a:bodyPr>
          <a:lstStyle/>
          <a:p>
            <a:r>
              <a:rPr lang="en-US" sz="800" dirty="0"/>
              <a:t>If still not controlled, discuss second-line biologic options with a rheumatologist</a:t>
            </a:r>
          </a:p>
        </p:txBody>
      </p:sp>
      <p:grpSp>
        <p:nvGrpSpPr>
          <p:cNvPr id="1058" name="Group 1057">
            <a:extLst>
              <a:ext uri="{FF2B5EF4-FFF2-40B4-BE49-F238E27FC236}">
                <a16:creationId xmlns:a16="http://schemas.microsoft.com/office/drawing/2014/main" id="{7575EA6D-C92D-644D-BFB4-F3AB9E628334}"/>
              </a:ext>
            </a:extLst>
          </p:cNvPr>
          <p:cNvGrpSpPr/>
          <p:nvPr/>
        </p:nvGrpSpPr>
        <p:grpSpPr>
          <a:xfrm>
            <a:off x="8040430" y="6403156"/>
            <a:ext cx="342900" cy="132724"/>
            <a:chOff x="5081155" y="6475894"/>
            <a:chExt cx="342900" cy="132724"/>
          </a:xfrm>
        </p:grpSpPr>
        <p:cxnSp>
          <p:nvCxnSpPr>
            <p:cNvPr id="1055" name="Straight Connector 1054">
              <a:extLst>
                <a:ext uri="{FF2B5EF4-FFF2-40B4-BE49-F238E27FC236}">
                  <a16:creationId xmlns:a16="http://schemas.microsoft.com/office/drawing/2014/main" id="{9DC18535-4A5C-3B4E-A5DA-81E6E9F41452}"/>
                </a:ext>
              </a:extLst>
            </p:cNvPr>
            <p:cNvCxnSpPr/>
            <p:nvPr/>
          </p:nvCxnSpPr>
          <p:spPr>
            <a:xfrm>
              <a:off x="5081155" y="6475894"/>
              <a:ext cx="0" cy="132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7" name="Straight Arrow Connector 1056">
              <a:extLst>
                <a:ext uri="{FF2B5EF4-FFF2-40B4-BE49-F238E27FC236}">
                  <a16:creationId xmlns:a16="http://schemas.microsoft.com/office/drawing/2014/main" id="{DC62C340-10C5-A145-86F6-2F3DB5CAE405}"/>
                </a:ext>
              </a:extLst>
            </p:cNvPr>
            <p:cNvCxnSpPr/>
            <p:nvPr/>
          </p:nvCxnSpPr>
          <p:spPr>
            <a:xfrm>
              <a:off x="5081155" y="6594273"/>
              <a:ext cx="3429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060" name="TextBox 1059">
            <a:extLst>
              <a:ext uri="{FF2B5EF4-FFF2-40B4-BE49-F238E27FC236}">
                <a16:creationId xmlns:a16="http://schemas.microsoft.com/office/drawing/2014/main" id="{7B2B2CDD-9F4B-BD48-80FA-5AE9F3BE1C22}"/>
              </a:ext>
            </a:extLst>
          </p:cNvPr>
          <p:cNvSpPr txBox="1"/>
          <p:nvPr/>
        </p:nvSpPr>
        <p:spPr>
          <a:xfrm>
            <a:off x="1490494" y="6466116"/>
            <a:ext cx="3180737" cy="523220"/>
          </a:xfrm>
          <a:prstGeom prst="rect">
            <a:avLst/>
          </a:prstGeom>
          <a:noFill/>
        </p:spPr>
        <p:txBody>
          <a:bodyPr wrap="square" rtlCol="0">
            <a:spAutoFit/>
          </a:bodyPr>
          <a:lstStyle/>
          <a:p>
            <a:r>
              <a:rPr lang="en-US" sz="700" b="1" dirty="0"/>
              <a:t>Originally developed by: </a:t>
            </a:r>
            <a:r>
              <a:rPr lang="en-US" sz="700" dirty="0"/>
              <a:t>Sara K. Tedeschi, MD</a:t>
            </a:r>
            <a:r>
              <a:rPr lang="en-US" sz="700" baseline="30000" dirty="0"/>
              <a:t>1</a:t>
            </a:r>
            <a:r>
              <a:rPr lang="en-US" sz="700" dirty="0"/>
              <a:t>; Paul </a:t>
            </a:r>
            <a:r>
              <a:rPr lang="en-US" sz="700" dirty="0" err="1"/>
              <a:t>Dellaripa</a:t>
            </a:r>
            <a:r>
              <a:rPr lang="en-US" sz="700" dirty="0"/>
              <a:t>, MD</a:t>
            </a:r>
            <a:r>
              <a:rPr lang="en-US" sz="700" baseline="30000" dirty="0"/>
              <a:t>1</a:t>
            </a:r>
            <a:r>
              <a:rPr lang="en-US" sz="700" dirty="0"/>
              <a:t>; Anneliese Flynn, MD</a:t>
            </a:r>
            <a:r>
              <a:rPr lang="en-US" sz="700" baseline="30000" dirty="0"/>
              <a:t>2</a:t>
            </a:r>
            <a:r>
              <a:rPr lang="en-US" sz="700" dirty="0"/>
              <a:t>; Michael </a:t>
            </a:r>
            <a:r>
              <a:rPr lang="en-US" sz="700" dirty="0" err="1"/>
              <a:t>Weinblatt</a:t>
            </a:r>
            <a:r>
              <a:rPr lang="en-US" sz="700" dirty="0"/>
              <a:t>, MD</a:t>
            </a:r>
            <a:r>
              <a:rPr lang="en-US" sz="700" baseline="30000" dirty="0"/>
              <a:t>1</a:t>
            </a:r>
            <a:r>
              <a:rPr lang="en-US" sz="700" dirty="0"/>
              <a:t>; </a:t>
            </a:r>
            <a:r>
              <a:rPr lang="en-US" sz="700" baseline="30000" dirty="0"/>
              <a:t>1</a:t>
            </a:r>
            <a:r>
              <a:rPr lang="en-US" sz="700" dirty="0"/>
              <a:t>Brigham and Women’s Hospital, Division of Rheumatology, </a:t>
            </a:r>
            <a:r>
              <a:rPr lang="en-US" sz="700" baseline="30000" dirty="0"/>
              <a:t>2</a:t>
            </a:r>
            <a:r>
              <a:rPr lang="en-US" sz="700" dirty="0"/>
              <a:t>Northern Navajo Medical Center </a:t>
            </a:r>
          </a:p>
          <a:p>
            <a:endParaRPr lang="en-US" sz="700" dirty="0"/>
          </a:p>
        </p:txBody>
      </p:sp>
      <p:sp>
        <p:nvSpPr>
          <p:cNvPr id="1061" name="TextBox 1060">
            <a:extLst>
              <a:ext uri="{FF2B5EF4-FFF2-40B4-BE49-F238E27FC236}">
                <a16:creationId xmlns:a16="http://schemas.microsoft.com/office/drawing/2014/main" id="{DA0D569E-8CB4-4A47-9E96-32192390036D}"/>
              </a:ext>
            </a:extLst>
          </p:cNvPr>
          <p:cNvSpPr txBox="1"/>
          <p:nvPr/>
        </p:nvSpPr>
        <p:spPr>
          <a:xfrm>
            <a:off x="3692882" y="4770663"/>
            <a:ext cx="696024" cy="1323439"/>
          </a:xfrm>
          <a:prstGeom prst="rect">
            <a:avLst/>
          </a:prstGeom>
          <a:noFill/>
        </p:spPr>
        <p:txBody>
          <a:bodyPr wrap="none" rtlCol="0">
            <a:spAutoFit/>
          </a:bodyPr>
          <a:lstStyle/>
          <a:p>
            <a:r>
              <a:rPr lang="en-US" sz="8000" dirty="0"/>
              <a:t>*</a:t>
            </a:r>
          </a:p>
        </p:txBody>
      </p:sp>
    </p:spTree>
    <p:extLst>
      <p:ext uri="{BB962C8B-B14F-4D97-AF65-F5344CB8AC3E}">
        <p14:creationId xmlns:p14="http://schemas.microsoft.com/office/powerpoint/2010/main" val="2348396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38BD31DB-1AC4-104C-B803-22EADA5C0669}"/>
              </a:ext>
            </a:extLst>
          </p:cNvPr>
          <p:cNvPicPr>
            <a:picLocks noGrp="1" noChangeAspect="1"/>
          </p:cNvPicPr>
          <p:nvPr>
            <p:ph idx="1"/>
          </p:nvPr>
        </p:nvPicPr>
        <p:blipFill>
          <a:blip r:embed="rId2"/>
          <a:stretch>
            <a:fillRect/>
          </a:stretch>
        </p:blipFill>
        <p:spPr>
          <a:xfrm>
            <a:off x="582949" y="288485"/>
            <a:ext cx="10405873" cy="4266408"/>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23D5C7B-1140-884F-915E-7475998812B6}"/>
              </a:ext>
            </a:extLst>
          </p:cNvPr>
          <p:cNvSpPr txBox="1"/>
          <p:nvPr/>
        </p:nvSpPr>
        <p:spPr>
          <a:xfrm>
            <a:off x="920818" y="5121671"/>
            <a:ext cx="10678283" cy="584775"/>
          </a:xfrm>
          <a:prstGeom prst="rect">
            <a:avLst/>
          </a:prstGeom>
          <a:noFill/>
        </p:spPr>
        <p:txBody>
          <a:bodyPr wrap="square" rtlCol="0">
            <a:spAutoFit/>
          </a:bodyPr>
          <a:lstStyle/>
          <a:p>
            <a:r>
              <a:rPr lang="en-US" sz="32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(Google “2021 Rheumatoid Arthritis Guidelines”)</a:t>
            </a:r>
          </a:p>
        </p:txBody>
      </p:sp>
      <p:sp>
        <p:nvSpPr>
          <p:cNvPr id="2" name="TextBox 9">
            <a:extLst>
              <a:ext uri="{FF2B5EF4-FFF2-40B4-BE49-F238E27FC236}">
                <a16:creationId xmlns:a16="http://schemas.microsoft.com/office/drawing/2014/main" id="{84504F8A-9816-4A67-5414-AF5B73464F7D}"/>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Fall 2023</a:t>
            </a:r>
          </a:p>
        </p:txBody>
      </p:sp>
    </p:spTree>
    <p:extLst>
      <p:ext uri="{BB962C8B-B14F-4D97-AF65-F5344CB8AC3E}">
        <p14:creationId xmlns:p14="http://schemas.microsoft.com/office/powerpoint/2010/main" val="55166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DCE62-EDD3-3A4A-8C27-25FFFF06394A}"/>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Preview of Upcoming Didactics:</a:t>
            </a:r>
          </a:p>
        </p:txBody>
      </p:sp>
      <p:sp>
        <p:nvSpPr>
          <p:cNvPr id="3" name="Content Placeholder 2">
            <a:extLst>
              <a:ext uri="{FF2B5EF4-FFF2-40B4-BE49-F238E27FC236}">
                <a16:creationId xmlns:a16="http://schemas.microsoft.com/office/drawing/2014/main" id="{40E93BE8-275A-5541-8333-56417134F86F}"/>
              </a:ext>
            </a:extLst>
          </p:cNvPr>
          <p:cNvSpPr>
            <a:spLocks noGrp="1"/>
          </p:cNvSpPr>
          <p:nvPr>
            <p:ph idx="1"/>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NSAIDs, Glucocorticoids, and Other Conventional DMARDs</a:t>
            </a:r>
          </a:p>
          <a:p>
            <a:r>
              <a:rPr lang="en-US" dirty="0">
                <a:latin typeface="Open Sans" panose="020B0606030504020204" pitchFamily="34" charset="0"/>
                <a:ea typeface="Open Sans" panose="020B0606030504020204" pitchFamily="34" charset="0"/>
                <a:cs typeface="Open Sans" panose="020B0606030504020204" pitchFamily="34" charset="0"/>
              </a:rPr>
              <a:t>Methotrexate</a:t>
            </a:r>
          </a:p>
          <a:p>
            <a:r>
              <a:rPr lang="en-US" dirty="0">
                <a:latin typeface="Open Sans" panose="020B0606030504020204" pitchFamily="34" charset="0"/>
                <a:ea typeface="Open Sans" panose="020B0606030504020204" pitchFamily="34" charset="0"/>
                <a:cs typeface="Open Sans" panose="020B0606030504020204" pitchFamily="34" charset="0"/>
              </a:rPr>
              <a:t>Biologic DMARDs</a:t>
            </a:r>
          </a:p>
          <a:p>
            <a:r>
              <a:rPr lang="en-US" dirty="0">
                <a:latin typeface="Open Sans" panose="020B0606030504020204" pitchFamily="34" charset="0"/>
                <a:ea typeface="Open Sans" panose="020B0606030504020204" pitchFamily="34" charset="0"/>
                <a:cs typeface="Open Sans" panose="020B0606030504020204" pitchFamily="34" charset="0"/>
              </a:rPr>
              <a:t>Wrap Up (</a:t>
            </a:r>
            <a:r>
              <a:rPr lang="en-US" dirty="0">
                <a:effectLst/>
                <a:latin typeface="Open Sans" panose="020B0606030504020204" pitchFamily="34" charset="0"/>
                <a:ea typeface="Open Sans" panose="020B0606030504020204" pitchFamily="34" charset="0"/>
                <a:cs typeface="Open Sans" panose="020B0606030504020204" pitchFamily="34" charset="0"/>
              </a:rPr>
              <a:t>RA Key Pearls)</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9">
            <a:extLst>
              <a:ext uri="{FF2B5EF4-FFF2-40B4-BE49-F238E27FC236}">
                <a16:creationId xmlns:a16="http://schemas.microsoft.com/office/drawing/2014/main" id="{7605F9BD-62C1-5FE4-D9BA-79C8C5E6D255}"/>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Fall 2023</a:t>
            </a:r>
          </a:p>
        </p:txBody>
      </p:sp>
    </p:spTree>
    <p:extLst>
      <p:ext uri="{BB962C8B-B14F-4D97-AF65-F5344CB8AC3E}">
        <p14:creationId xmlns:p14="http://schemas.microsoft.com/office/powerpoint/2010/main" val="2241995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301C6-8A64-C44C-8B7C-2609A00AD6EF}"/>
              </a:ext>
            </a:extLst>
          </p:cNvPr>
          <p:cNvSpPr>
            <a:spLocks noGrp="1"/>
          </p:cNvSpPr>
          <p:nvPr>
            <p:ph type="title"/>
          </p:nvPr>
        </p:nvSpPr>
        <p:spPr/>
        <p:txBody>
          <a:bodyPr/>
          <a:lstStyle/>
          <a:p>
            <a:r>
              <a:rPr lang="en-US" dirty="0"/>
              <a:t>Today: Safety Considerations in Patients Starting Immunosuppressive Therapy</a:t>
            </a:r>
          </a:p>
        </p:txBody>
      </p:sp>
      <p:sp>
        <p:nvSpPr>
          <p:cNvPr id="3" name="Content Placeholder 2">
            <a:extLst>
              <a:ext uri="{FF2B5EF4-FFF2-40B4-BE49-F238E27FC236}">
                <a16:creationId xmlns:a16="http://schemas.microsoft.com/office/drawing/2014/main" id="{CD7AB619-0A43-8E41-8151-20AC7645EB6E}"/>
              </a:ext>
            </a:extLst>
          </p:cNvPr>
          <p:cNvSpPr>
            <a:spLocks noGrp="1"/>
          </p:cNvSpPr>
          <p:nvPr>
            <p:ph idx="1"/>
          </p:nvPr>
        </p:nvSpPr>
        <p:spPr/>
        <p:txBody>
          <a:bodyPr/>
          <a:lstStyle/>
          <a:p>
            <a:r>
              <a:rPr lang="en-US" dirty="0"/>
              <a:t>Pre-Immunosuppression testing</a:t>
            </a:r>
          </a:p>
          <a:p>
            <a:r>
              <a:rPr lang="en-US" dirty="0"/>
              <a:t>Approach to patients with </a:t>
            </a:r>
            <a:r>
              <a:rPr lang="en-US" b="1" dirty="0"/>
              <a:t>latent TB</a:t>
            </a:r>
            <a:endParaRPr lang="en-US" dirty="0"/>
          </a:p>
          <a:p>
            <a:r>
              <a:rPr lang="en-US" dirty="0"/>
              <a:t>Approach to patients with </a:t>
            </a:r>
            <a:r>
              <a:rPr lang="en-US" b="1" dirty="0"/>
              <a:t>chronic or prior Hepatitis B infection</a:t>
            </a:r>
          </a:p>
          <a:p>
            <a:r>
              <a:rPr lang="en-US" b="1" dirty="0"/>
              <a:t>Vaccine </a:t>
            </a:r>
            <a:r>
              <a:rPr lang="en-US" dirty="0"/>
              <a:t>recommendations in immunosuppressed patients</a:t>
            </a:r>
          </a:p>
        </p:txBody>
      </p:sp>
      <p:sp>
        <p:nvSpPr>
          <p:cNvPr id="4" name="TextBox 9">
            <a:extLst>
              <a:ext uri="{FF2B5EF4-FFF2-40B4-BE49-F238E27FC236}">
                <a16:creationId xmlns:a16="http://schemas.microsoft.com/office/drawing/2014/main" id="{7BE21D7F-CD76-A809-65CA-1122A0AAF2AC}"/>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Fall 2023</a:t>
            </a:r>
          </a:p>
        </p:txBody>
      </p:sp>
    </p:spTree>
    <p:extLst>
      <p:ext uri="{BB962C8B-B14F-4D97-AF65-F5344CB8AC3E}">
        <p14:creationId xmlns:p14="http://schemas.microsoft.com/office/powerpoint/2010/main" val="20615743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92a44d9-cee3-4bac-871c-d665e403a4e1">
      <Terms xmlns="http://schemas.microsoft.com/office/infopath/2007/PartnerControls"/>
    </lcf76f155ced4ddcb4097134ff3c332f>
    <TaxCatchAll xmlns="6113e5c4-20a0-41da-a0da-fe74194b979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06276FE865F86468E668E1113D70D9A" ma:contentTypeVersion="16" ma:contentTypeDescription="Create a new document." ma:contentTypeScope="" ma:versionID="49d719af81b2e1621147b5fa18221e81">
  <xsd:schema xmlns:xsd="http://www.w3.org/2001/XMLSchema" xmlns:xs="http://www.w3.org/2001/XMLSchema" xmlns:p="http://schemas.microsoft.com/office/2006/metadata/properties" xmlns:ns2="d92a44d9-cee3-4bac-871c-d665e403a4e1" xmlns:ns3="6113e5c4-20a0-41da-a0da-fe74194b9795" targetNamespace="http://schemas.microsoft.com/office/2006/metadata/properties" ma:root="true" ma:fieldsID="eb6aa87cb9e6a4423577a9fc2f7a60a9" ns2:_="" ns3:_="">
    <xsd:import namespace="d92a44d9-cee3-4bac-871c-d665e403a4e1"/>
    <xsd:import namespace="6113e5c4-20a0-41da-a0da-fe74194b979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2a44d9-cee3-4bac-871c-d665e403a4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973eda6-ee47-49cd-8b90-1ba368fd384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113e5c4-20a0-41da-a0da-fe74194b979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fa5cbf7-a8e8-4cf6-ba56-4d08ec1235d3}" ma:internalName="TaxCatchAll" ma:showField="CatchAllData" ma:web="6113e5c4-20a0-41da-a0da-fe74194b97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D6F6D5-A9DC-4BFD-8EEB-3C783EE6F33A}">
  <ds:schemaRefs>
    <ds:schemaRef ds:uri="http://schemas.microsoft.com/office/2006/metadata/properties"/>
    <ds:schemaRef ds:uri="http://schemas.microsoft.com/office/infopath/2007/PartnerControls"/>
    <ds:schemaRef ds:uri="d92a44d9-cee3-4bac-871c-d665e403a4e1"/>
    <ds:schemaRef ds:uri="6113e5c4-20a0-41da-a0da-fe74194b9795"/>
  </ds:schemaRefs>
</ds:datastoreItem>
</file>

<file path=customXml/itemProps2.xml><?xml version="1.0" encoding="utf-8"?>
<ds:datastoreItem xmlns:ds="http://schemas.openxmlformats.org/officeDocument/2006/customXml" ds:itemID="{12D3AEA0-057C-4D3A-8E15-A40351BCB743}">
  <ds:schemaRefs>
    <ds:schemaRef ds:uri="http://schemas.microsoft.com/sharepoint/v3/contenttype/forms"/>
  </ds:schemaRefs>
</ds:datastoreItem>
</file>

<file path=customXml/itemProps3.xml><?xml version="1.0" encoding="utf-8"?>
<ds:datastoreItem xmlns:ds="http://schemas.openxmlformats.org/officeDocument/2006/customXml" ds:itemID="{E89C4282-5F89-44A8-B141-BF1F159F93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2a44d9-cee3-4bac-871c-d665e403a4e1"/>
    <ds:schemaRef ds:uri="6113e5c4-20a0-41da-a0da-fe74194b97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145471</TotalTime>
  <Words>4265</Words>
  <Application>Microsoft Macintosh PowerPoint</Application>
  <PresentationFormat>Widescreen</PresentationFormat>
  <Paragraphs>487</Paragraphs>
  <Slides>41</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Calibri Light</vt:lpstr>
      <vt:lpstr>Open Sans</vt:lpstr>
      <vt:lpstr>Palatino Linotype</vt:lpstr>
      <vt:lpstr>Wingdings</vt:lpstr>
      <vt:lpstr>Office Theme</vt:lpstr>
      <vt:lpstr>Welcome!</vt:lpstr>
      <vt:lpstr>PowerPoint Presentation</vt:lpstr>
      <vt:lpstr>PowerPoint Presentation</vt:lpstr>
      <vt:lpstr>PowerPoint Presentation</vt:lpstr>
      <vt:lpstr>General Principles of RA Treatment:</vt:lpstr>
      <vt:lpstr>PowerPoint Presentation</vt:lpstr>
      <vt:lpstr>PowerPoint Presentation</vt:lpstr>
      <vt:lpstr>Preview of Upcoming Didactics:</vt:lpstr>
      <vt:lpstr>Today: Safety Considerations in Patients Starting Immunosuppressive Therapy</vt:lpstr>
      <vt:lpstr>Terminology: DMARDs  Disease Modifying Anti-Rheumatic Drugs</vt:lpstr>
      <vt:lpstr>Poll Question #1</vt:lpstr>
      <vt:lpstr>Poll Question #1: Answer</vt:lpstr>
      <vt:lpstr>Pre-Immunosuppression Testing</vt:lpstr>
      <vt:lpstr>Poll Question #2</vt:lpstr>
      <vt:lpstr>Poll Question #2</vt:lpstr>
      <vt:lpstr>Risk of latent TB reactivation with different RA medications (very thin data, except for TNFi)</vt:lpstr>
      <vt:lpstr>Risk of latent TB reactivation with different RA medications (very thin data, except for TNFi)</vt:lpstr>
      <vt:lpstr>Chronic or Prior Hepatitis B infection  in patients on immunosuppressive therapy</vt:lpstr>
      <vt:lpstr>Who is potentially at risk for HBV reactivation during immunosuppression?   </vt:lpstr>
      <vt:lpstr>Using DMARDs in patients with chronic or prior Hep B </vt:lpstr>
      <vt:lpstr>PowerPoint Presentation</vt:lpstr>
      <vt:lpstr>Choice of HBV prophylaxis</vt:lpstr>
      <vt:lpstr>Poll Question #3</vt:lpstr>
      <vt:lpstr>Poll Question #3: Answer</vt:lpstr>
      <vt:lpstr>Vaccines Considerations in Patients on DMARDs</vt:lpstr>
      <vt:lpstr>Measuring and Monitoring:  How to Assess RA Disease Activity  </vt:lpstr>
      <vt:lpstr>General Principles of RA Treatment:</vt:lpstr>
      <vt:lpstr>PowerPoint Presentation</vt:lpstr>
      <vt:lpstr>PowerPoint Presentation</vt:lpstr>
      <vt:lpstr>Assessment of RA Disease Activity General Principles</vt:lpstr>
      <vt:lpstr>RA Disease Activity Measures</vt:lpstr>
      <vt:lpstr>RA Disease Activity Measures</vt:lpstr>
      <vt:lpstr>This is the app I recommend</vt:lpstr>
      <vt:lpstr>PowerPoint Presentation</vt:lpstr>
      <vt:lpstr>CDAI Components</vt:lpstr>
      <vt:lpstr>CDAI Components</vt:lpstr>
      <vt:lpstr>CDAI Components Cont.</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Jennifer Mandal</dc:creator>
  <cp:keywords/>
  <dc:description/>
  <cp:lastModifiedBy>Jennifer Mandal</cp:lastModifiedBy>
  <cp:revision>37</cp:revision>
  <dcterms:created xsi:type="dcterms:W3CDTF">2021-10-25T04:50:29Z</dcterms:created>
  <dcterms:modified xsi:type="dcterms:W3CDTF">2023-10-23T16:24:05Z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0x010100C06276FE865F86468E668E1113D70D9A</vt:lpwstr>
  </property>
</Properties>
</file>