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25"/>
  </p:notesMasterIdLst>
  <p:sldIdLst>
    <p:sldId id="658" r:id="rId5"/>
    <p:sldId id="336" r:id="rId6"/>
    <p:sldId id="337" r:id="rId7"/>
    <p:sldId id="338" r:id="rId8"/>
    <p:sldId id="258" r:id="rId9"/>
    <p:sldId id="260" r:id="rId10"/>
    <p:sldId id="259" r:id="rId11"/>
    <p:sldId id="261" r:id="rId12"/>
    <p:sldId id="262" r:id="rId13"/>
    <p:sldId id="264" r:id="rId14"/>
    <p:sldId id="265" r:id="rId15"/>
    <p:sldId id="263" r:id="rId16"/>
    <p:sldId id="326" r:id="rId17"/>
    <p:sldId id="330" r:id="rId18"/>
    <p:sldId id="332" r:id="rId19"/>
    <p:sldId id="333" r:id="rId20"/>
    <p:sldId id="331" r:id="rId21"/>
    <p:sldId id="327" r:id="rId22"/>
    <p:sldId id="335" r:id="rId23"/>
    <p:sldId id="27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3"/>
    <p:restoredTop sz="94716"/>
  </p:normalViewPr>
  <p:slideViewPr>
    <p:cSldViewPr snapToGrid="0">
      <p:cViewPr varScale="1">
        <p:scale>
          <a:sx n="103" d="100"/>
          <a:sy n="103" d="100"/>
        </p:scale>
        <p:origin x="18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2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71D62D-62B3-134E-A289-5D73AE251C0D}" type="datetimeFigureOut">
              <a:rPr lang="en-US" smtClean="0"/>
              <a:pPr/>
              <a:t>10/11/23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33680-304A-5647-A104-89BC2C967B7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33680-304A-5647-A104-89BC2C967B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869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Mimic in a Patient with known 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8E1CD-332E-FE41-86BF-888D646BC6A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826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Mimic in a Patient with known 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8E1CD-332E-FE41-86BF-888D646BC6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63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8E1CD-332E-FE41-86BF-888D646BC6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32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8E1CD-332E-FE41-86BF-888D646BC6A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27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8E1CD-332E-FE41-86BF-888D646BC6A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84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8E1CD-332E-FE41-86BF-888D646BC6A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76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finger = dactylitis and heel squeeze is enthesopathy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8E1CD-332E-FE41-86BF-888D646BC6A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39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Enthesopathy = inflammation at the site where a tendon inserts into a bone, i.e. the insertion point of the Achilles tendon into the calcaneus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8E1CD-332E-FE41-86BF-888D646BC6A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16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Enthesopathy = inflammation at the site where a tendon inserts into a bone, i.e. the insertion point of the Achilles tendon into the calcaneus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8E1CD-332E-FE41-86BF-888D646BC6A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502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Enthesopathy = inflammation at the site where a tendon inserts into a bone, i.e. the insertion point of the Achilles tendon into the calcaneus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8E1CD-332E-FE41-86BF-888D646BC6A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8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43E66-6DDC-154A-997D-1D7DA9239A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17E872-A80B-854C-9110-35D56D1D60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A8D5B-F26E-464C-A18E-17D9E4AEA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1FE2B-4300-0F4E-AAB0-7C7592218D73}" type="datetime1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386135-4A84-A243-85B3-C3ED58FC9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BE186-DCB7-8342-A13D-26170107A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0D79-99D0-394E-ABF8-C43F62195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207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33139-F0F0-5840-B2D4-E9D48A51E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AD3FA-5354-E74D-83C3-254BF026B6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F953E-0F0A-B74C-913F-F060C92F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8EDEB-7C02-5B4E-B902-521C2740B22A}" type="datetime1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5101A-E1E7-E747-B761-96500D71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EA31E1-6D00-804A-877D-D58E1F6C6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0D79-99D0-394E-ABF8-C43F62195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00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64484-023F-A841-BF12-31E26EE319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B19B58-303C-374F-BF9E-BD276475C0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EC10A-A5E8-4A44-AE93-B6C507E7A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3EA701-2C22-D84A-9A6F-F650165080AD}" type="datetime1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6CEA8-5E35-8A4D-96EE-B9189D4CA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BA08F0-3BB4-D743-9366-AAC724EB4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0D79-99D0-394E-ABF8-C43F62195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1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AC022-24AA-8141-84F8-629ECEE1E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2DB54-0C3B-384D-A365-4FD8A43E3C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B17A4-666B-0C48-8AB7-AAB722846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5CBD8-8576-6E4E-80F9-C1CCFE702030}" type="datetime1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75036-D181-994C-8841-75DD873FF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2F2B1-1222-7043-B1DA-87D07D77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0D79-99D0-394E-ABF8-C43F62195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775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D2D2E-CE80-FC4F-9E98-7BB6F9618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44BE2-E06A-644B-9A84-FD9B6E958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27CD7-92A3-0446-B48A-701632EDB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04662-2446-764C-8E38-2EBCC4B6F737}" type="datetime1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8BC9F1-05E3-BA4E-A3A9-5BD3CC51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92B9D-B9D6-9846-B327-641FB167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0D79-99D0-394E-ABF8-C43F62195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067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FE7C-C63A-2A48-B913-2113FACE4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C379C-A435-C548-B1D8-7378D47C2C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C7B38C-F537-7749-87F3-7030C04C2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0BD3D-DF59-4F45-9DC3-9A68F2971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A49F-0E5E-4848-8AB6-71B077D282AF}" type="datetime1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A562E-8A66-B04F-B36A-404C2B7CB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B105C-D8CC-8745-A353-272D9CB84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0D79-99D0-394E-ABF8-C43F62195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72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B68D0-499E-D340-8D40-23DB9002D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40D95-323D-D74B-A3D7-C9B8616C7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AB5F78-B76A-B94F-B900-A6945B91B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068421-4681-5D4B-AF2E-63AC5E3349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ECDA61-6C96-EA4D-AFAC-34A5E9AF4F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870BA7-3CCB-854B-BB3D-F59F63B12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D4E2D-C71E-2940-9FC1-61AAD8912FD3}" type="datetime1">
              <a:rPr lang="en-US" smtClean="0"/>
              <a:t>10/11/23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D1E537-F343-CD48-A10D-8B5087975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EE3E58-89A3-4146-8AEB-A5CF0FB47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0D79-99D0-394E-ABF8-C43F62195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5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26E1-AEB5-294F-BFD1-1915311E0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235B48-6E7F-864D-8921-F0C97FCFE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00A7E-9F85-6D41-AE84-14AB0B662AB8}" type="datetime1">
              <a:rPr lang="en-US" smtClean="0"/>
              <a:t>10/11/23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4C5E24-4869-4D45-ADF8-3226CD701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7D6708-D786-AC47-97AB-76CB0EE64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0D79-99D0-394E-ABF8-C43F62195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47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1C71A0-B3B9-644D-B451-9C1FFFF77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6DBFA-370F-8F44-BF57-52EECC105ED5}" type="datetime1">
              <a:rPr lang="en-US" smtClean="0"/>
              <a:t>10/11/23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DD8D58-6C87-E44A-BB4D-7AF4FF5DF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44929-A35B-BA47-8ECC-54718F65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0D79-99D0-394E-ABF8-C43F62195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54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23A29-3D8C-D046-AA6C-A4357541A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03E24A-B414-4B43-9F2C-598D4FF97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FCF94E-FAB2-6943-88D3-822EBAC29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35CB2-E060-4C4C-958D-6980EBFE6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241F9-EF74-5147-A475-A8F9F7C67E6B}" type="datetime1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608404-0A64-C542-A335-7C722D2B5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02732-FA0D-5B43-BF62-6190A7E6B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0D79-99D0-394E-ABF8-C43F62195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29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2013E-4375-5645-9924-6A402B340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ABDD4F-537D-5A4B-B7E9-CEF697100A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AF67E9-3420-F44D-826F-7D53DF3663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13723E-E99C-9D43-A745-0D46F6AC7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EA893-9996-BD4C-B1BE-BA2B10F4518B}" type="datetime1">
              <a:rPr lang="en-US" smtClean="0"/>
              <a:t>10/11/23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8F2162-7C25-6A4B-91F2-0FEB3C622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AE7A14-D3EC-BA44-B1EE-CE24334C0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690D79-99D0-394E-ABF8-C43F62195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20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30AD2C-932E-F14A-8614-00CCC53AE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53744-2439-DB4B-883A-52E5C31EC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1D118-99EC-5148-A598-EF28242CE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0C5DB-1832-9446-80C8-D255E3B6831B}" type="datetime1">
              <a:rPr lang="en-US" smtClean="0"/>
              <a:t>10/11/23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D6403-B2EF-514D-BCAE-115F8E0DE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12D7B-CAB1-F84C-A431-5815C6363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90D79-99D0-394E-ABF8-C43F621958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8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8483B-B853-D146-BC38-18502808B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64029" y="1640941"/>
            <a:ext cx="4419616" cy="880301"/>
          </a:xfrm>
        </p:spPr>
        <p:txBody>
          <a:bodyPr>
            <a:normAutofit/>
          </a:bodyPr>
          <a:lstStyle/>
          <a:p>
            <a:r>
              <a:rPr lang="en-US" sz="495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Welcome!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9018F1-DA04-7C45-BA11-4BF970C5B4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64028" y="2730721"/>
            <a:ext cx="4597509" cy="1981623"/>
          </a:xfrm>
        </p:spPr>
        <p:txBody>
          <a:bodyPr vert="horz" lIns="68580" tIns="34290" rIns="68580" bIns="34290" rtlCol="0" anchor="t">
            <a:normAutofit lnSpcReduction="10000"/>
          </a:bodyPr>
          <a:lstStyle/>
          <a:p>
            <a:r>
              <a:rPr lang="en-US" sz="1800" b="1" dirty="0">
                <a:latin typeface="Open Sans"/>
                <a:ea typeface="Open Sans"/>
                <a:cs typeface="Open Sans"/>
              </a:rPr>
              <a:t>RA Mimics: </a:t>
            </a:r>
          </a:p>
          <a:p>
            <a:r>
              <a:rPr lang="en-US" sz="1800" b="1" dirty="0">
                <a:latin typeface="Open Sans"/>
                <a:ea typeface="Open Sans"/>
                <a:cs typeface="Open Sans"/>
              </a:rPr>
              <a:t>Other Forms of</a:t>
            </a:r>
          </a:p>
          <a:p>
            <a:r>
              <a:rPr lang="en-US" sz="1800" b="1" dirty="0">
                <a:latin typeface="Open Sans"/>
                <a:ea typeface="Open Sans"/>
                <a:cs typeface="Open Sans"/>
              </a:rPr>
              <a:t> Inflammatory Arthritis</a:t>
            </a:r>
          </a:p>
          <a:p>
            <a:pPr>
              <a:lnSpc>
                <a:spcPct val="150000"/>
              </a:lnSpc>
            </a:pPr>
            <a:r>
              <a:rPr lang="en-US" altLang="en-US" sz="1950" i="1" dirty="0">
                <a:latin typeface="Open Sans"/>
                <a:ea typeface="Open Sans"/>
                <a:cs typeface="Open Sans"/>
              </a:rPr>
              <a:t>Mimi </a:t>
            </a:r>
            <a:r>
              <a:rPr lang="en-US" altLang="en-US" sz="1950" i="1" dirty="0" err="1">
                <a:latin typeface="Open Sans"/>
                <a:ea typeface="Open Sans"/>
                <a:cs typeface="Open Sans"/>
              </a:rPr>
              <a:t>Margaretten</a:t>
            </a:r>
            <a:r>
              <a:rPr lang="en-US" altLang="en-US" sz="1950" i="1" dirty="0">
                <a:latin typeface="Open Sans"/>
                <a:ea typeface="Open Sans"/>
                <a:cs typeface="Open Sans"/>
              </a:rPr>
              <a:t>, MD </a:t>
            </a:r>
            <a:endParaRPr lang="en-US" altLang="en-US" sz="195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altLang="en-US" sz="6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350" dirty="0">
                <a:latin typeface="Open Sans"/>
                <a:ea typeface="Open Sans"/>
                <a:cs typeface="Open Sans"/>
              </a:rPr>
              <a:t>October 16, 2023</a:t>
            </a:r>
          </a:p>
          <a:p>
            <a:endParaRPr lang="en-US" dirty="0">
              <a:latin typeface="Open Sans"/>
              <a:ea typeface="Open Sans"/>
              <a:cs typeface="Open Sans"/>
            </a:endParaRPr>
          </a:p>
          <a:p>
            <a:endParaRPr lang="en-US" sz="1425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altLang="en-US" sz="142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1575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0473F8-3367-8449-8856-C0037B6B8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70" t="-4417"/>
          <a:stretch/>
        </p:blipFill>
        <p:spPr>
          <a:xfrm>
            <a:off x="7873811" y="6331671"/>
            <a:ext cx="1270189" cy="412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517257-7869-3A46-BAB9-1EBCF1106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297" y="6388765"/>
            <a:ext cx="1185514" cy="412954"/>
          </a:xfrm>
          <a:prstGeom prst="rect">
            <a:avLst/>
          </a:prstGeom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19834F40-98EA-4C40-9250-6B3B1C18CCF7}"/>
              </a:ext>
            </a:extLst>
          </p:cNvPr>
          <p:cNvSpPr txBox="1"/>
          <p:nvPr/>
        </p:nvSpPr>
        <p:spPr>
          <a:xfrm>
            <a:off x="-230037" y="6542224"/>
            <a:ext cx="1706996" cy="115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00"/>
              </a:lnSpc>
            </a:pPr>
            <a:r>
              <a:rPr lang="en-US" sz="750" spc="38" dirty="0">
                <a:latin typeface="Open Sans"/>
              </a:rPr>
              <a:t>RAE Initiative| Fall 2023</a:t>
            </a:r>
          </a:p>
        </p:txBody>
      </p:sp>
      <p:pic>
        <p:nvPicPr>
          <p:cNvPr id="6" name="Picture 6" descr="Logo, icon&#10;&#10;Description automatically generated">
            <a:extLst>
              <a:ext uri="{FF2B5EF4-FFF2-40B4-BE49-F238E27FC236}">
                <a16:creationId xmlns:a16="http://schemas.microsoft.com/office/drawing/2014/main" id="{C78BEE6B-8B67-4E5D-97AD-6E40383F6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558" y="1914092"/>
            <a:ext cx="2639466" cy="3510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3F9CE5-C4BC-1544-93A4-E905D8D7A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8195" y="6331671"/>
            <a:ext cx="1391283" cy="51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68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88585-452F-4842-8C98-40F8A3E9C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242" y="1110563"/>
            <a:ext cx="2749923" cy="4733365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/>
              <a:t>Case 2. </a:t>
            </a:r>
            <a:r>
              <a:rPr lang="en-US" sz="1800" dirty="0"/>
              <a:t>62 </a:t>
            </a:r>
            <a:r>
              <a:rPr lang="en-US" sz="1800" dirty="0" err="1"/>
              <a:t>yo</a:t>
            </a:r>
            <a:r>
              <a:rPr lang="en-US" sz="1800" dirty="0"/>
              <a:t> man presents with 8 months of stiffness &amp; “pain &amp; swelling in my fingers and knees.” Exam shows symmetric polyarthritis of PIPs &amp; DIPs &amp; R&gt;L knee effusions. RF-/CCP-. X-rays report “erosions.” The factor that makes you most suspicious that this is NOT RA is:</a:t>
            </a:r>
          </a:p>
          <a:p>
            <a:endParaRPr lang="en-US" sz="1800" dirty="0"/>
          </a:p>
          <a:p>
            <a:pPr marL="342900" indent="-342900">
              <a:buAutoNum type="alphaUcPeriod"/>
            </a:pPr>
            <a:r>
              <a:rPr lang="en-US" sz="1800" dirty="0"/>
              <a:t>Age and gender of patient</a:t>
            </a:r>
          </a:p>
          <a:p>
            <a:pPr marL="342900" indent="-342900">
              <a:buAutoNum type="alphaUcPeriod"/>
            </a:pPr>
            <a:r>
              <a:rPr lang="en-US" sz="1800" dirty="0"/>
              <a:t>Chronic time course</a:t>
            </a:r>
          </a:p>
          <a:p>
            <a:pPr marL="342900" indent="-342900">
              <a:buAutoNum type="alphaUcPeriod"/>
            </a:pPr>
            <a:r>
              <a:rPr lang="en-US" sz="1800" dirty="0"/>
              <a:t>DIP involvement</a:t>
            </a:r>
          </a:p>
          <a:p>
            <a:pPr marL="342900" indent="-342900">
              <a:buAutoNum type="alphaUcPeriod"/>
            </a:pPr>
            <a:r>
              <a:rPr lang="en-US" sz="1800" dirty="0"/>
              <a:t>Knee involvement</a:t>
            </a:r>
          </a:p>
          <a:p>
            <a:pPr marL="342900" indent="-342900">
              <a:buAutoNum type="alphaUcPeriod"/>
            </a:pPr>
            <a:r>
              <a:rPr lang="en-US" sz="1800" dirty="0"/>
              <a:t>Negative RF/CCP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E92F71-D9B5-1C4C-B174-CC2E4F2C2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44876" y="904315"/>
            <a:ext cx="3256781" cy="235721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7CA141-F86A-8D48-BB57-DAEA3A23C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030" y="3313920"/>
            <a:ext cx="3439694" cy="2619596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46040C4B-22E7-F55B-6A5F-360924B43D23}"/>
              </a:ext>
            </a:extLst>
          </p:cNvPr>
          <p:cNvSpPr txBox="1"/>
          <p:nvPr/>
        </p:nvSpPr>
        <p:spPr>
          <a:xfrm>
            <a:off x="6706820" y="6498680"/>
            <a:ext cx="2275994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000" spc="50" dirty="0">
                <a:latin typeface="Open Sans"/>
              </a:rPr>
              <a:t>RAE Initiative| Fall 2023</a:t>
            </a:r>
          </a:p>
        </p:txBody>
      </p:sp>
    </p:spTree>
    <p:extLst>
      <p:ext uri="{BB962C8B-B14F-4D97-AF65-F5344CB8AC3E}">
        <p14:creationId xmlns:p14="http://schemas.microsoft.com/office/powerpoint/2010/main" val="323963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88585-452F-4842-8C98-40F8A3E9C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3242" y="1110563"/>
            <a:ext cx="2749923" cy="4733365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/>
              <a:t>Case 2. </a:t>
            </a:r>
            <a:r>
              <a:rPr lang="en-US" sz="1800" dirty="0"/>
              <a:t>62 </a:t>
            </a:r>
            <a:r>
              <a:rPr lang="en-US" sz="1800" dirty="0" err="1"/>
              <a:t>yo</a:t>
            </a:r>
            <a:r>
              <a:rPr lang="en-US" sz="1800" dirty="0"/>
              <a:t> man presents with 8 months of stiffness &amp; “pain &amp; swelling in my fingers and knees.” Exam shows symmetric polyarthritis of PIPs &amp; DIPs &amp; R&gt;L knee effusions. RF-/CCP-. X-rays report “erosions.” The factor that makes you most suspicious that this is NOT RA is:</a:t>
            </a:r>
          </a:p>
          <a:p>
            <a:endParaRPr lang="en-US" sz="1800" dirty="0"/>
          </a:p>
          <a:p>
            <a:pPr marL="342900" indent="-342900">
              <a:buAutoNum type="alphaUcPeriod"/>
            </a:pPr>
            <a:r>
              <a:rPr lang="en-US" sz="1800" dirty="0"/>
              <a:t>Age and gender of patient</a:t>
            </a:r>
          </a:p>
          <a:p>
            <a:pPr marL="342900" indent="-342900">
              <a:buAutoNum type="alphaUcPeriod"/>
            </a:pPr>
            <a:r>
              <a:rPr lang="en-US" sz="1800" dirty="0"/>
              <a:t>Chronic time course</a:t>
            </a:r>
          </a:p>
          <a:p>
            <a:pPr marL="342900" indent="-342900">
              <a:buAutoNum type="alphaUcPeriod"/>
            </a:pPr>
            <a:r>
              <a:rPr lang="en-US" sz="1800" dirty="0">
                <a:solidFill>
                  <a:srgbClr val="FF0000"/>
                </a:solidFill>
              </a:rPr>
              <a:t>DIP involvement</a:t>
            </a:r>
          </a:p>
          <a:p>
            <a:pPr marL="342900" indent="-342900">
              <a:buAutoNum type="alphaUcPeriod"/>
            </a:pPr>
            <a:r>
              <a:rPr lang="en-US" sz="1800" dirty="0"/>
              <a:t>Knee involvement</a:t>
            </a:r>
          </a:p>
          <a:p>
            <a:pPr marL="342900" indent="-342900">
              <a:buAutoNum type="alphaUcPeriod"/>
            </a:pPr>
            <a:r>
              <a:rPr lang="en-US" sz="1800" dirty="0"/>
              <a:t>Negative RF/CCP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AE92F71-D9B5-1C4C-B174-CC2E4F2C25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44876" y="904315"/>
            <a:ext cx="3256781" cy="235721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7CA141-F86A-8D48-BB57-DAEA3A23C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5030" y="3313920"/>
            <a:ext cx="3439694" cy="2619596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D8F2260D-F30B-24BC-4DFB-532D062CAC6E}"/>
              </a:ext>
            </a:extLst>
          </p:cNvPr>
          <p:cNvSpPr txBox="1"/>
          <p:nvPr/>
        </p:nvSpPr>
        <p:spPr>
          <a:xfrm>
            <a:off x="6706820" y="6498680"/>
            <a:ext cx="2275994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000" spc="50" dirty="0">
                <a:latin typeface="Open Sans"/>
              </a:rPr>
              <a:t>RAE Initiative| Fall 2023</a:t>
            </a:r>
          </a:p>
        </p:txBody>
      </p:sp>
    </p:spTree>
    <p:extLst>
      <p:ext uri="{BB962C8B-B14F-4D97-AF65-F5344CB8AC3E}">
        <p14:creationId xmlns:p14="http://schemas.microsoft.com/office/powerpoint/2010/main" val="2198449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27853-77B1-004C-B5FC-4418ECA74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6071"/>
            <a:ext cx="7886700" cy="936392"/>
          </a:xfrm>
        </p:spPr>
        <p:txBody>
          <a:bodyPr/>
          <a:lstStyle/>
          <a:p>
            <a:pPr algn="ctr"/>
            <a:r>
              <a:rPr lang="en-US" b="1" dirty="0"/>
              <a:t>RA vs. OA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C98322C-6623-284B-B9F3-713AF714F2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0624328"/>
              </p:ext>
            </p:extLst>
          </p:nvPr>
        </p:nvGraphicFramePr>
        <p:xfrm>
          <a:off x="171879" y="1978109"/>
          <a:ext cx="8772741" cy="4222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441">
                  <a:extLst>
                    <a:ext uri="{9D8B030D-6E8A-4147-A177-3AD203B41FA5}">
                      <a16:colId xmlns:a16="http://schemas.microsoft.com/office/drawing/2014/main" val="2245236647"/>
                    </a:ext>
                  </a:extLst>
                </a:gridCol>
                <a:gridCol w="3155712">
                  <a:extLst>
                    <a:ext uri="{9D8B030D-6E8A-4147-A177-3AD203B41FA5}">
                      <a16:colId xmlns:a16="http://schemas.microsoft.com/office/drawing/2014/main" val="2919951893"/>
                    </a:ext>
                  </a:extLst>
                </a:gridCol>
                <a:gridCol w="3217588">
                  <a:extLst>
                    <a:ext uri="{9D8B030D-6E8A-4147-A177-3AD203B41FA5}">
                      <a16:colId xmlns:a16="http://schemas.microsoft.com/office/drawing/2014/main" val="659559025"/>
                    </a:ext>
                  </a:extLst>
                </a:gridCol>
              </a:tblGrid>
              <a:tr h="703743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Feature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Rheumatoid Arthritis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Osteoarthritis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44601747"/>
                  </a:ext>
                </a:extLst>
              </a:tr>
              <a:tr h="703743">
                <a:tc>
                  <a:txBody>
                    <a:bodyPr/>
                    <a:lstStyle/>
                    <a:p>
                      <a:r>
                        <a:rPr lang="en-US" sz="1600" dirty="0"/>
                        <a:t>Primary Joints Affected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Wrists, MCPs &amp; PIPs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</a:t>
                      </a:r>
                      <a:r>
                        <a:rPr lang="en-US" sz="1600" baseline="30000" dirty="0"/>
                        <a:t>st</a:t>
                      </a:r>
                      <a:r>
                        <a:rPr lang="en-US" sz="1600" dirty="0"/>
                        <a:t> CMC (base of thumb), PIPs &amp; DIPS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76708111"/>
                  </a:ext>
                </a:extLst>
              </a:tr>
              <a:tr h="703743">
                <a:tc>
                  <a:txBody>
                    <a:bodyPr/>
                    <a:lstStyle/>
                    <a:p>
                      <a:r>
                        <a:rPr lang="en-US" sz="1600" dirty="0"/>
                        <a:t>Bouchard/Heberden Nodes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Absent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Often present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30532043"/>
                  </a:ext>
                </a:extLst>
              </a:tr>
              <a:tr h="703743">
                <a:tc>
                  <a:txBody>
                    <a:bodyPr/>
                    <a:lstStyle/>
                    <a:p>
                      <a:r>
                        <a:rPr lang="en-US" sz="1600" dirty="0"/>
                        <a:t>Joint Characteristics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Soft, warm tender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Hard and Bony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4428660"/>
                  </a:ext>
                </a:extLst>
              </a:tr>
              <a:tr h="703743">
                <a:tc>
                  <a:txBody>
                    <a:bodyPr/>
                    <a:lstStyle/>
                    <a:p>
                      <a:r>
                        <a:rPr lang="en-US" sz="1600" dirty="0"/>
                        <a:t>Stiffness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Worse after resting (i.e. morning)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If present can be in evening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87064963"/>
                  </a:ext>
                </a:extLst>
              </a:tr>
              <a:tr h="703743">
                <a:tc>
                  <a:txBody>
                    <a:bodyPr/>
                    <a:lstStyle/>
                    <a:p>
                      <a:r>
                        <a:rPr lang="en-US" sz="1600" dirty="0"/>
                        <a:t>Lab Findings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Often +RF/+CCP, elevated ESR &amp; CRP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Normal ESR &amp; CRP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74288662"/>
                  </a:ext>
                </a:extLst>
              </a:tr>
            </a:tbl>
          </a:graphicData>
        </a:graphic>
      </p:graphicFrame>
      <p:sp>
        <p:nvSpPr>
          <p:cNvPr id="3" name="TextBox 9">
            <a:extLst>
              <a:ext uri="{FF2B5EF4-FFF2-40B4-BE49-F238E27FC236}">
                <a16:creationId xmlns:a16="http://schemas.microsoft.com/office/drawing/2014/main" id="{E2879E1D-A14B-C607-CEB0-A14CEB2909BF}"/>
              </a:ext>
            </a:extLst>
          </p:cNvPr>
          <p:cNvSpPr txBox="1"/>
          <p:nvPr/>
        </p:nvSpPr>
        <p:spPr>
          <a:xfrm>
            <a:off x="6706820" y="6498680"/>
            <a:ext cx="2275994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000" spc="50" dirty="0">
                <a:latin typeface="Open Sans"/>
              </a:rPr>
              <a:t>RAE Initiative| Fall 2023</a:t>
            </a:r>
          </a:p>
        </p:txBody>
      </p:sp>
    </p:spTree>
    <p:extLst>
      <p:ext uri="{BB962C8B-B14F-4D97-AF65-F5344CB8AC3E}">
        <p14:creationId xmlns:p14="http://schemas.microsoft.com/office/powerpoint/2010/main" val="790736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88585-452F-4842-8C98-40F8A3E9C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477" y="1253938"/>
            <a:ext cx="4155141" cy="4558553"/>
          </a:xfrm>
        </p:spPr>
        <p:txBody>
          <a:bodyPr>
            <a:normAutofit/>
          </a:bodyPr>
          <a:lstStyle/>
          <a:p>
            <a:r>
              <a:rPr lang="en-US" sz="1800" b="1" dirty="0"/>
              <a:t>Case 3. </a:t>
            </a:r>
            <a:r>
              <a:rPr lang="en-US" sz="1800" dirty="0"/>
              <a:t>44 </a:t>
            </a:r>
            <a:r>
              <a:rPr lang="en-US" sz="1800" dirty="0" err="1"/>
              <a:t>yo</a:t>
            </a:r>
            <a:r>
              <a:rPr lang="en-US" sz="1800" dirty="0"/>
              <a:t> woman presents in clinic with 8 weeks of morning stiffness, foot pain, &amp; “swelling in my L middle finger &amp; R knee.” Exam shows R knee effusion, L 3</a:t>
            </a:r>
            <a:r>
              <a:rPr lang="en-US" sz="1800" baseline="30000" dirty="0"/>
              <a:t>rd</a:t>
            </a:r>
            <a:r>
              <a:rPr lang="en-US" sz="1800" dirty="0"/>
              <a:t> swollen finger, and tenderness with heel squeeze. RF &amp; CCP are negative, CRP 88 mg/L and ESR &gt;120 mm/h. X-rays show soft tissue swelling without erosions. The factor that makes you most suspicious that this is NOT RA is:</a:t>
            </a:r>
          </a:p>
          <a:p>
            <a:pPr marL="342900" indent="-342900">
              <a:buAutoNum type="alphaUcPeriod"/>
            </a:pPr>
            <a:r>
              <a:rPr lang="en-US" sz="1800" dirty="0"/>
              <a:t>Knee involvement</a:t>
            </a:r>
          </a:p>
          <a:p>
            <a:pPr marL="342900" indent="-342900">
              <a:buAutoNum type="alphaUcPeriod"/>
            </a:pPr>
            <a:r>
              <a:rPr lang="en-US" sz="1800" dirty="0"/>
              <a:t>3</a:t>
            </a:r>
            <a:r>
              <a:rPr lang="en-US" sz="1800" baseline="30000" dirty="0"/>
              <a:t>rd</a:t>
            </a:r>
            <a:r>
              <a:rPr lang="en-US" sz="1800" dirty="0"/>
              <a:t> finger swelling and heel tenderness</a:t>
            </a:r>
          </a:p>
          <a:p>
            <a:pPr marL="342900" indent="-342900">
              <a:buAutoNum type="alphaUcPeriod"/>
            </a:pPr>
            <a:r>
              <a:rPr lang="en-US" sz="1800" dirty="0"/>
              <a:t>Negative RF/CCP</a:t>
            </a:r>
          </a:p>
          <a:p>
            <a:pPr marL="342900" indent="-342900">
              <a:buAutoNum type="alphaUcPeriod"/>
            </a:pPr>
            <a:r>
              <a:rPr lang="en-US" sz="1800" dirty="0"/>
              <a:t>Highly elevated CRP &amp; ESR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4FC3DB-5F93-134E-880E-C71A69454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4791198" y="1450108"/>
            <a:ext cx="3701455" cy="2776091"/>
          </a:xfr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7824FDF2-5B34-6179-0D63-C19BEA078565}"/>
              </a:ext>
            </a:extLst>
          </p:cNvPr>
          <p:cNvSpPr txBox="1"/>
          <p:nvPr/>
        </p:nvSpPr>
        <p:spPr>
          <a:xfrm>
            <a:off x="6706820" y="6498680"/>
            <a:ext cx="2275994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000" spc="50" dirty="0">
                <a:latin typeface="Open Sans"/>
              </a:rPr>
              <a:t>RAE Initiative| Fall 2023</a:t>
            </a:r>
          </a:p>
        </p:txBody>
      </p:sp>
    </p:spTree>
    <p:extLst>
      <p:ext uri="{BB962C8B-B14F-4D97-AF65-F5344CB8AC3E}">
        <p14:creationId xmlns:p14="http://schemas.microsoft.com/office/powerpoint/2010/main" val="885172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88585-452F-4842-8C98-40F8A3E9C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477" y="1253938"/>
            <a:ext cx="4155141" cy="4558553"/>
          </a:xfrm>
        </p:spPr>
        <p:txBody>
          <a:bodyPr>
            <a:normAutofit/>
          </a:bodyPr>
          <a:lstStyle/>
          <a:p>
            <a:r>
              <a:rPr lang="en-US" sz="1800" b="1" dirty="0"/>
              <a:t>Case 3. </a:t>
            </a:r>
            <a:r>
              <a:rPr lang="en-US" sz="1800" dirty="0"/>
              <a:t>44 </a:t>
            </a:r>
            <a:r>
              <a:rPr lang="en-US" sz="1800" dirty="0" err="1"/>
              <a:t>yo</a:t>
            </a:r>
            <a:r>
              <a:rPr lang="en-US" sz="1800" dirty="0"/>
              <a:t> woman presents in clinic with 8 weeks of morning stiffness, foot pain, &amp; “swelling in my L middle finger &amp; R knee.” Exam shows R knee effusion, L 3</a:t>
            </a:r>
            <a:r>
              <a:rPr lang="en-US" sz="1800" baseline="30000" dirty="0"/>
              <a:t>rd</a:t>
            </a:r>
            <a:r>
              <a:rPr lang="en-US" sz="1800" dirty="0"/>
              <a:t> dactylitis, and tenderness to heel squeeze. RF &amp; CCP are negative, CRP 88 mg/L and ESR &gt;120 mm/h. X-rays show soft tissue swelling without erosions. The factor that makes you most suspicious that this is NOT RA is:</a:t>
            </a:r>
          </a:p>
          <a:p>
            <a:pPr marL="342900" indent="-342900">
              <a:buAutoNum type="alphaUcPeriod"/>
            </a:pPr>
            <a:r>
              <a:rPr lang="en-US" sz="1800" dirty="0"/>
              <a:t>Knee involvement</a:t>
            </a:r>
          </a:p>
          <a:p>
            <a:pPr marL="342900" indent="-342900">
              <a:buAutoNum type="alphaUcPeriod"/>
            </a:pPr>
            <a:r>
              <a:rPr lang="en-US" sz="1800" dirty="0">
                <a:solidFill>
                  <a:srgbClr val="FF0000"/>
                </a:solidFill>
              </a:rPr>
              <a:t>Dactylitis and enthesopathy</a:t>
            </a:r>
            <a:r>
              <a:rPr lang="en-US" sz="1800" dirty="0"/>
              <a:t> </a:t>
            </a:r>
          </a:p>
          <a:p>
            <a:pPr marL="342900" indent="-342900">
              <a:buAutoNum type="alphaUcPeriod"/>
            </a:pPr>
            <a:r>
              <a:rPr lang="en-US" sz="1800" dirty="0"/>
              <a:t>Negative RF/CCP</a:t>
            </a:r>
          </a:p>
          <a:p>
            <a:pPr marL="342900" indent="-342900">
              <a:buAutoNum type="alphaUcPeriod"/>
            </a:pPr>
            <a:r>
              <a:rPr lang="en-US" sz="1800" dirty="0"/>
              <a:t>Highly elevated CRP &amp; ESR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4FC3DB-5F93-134E-880E-C71A69454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4791198" y="1450108"/>
            <a:ext cx="3701455" cy="2776091"/>
          </a:xfr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BBD712E9-8CFA-FE59-FA32-60A266F98D5A}"/>
              </a:ext>
            </a:extLst>
          </p:cNvPr>
          <p:cNvSpPr txBox="1"/>
          <p:nvPr/>
        </p:nvSpPr>
        <p:spPr>
          <a:xfrm>
            <a:off x="6706820" y="6498680"/>
            <a:ext cx="2275994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000" spc="50" dirty="0">
                <a:latin typeface="Open Sans"/>
              </a:rPr>
              <a:t>RAE Initiative| Fall 2023</a:t>
            </a:r>
          </a:p>
        </p:txBody>
      </p:sp>
    </p:spTree>
    <p:extLst>
      <p:ext uri="{BB962C8B-B14F-4D97-AF65-F5344CB8AC3E}">
        <p14:creationId xmlns:p14="http://schemas.microsoft.com/office/powerpoint/2010/main" val="921106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88585-452F-4842-8C98-40F8A3E9C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477" y="1253938"/>
            <a:ext cx="4155141" cy="4558553"/>
          </a:xfrm>
        </p:spPr>
        <p:txBody>
          <a:bodyPr>
            <a:normAutofit/>
          </a:bodyPr>
          <a:lstStyle/>
          <a:p>
            <a:r>
              <a:rPr lang="en-US" sz="1800" b="1" dirty="0"/>
              <a:t>Case 3 </a:t>
            </a:r>
            <a:r>
              <a:rPr lang="en-US" sz="1800" b="1" dirty="0" err="1"/>
              <a:t>con’t</a:t>
            </a:r>
            <a:r>
              <a:rPr lang="en-US" sz="1800" b="1" dirty="0"/>
              <a:t>. </a:t>
            </a:r>
            <a:r>
              <a:rPr lang="en-US" sz="1800" dirty="0"/>
              <a:t>You obtain more history and learn that she endorses low back pain for years s/p car accident, an episode of food poisoning 1 month ago with vomiting and bloody diarrhea that resolved after 3 days, and a dry rash on her elbows that “comes and goes.” Most likely she has:</a:t>
            </a:r>
          </a:p>
          <a:p>
            <a:pPr marL="342900" indent="-342900">
              <a:buAutoNum type="alphaUcPeriod"/>
            </a:pPr>
            <a:r>
              <a:rPr lang="en-US" sz="1800" dirty="0"/>
              <a:t>Ankylosing Spondylitis</a:t>
            </a:r>
          </a:p>
          <a:p>
            <a:pPr marL="342900" indent="-342900">
              <a:buAutoNum type="alphaUcPeriod"/>
            </a:pPr>
            <a:r>
              <a:rPr lang="en-US" sz="1800" dirty="0"/>
              <a:t>Psoriatic Arthritis</a:t>
            </a:r>
          </a:p>
          <a:p>
            <a:pPr marL="342900" indent="-342900">
              <a:buAutoNum type="alphaUcPeriod"/>
            </a:pPr>
            <a:r>
              <a:rPr lang="en-US" sz="1800" dirty="0"/>
              <a:t>Reactive Arthritis</a:t>
            </a:r>
          </a:p>
          <a:p>
            <a:pPr marL="342900" indent="-342900">
              <a:buAutoNum type="alphaUcPeriod"/>
            </a:pPr>
            <a:r>
              <a:rPr lang="en-US" sz="1800" dirty="0"/>
              <a:t>IBD associated Arthritis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4FC3DB-5F93-134E-880E-C71A69454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4791198" y="1450108"/>
            <a:ext cx="3701455" cy="2776091"/>
          </a:xfr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49F729C9-5A36-5552-7EA5-1FB967DB4069}"/>
              </a:ext>
            </a:extLst>
          </p:cNvPr>
          <p:cNvSpPr txBox="1"/>
          <p:nvPr/>
        </p:nvSpPr>
        <p:spPr>
          <a:xfrm>
            <a:off x="6706820" y="6498680"/>
            <a:ext cx="2275994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000" spc="50" dirty="0">
                <a:latin typeface="Open Sans"/>
              </a:rPr>
              <a:t>RAE Initiative| Fall 2023</a:t>
            </a:r>
          </a:p>
        </p:txBody>
      </p:sp>
    </p:spTree>
    <p:extLst>
      <p:ext uri="{BB962C8B-B14F-4D97-AF65-F5344CB8AC3E}">
        <p14:creationId xmlns:p14="http://schemas.microsoft.com/office/powerpoint/2010/main" val="2452662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88585-452F-4842-8C98-40F8A3E9C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477" y="1253938"/>
            <a:ext cx="4155141" cy="4558553"/>
          </a:xfrm>
        </p:spPr>
        <p:txBody>
          <a:bodyPr>
            <a:normAutofit/>
          </a:bodyPr>
          <a:lstStyle/>
          <a:p>
            <a:r>
              <a:rPr lang="en-US" sz="1800" b="1" dirty="0"/>
              <a:t>Case 3 </a:t>
            </a:r>
            <a:r>
              <a:rPr lang="en-US" sz="1800" b="1" dirty="0" err="1"/>
              <a:t>con’t</a:t>
            </a:r>
            <a:r>
              <a:rPr lang="en-US" sz="1800" b="1" dirty="0"/>
              <a:t>. </a:t>
            </a:r>
            <a:r>
              <a:rPr lang="en-US" sz="1800" dirty="0"/>
              <a:t>You obtain more history and learn that she endorses low back pain for years s/p car accident, an episode of food poisoning 1 month ago with vomiting and bloody diarrhea that resolved after 3 days, and a dry rash on her elbows that “comes and goes.” Most likely she has:</a:t>
            </a:r>
          </a:p>
          <a:p>
            <a:pPr marL="342900" indent="-342900">
              <a:buAutoNum type="alphaUcPeriod"/>
            </a:pPr>
            <a:r>
              <a:rPr lang="en-US" sz="1800" dirty="0"/>
              <a:t>Ankylosing Spondylitis</a:t>
            </a:r>
          </a:p>
          <a:p>
            <a:pPr marL="342900" indent="-342900">
              <a:buAutoNum type="alphaUcPeriod"/>
            </a:pPr>
            <a:r>
              <a:rPr lang="en-US" sz="1800" dirty="0"/>
              <a:t>Psoriatic Arthritis</a:t>
            </a:r>
          </a:p>
          <a:p>
            <a:pPr marL="342900" indent="-342900">
              <a:buAutoNum type="alphaUcPeriod"/>
            </a:pPr>
            <a:r>
              <a:rPr lang="en-US" sz="1800" dirty="0">
                <a:solidFill>
                  <a:srgbClr val="FF0000"/>
                </a:solidFill>
              </a:rPr>
              <a:t>Reactive Arthritis</a:t>
            </a:r>
          </a:p>
          <a:p>
            <a:pPr marL="342900" indent="-342900">
              <a:buAutoNum type="alphaUcPeriod"/>
            </a:pPr>
            <a:r>
              <a:rPr lang="en-US" sz="1800" dirty="0"/>
              <a:t>IBD associated Arthritis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54FC3DB-5F93-134E-880E-C71A69454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4791198" y="1450108"/>
            <a:ext cx="3701455" cy="2776091"/>
          </a:xfr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C4538704-7500-C184-F230-65F9E55A1EEA}"/>
              </a:ext>
            </a:extLst>
          </p:cNvPr>
          <p:cNvSpPr txBox="1"/>
          <p:nvPr/>
        </p:nvSpPr>
        <p:spPr>
          <a:xfrm>
            <a:off x="6706820" y="6498680"/>
            <a:ext cx="2275994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000" spc="50" dirty="0">
                <a:latin typeface="Open Sans"/>
              </a:rPr>
              <a:t>RAE Initiative| Fall 2023</a:t>
            </a:r>
          </a:p>
        </p:txBody>
      </p:sp>
    </p:spTree>
    <p:extLst>
      <p:ext uri="{BB962C8B-B14F-4D97-AF65-F5344CB8AC3E}">
        <p14:creationId xmlns:p14="http://schemas.microsoft.com/office/powerpoint/2010/main" val="4159711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78AAD3-82CC-5E49-AD66-B1A01E368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9497"/>
            <a:ext cx="7886700" cy="748654"/>
          </a:xfrm>
        </p:spPr>
        <p:txBody>
          <a:bodyPr/>
          <a:lstStyle/>
          <a:p>
            <a:pPr algn="ctr"/>
            <a:r>
              <a:rPr lang="en-US" dirty="0"/>
              <a:t>Reactive Arthritis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BCF5D6-2B5A-8C4B-B9AF-0780F71CA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027"/>
            <a:ext cx="8123464" cy="5186936"/>
          </a:xfrm>
        </p:spPr>
        <p:txBody>
          <a:bodyPr>
            <a:normAutofit/>
          </a:bodyPr>
          <a:lstStyle/>
          <a:p>
            <a:r>
              <a:rPr lang="en-US" u="sng" dirty="0"/>
              <a:t>Reactive arthritis</a:t>
            </a:r>
            <a:r>
              <a:rPr lang="en-US" dirty="0"/>
              <a:t> = arthritis that develops </a:t>
            </a:r>
            <a:r>
              <a:rPr lang="en-US" b="1" u="sng" dirty="0"/>
              <a:t>after</a:t>
            </a:r>
            <a:r>
              <a:rPr lang="en-US" dirty="0"/>
              <a:t> (rarely during except for Chlamydia trachomatis) an infection elsewhere in the body, but in which the organism cannot be recovered from the joint.</a:t>
            </a:r>
          </a:p>
          <a:p>
            <a:r>
              <a:rPr lang="en-US" dirty="0"/>
              <a:t>Interval between the antecedent infection and arthritis ranges from several days to weeks.</a:t>
            </a:r>
          </a:p>
          <a:p>
            <a:r>
              <a:rPr lang="en-US" dirty="0"/>
              <a:t>Causative GI, urogenital, &amp; upper respiratory pathogens:</a:t>
            </a:r>
          </a:p>
          <a:p>
            <a:pPr lvl="1"/>
            <a:r>
              <a:rPr lang="en-US" i="1" dirty="0"/>
              <a:t>Chlamydia trachomatis, Yersinia, Salmonella, Shigella, Campylobacter, E coli., C. diff, </a:t>
            </a:r>
            <a:r>
              <a:rPr lang="en-US" dirty="0"/>
              <a:t>&amp; </a:t>
            </a:r>
            <a:r>
              <a:rPr lang="en-US" i="1" dirty="0"/>
              <a:t>Chlamydia pneumoniae</a:t>
            </a:r>
          </a:p>
          <a:p>
            <a:r>
              <a:rPr lang="en-US" dirty="0"/>
              <a:t>The following are more consistent with reactive arthritis than RA: </a:t>
            </a:r>
          </a:p>
          <a:p>
            <a:pPr lvl="1"/>
            <a:r>
              <a:rPr lang="en-US" dirty="0"/>
              <a:t>History of recent urethritis or enteric infection</a:t>
            </a:r>
          </a:p>
          <a:p>
            <a:pPr lvl="1"/>
            <a:r>
              <a:rPr lang="en-US" dirty="0"/>
              <a:t>Asymmetric pattern of joint involvement</a:t>
            </a:r>
          </a:p>
          <a:p>
            <a:pPr lvl="1"/>
            <a:r>
              <a:rPr lang="en-US" dirty="0"/>
              <a:t>Symptoms or signs of enthesopathy </a:t>
            </a:r>
          </a:p>
          <a:p>
            <a:pPr lvl="1"/>
            <a:r>
              <a:rPr lang="en-US" dirty="0"/>
              <a:t>Keratoderma </a:t>
            </a:r>
            <a:r>
              <a:rPr lang="en-US" dirty="0" err="1"/>
              <a:t>blennorrhagica</a:t>
            </a:r>
            <a:r>
              <a:rPr lang="en-US" dirty="0"/>
              <a:t> or circinate balanitis </a:t>
            </a:r>
          </a:p>
          <a:p>
            <a:pPr lvl="1"/>
            <a:r>
              <a:rPr lang="en-US" dirty="0"/>
              <a:t>Radiologic evidence of sacroiliitis and/or spondylitis</a:t>
            </a:r>
          </a:p>
          <a:p>
            <a:pPr lvl="1"/>
            <a:r>
              <a:rPr lang="en-US" dirty="0"/>
              <a:t>The presence of human leukocyte antigen (HLA)-B27</a:t>
            </a:r>
          </a:p>
          <a:p>
            <a:endParaRPr lang="en-US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CF11160A-0F61-4A94-6875-3457F7ED59F9}"/>
              </a:ext>
            </a:extLst>
          </p:cNvPr>
          <p:cNvSpPr txBox="1"/>
          <p:nvPr/>
        </p:nvSpPr>
        <p:spPr>
          <a:xfrm>
            <a:off x="6706820" y="6498680"/>
            <a:ext cx="2275994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000" spc="50" dirty="0">
                <a:latin typeface="Open Sans"/>
              </a:rPr>
              <a:t>RAE Initiative| Fall 2023</a:t>
            </a:r>
          </a:p>
        </p:txBody>
      </p:sp>
    </p:spTree>
    <p:extLst>
      <p:ext uri="{BB962C8B-B14F-4D97-AF65-F5344CB8AC3E}">
        <p14:creationId xmlns:p14="http://schemas.microsoft.com/office/powerpoint/2010/main" val="2494767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EF6588-BDC5-8B42-AE85-3B06B43BBB7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/>
              <a:t>Case 4</a:t>
            </a:r>
            <a:r>
              <a:rPr lang="en-US" dirty="0"/>
              <a:t>. A 38 </a:t>
            </a:r>
            <a:r>
              <a:rPr lang="en-US" dirty="0" err="1"/>
              <a:t>yo</a:t>
            </a:r>
            <a:r>
              <a:rPr lang="en-US" dirty="0"/>
              <a:t> woman with RF+/CCP+ RA on MTX and Humira comes to clinic for routine f/u. She reports L knee pain and swelling. Exam shows: </a:t>
            </a:r>
          </a:p>
          <a:p>
            <a:pPr lvl="1"/>
            <a:r>
              <a:rPr lang="en-US" dirty="0"/>
              <a:t>Wrists/hands: unchanged ↓flexion of wrists and swan neck deformities without synovitis. </a:t>
            </a:r>
          </a:p>
          <a:p>
            <a:pPr lvl="1"/>
            <a:r>
              <a:rPr lang="en-US" dirty="0"/>
              <a:t>Left Knee: Erythema, warmth, &amp; decreased range of motion with a moderate effusion</a:t>
            </a:r>
          </a:p>
          <a:p>
            <a:pPr lvl="1"/>
            <a:r>
              <a:rPr lang="en-US" dirty="0"/>
              <a:t>Feet: no MTP tenderness to squeeze</a:t>
            </a:r>
          </a:p>
          <a:p>
            <a:r>
              <a:rPr lang="en-US" dirty="0"/>
              <a:t>Next step . . 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8084A4-AA30-D649-AB94-E6DEAEBFA8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29150" y="2704999"/>
            <a:ext cx="3886200" cy="2592589"/>
          </a:xfr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3570F189-6F5E-E090-D2D3-D4E117C302A3}"/>
              </a:ext>
            </a:extLst>
          </p:cNvPr>
          <p:cNvSpPr txBox="1"/>
          <p:nvPr/>
        </p:nvSpPr>
        <p:spPr>
          <a:xfrm>
            <a:off x="6706820" y="6498680"/>
            <a:ext cx="2275994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000" spc="50" dirty="0">
                <a:latin typeface="Open Sans"/>
              </a:rPr>
              <a:t>RAE Initiative| Fall 2023</a:t>
            </a:r>
          </a:p>
        </p:txBody>
      </p:sp>
    </p:spTree>
    <p:extLst>
      <p:ext uri="{BB962C8B-B14F-4D97-AF65-F5344CB8AC3E}">
        <p14:creationId xmlns:p14="http://schemas.microsoft.com/office/powerpoint/2010/main" val="19923991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EF6588-BDC5-8B42-AE85-3B06B43BB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687519"/>
            <a:ext cx="7886700" cy="5489444"/>
          </a:xfrm>
        </p:spPr>
        <p:txBody>
          <a:bodyPr/>
          <a:lstStyle/>
          <a:p>
            <a:r>
              <a:rPr lang="en-US" dirty="0"/>
              <a:t>Next step = arthrocentesis for synovial gram stain, culture, cell count, crystal ID)</a:t>
            </a:r>
          </a:p>
          <a:p>
            <a:r>
              <a:rPr lang="en-US" dirty="0"/>
              <a:t>Monoarticular inflammatory arthritis in an immunosuppressed patient with RA is infection (septic arthritis) until proven otherwise</a:t>
            </a:r>
          </a:p>
          <a:p>
            <a:r>
              <a:rPr lang="en-US" dirty="0"/>
              <a:t>After you rule out septic arthritis with negative synovial culture then you can treat “RA flare” </a:t>
            </a:r>
          </a:p>
          <a:p>
            <a:r>
              <a:rPr lang="en-US" dirty="0"/>
              <a:t>Risk factors for septic arthritis include:</a:t>
            </a:r>
          </a:p>
          <a:p>
            <a:pPr lvl="1"/>
            <a:r>
              <a:rPr lang="en-US" dirty="0"/>
              <a:t>Pre-existing joint disease</a:t>
            </a:r>
          </a:p>
          <a:p>
            <a:pPr lvl="1"/>
            <a:r>
              <a:rPr lang="en-US" dirty="0"/>
              <a:t>Immunosuppression</a:t>
            </a:r>
          </a:p>
          <a:p>
            <a:r>
              <a:rPr lang="en-US" dirty="0"/>
              <a:t>Knee is involved &gt; 50% of the time</a:t>
            </a:r>
          </a:p>
          <a:p>
            <a:r>
              <a:rPr lang="en-US" i="1" dirty="0"/>
              <a:t>S. aureus </a:t>
            </a:r>
            <a:r>
              <a:rPr lang="en-US" dirty="0"/>
              <a:t>is most common pathogen</a:t>
            </a:r>
          </a:p>
          <a:p>
            <a:r>
              <a:rPr lang="en-US" dirty="0"/>
              <a:t>Treatment = joint drainage + IV antibiotics</a:t>
            </a:r>
          </a:p>
          <a:p>
            <a:r>
              <a:rPr lang="en-US" dirty="0"/>
              <a:t>“Do not treat an infection with steroids”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A2DC9B75-92EE-76C3-3378-FDBE8B48C26D}"/>
              </a:ext>
            </a:extLst>
          </p:cNvPr>
          <p:cNvSpPr txBox="1"/>
          <p:nvPr/>
        </p:nvSpPr>
        <p:spPr>
          <a:xfrm>
            <a:off x="6706820" y="6498680"/>
            <a:ext cx="2275994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000" spc="50" dirty="0">
                <a:latin typeface="Open Sans"/>
              </a:rPr>
              <a:t>RAE Initiative| Fall 2023</a:t>
            </a:r>
          </a:p>
        </p:txBody>
      </p:sp>
    </p:spTree>
    <p:extLst>
      <p:ext uri="{BB962C8B-B14F-4D97-AF65-F5344CB8AC3E}">
        <p14:creationId xmlns:p14="http://schemas.microsoft.com/office/powerpoint/2010/main" val="1146580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E5BBB665-E9FB-A216-A954-1C469EA7D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743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675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016" y="0"/>
            <a:ext cx="1860362" cy="6858000"/>
          </a:xfrm>
          <a:prstGeom prst="rect">
            <a:avLst/>
          </a:prstGeom>
          <a:solidFill>
            <a:srgbClr val="000000">
              <a:alpha val="4706"/>
            </a:srgbClr>
          </a:solidFill>
        </p:spPr>
      </p:sp>
      <p:sp>
        <p:nvSpPr>
          <p:cNvPr id="4" name="TextBox 4"/>
          <p:cNvSpPr txBox="1"/>
          <p:nvPr/>
        </p:nvSpPr>
        <p:spPr>
          <a:xfrm>
            <a:off x="833918" y="3082751"/>
            <a:ext cx="730316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dirty="0">
                <a:latin typeface="Open Sans"/>
              </a:rPr>
              <a:t>Case Presentation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845A1961-A77E-4D92-9C43-0B9461EDC634}"/>
              </a:ext>
            </a:extLst>
          </p:cNvPr>
          <p:cNvSpPr txBox="1"/>
          <p:nvPr/>
        </p:nvSpPr>
        <p:spPr>
          <a:xfrm>
            <a:off x="6706820" y="6498680"/>
            <a:ext cx="2275994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000" spc="50" dirty="0">
                <a:latin typeface="Open Sans"/>
              </a:rPr>
              <a:t>RAE Initiative| Fall 2023</a:t>
            </a:r>
          </a:p>
        </p:txBody>
      </p:sp>
    </p:spTree>
    <p:extLst>
      <p:ext uri="{BB962C8B-B14F-4D97-AF65-F5344CB8AC3E}">
        <p14:creationId xmlns:p14="http://schemas.microsoft.com/office/powerpoint/2010/main" val="2654100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B1766BD7-630D-6DEF-B31B-5A5BC8B550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0274" cy="677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card&#10;&#10;Description automatically generated">
            <a:extLst>
              <a:ext uri="{FF2B5EF4-FFF2-40B4-BE49-F238E27FC236}">
                <a16:creationId xmlns:a16="http://schemas.microsoft.com/office/drawing/2014/main" id="{F74920B7-2060-FC51-6141-821D74064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31972" cy="668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826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90BDBD-08AB-014D-88C7-8D33D5654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56407" y="1879016"/>
            <a:ext cx="4114800" cy="27432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88585-452F-4842-8C98-40F8A3E9C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477" y="1253938"/>
            <a:ext cx="4155141" cy="4558553"/>
          </a:xfrm>
        </p:spPr>
        <p:txBody>
          <a:bodyPr>
            <a:normAutofit/>
          </a:bodyPr>
          <a:lstStyle/>
          <a:p>
            <a:r>
              <a:rPr lang="en-US" sz="1800" b="1" dirty="0"/>
              <a:t>Case 1. </a:t>
            </a:r>
            <a:r>
              <a:rPr lang="en-US" sz="1800" dirty="0"/>
              <a:t>27 </a:t>
            </a:r>
            <a:r>
              <a:rPr lang="en-US" sz="1800" dirty="0" err="1"/>
              <a:t>yo</a:t>
            </a:r>
            <a:r>
              <a:rPr lang="en-US" sz="1800" dirty="0"/>
              <a:t> woman presents in clinic with 3 weeks of morning stiffness &amp; “swelling in my wrists and fingers.” Examination shows symmetric polyarthritis of wrists and PIPs. RF &amp; CCP are negative, CRP 88 mg/L and ESR &gt;120 mm/h. X-rays show soft tissue swelling without erosions. The factor that makes you most suspicious that this is NOT RA is:</a:t>
            </a:r>
          </a:p>
          <a:p>
            <a:pPr marL="342900" indent="-342900">
              <a:buAutoNum type="alphaUcPeriod"/>
            </a:pPr>
            <a:r>
              <a:rPr lang="en-US" sz="1800" dirty="0"/>
              <a:t>Acute time course</a:t>
            </a:r>
          </a:p>
          <a:p>
            <a:pPr marL="342900" indent="-342900">
              <a:buAutoNum type="alphaUcPeriod"/>
            </a:pPr>
            <a:r>
              <a:rPr lang="en-US" sz="1800" dirty="0"/>
              <a:t>Negative RF/CCP</a:t>
            </a:r>
          </a:p>
          <a:p>
            <a:pPr marL="342900" indent="-342900">
              <a:buAutoNum type="alphaUcPeriod"/>
            </a:pPr>
            <a:r>
              <a:rPr lang="en-US" sz="1800" dirty="0"/>
              <a:t>Highly elevated CRP &amp; ESR</a:t>
            </a:r>
          </a:p>
          <a:p>
            <a:pPr marL="342900" indent="-342900">
              <a:buAutoNum type="alphaUcPeriod"/>
            </a:pPr>
            <a:r>
              <a:rPr lang="en-US" sz="1800" dirty="0"/>
              <a:t>No erosions on X-rays</a:t>
            </a:r>
          </a:p>
          <a:p>
            <a:pPr marL="342900" indent="-342900">
              <a:buAutoNum type="alphaUcPeriod"/>
            </a:pPr>
            <a:endParaRPr lang="en-US" sz="1800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F7E09CB2-44BB-E74A-25F7-EEC43FB135F1}"/>
              </a:ext>
            </a:extLst>
          </p:cNvPr>
          <p:cNvSpPr txBox="1"/>
          <p:nvPr/>
        </p:nvSpPr>
        <p:spPr>
          <a:xfrm>
            <a:off x="6706820" y="6498680"/>
            <a:ext cx="2275994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000" spc="50" dirty="0">
                <a:latin typeface="Open Sans"/>
              </a:rPr>
              <a:t>RAE Initiative| Fall 2023</a:t>
            </a:r>
          </a:p>
        </p:txBody>
      </p:sp>
    </p:spTree>
    <p:extLst>
      <p:ext uri="{BB962C8B-B14F-4D97-AF65-F5344CB8AC3E}">
        <p14:creationId xmlns:p14="http://schemas.microsoft.com/office/powerpoint/2010/main" val="897581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D90BDBD-08AB-014D-88C7-8D33D5654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56407" y="1879016"/>
            <a:ext cx="4114800" cy="27432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88585-452F-4842-8C98-40F8A3E9C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0477" y="1253938"/>
            <a:ext cx="4155141" cy="4558553"/>
          </a:xfrm>
        </p:spPr>
        <p:txBody>
          <a:bodyPr>
            <a:normAutofit/>
          </a:bodyPr>
          <a:lstStyle/>
          <a:p>
            <a:r>
              <a:rPr lang="en-US" sz="1800" b="1" dirty="0"/>
              <a:t>Case 1. </a:t>
            </a:r>
            <a:r>
              <a:rPr lang="en-US" sz="1800" dirty="0"/>
              <a:t>27 </a:t>
            </a:r>
            <a:r>
              <a:rPr lang="en-US" sz="1800" dirty="0" err="1"/>
              <a:t>yo</a:t>
            </a:r>
            <a:r>
              <a:rPr lang="en-US" sz="1800" dirty="0"/>
              <a:t> woman presents in clinic with 3 weeks of morning stiffness &amp; “swelling in my wrists and fingers.” Examination shows symmetric polyarthritis of wrists and PIPs. RF &amp; CCP are negative, CRP 88 mg/L and ESR &gt;120 mm/h. X-rays show soft tissue swelling without erosions. The factor that makes you most suspicious that this is NOT RA is:</a:t>
            </a:r>
          </a:p>
          <a:p>
            <a:pPr marL="342900" indent="-342900">
              <a:buAutoNum type="alphaUcPeriod"/>
            </a:pPr>
            <a:r>
              <a:rPr lang="en-US" sz="1800" dirty="0">
                <a:solidFill>
                  <a:srgbClr val="FF0000"/>
                </a:solidFill>
              </a:rPr>
              <a:t>Acute time course</a:t>
            </a:r>
          </a:p>
          <a:p>
            <a:pPr marL="342900" indent="-342900">
              <a:buAutoNum type="alphaUcPeriod"/>
            </a:pPr>
            <a:r>
              <a:rPr lang="en-US" sz="1800" dirty="0"/>
              <a:t>Negative RF/CCP</a:t>
            </a:r>
          </a:p>
          <a:p>
            <a:pPr marL="342900" indent="-342900">
              <a:buAutoNum type="alphaUcPeriod"/>
            </a:pPr>
            <a:r>
              <a:rPr lang="en-US" sz="1800" dirty="0"/>
              <a:t>Highly elevated CRP &amp; ESR</a:t>
            </a:r>
          </a:p>
          <a:p>
            <a:pPr marL="342900" indent="-342900">
              <a:buAutoNum type="alphaUcPeriod"/>
            </a:pPr>
            <a:r>
              <a:rPr lang="en-US" sz="1800" dirty="0"/>
              <a:t>No erosions on X-rays</a:t>
            </a:r>
          </a:p>
          <a:p>
            <a:pPr marL="342900" indent="-342900">
              <a:buAutoNum type="alphaUcPeriod"/>
            </a:pPr>
            <a:endParaRPr lang="en-US" sz="1800" dirty="0"/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651E1555-48A2-2499-DDD9-9FAE5A979F84}"/>
              </a:ext>
            </a:extLst>
          </p:cNvPr>
          <p:cNvSpPr txBox="1"/>
          <p:nvPr/>
        </p:nvSpPr>
        <p:spPr>
          <a:xfrm>
            <a:off x="6706820" y="6498680"/>
            <a:ext cx="2275994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000" spc="50" dirty="0">
                <a:latin typeface="Open Sans"/>
              </a:rPr>
              <a:t>RAE Initiative| Fall 2023</a:t>
            </a:r>
          </a:p>
        </p:txBody>
      </p:sp>
    </p:spTree>
    <p:extLst>
      <p:ext uri="{BB962C8B-B14F-4D97-AF65-F5344CB8AC3E}">
        <p14:creationId xmlns:p14="http://schemas.microsoft.com/office/powerpoint/2010/main" val="4214054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11C4CE1-4501-DB43-A878-4D77171E7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Viral Mimics of RA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9AD2A3-7F57-CB49-8A61-A355EBEE6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number of viral infections can cause acute polyarthritis (rubella, parvovirus B19, acute Hepatitis B).</a:t>
            </a:r>
          </a:p>
          <a:p>
            <a:r>
              <a:rPr lang="en-US" dirty="0"/>
              <a:t>RF can be positive with infections (i.e. chronic HCV) but anti-CCP negative.</a:t>
            </a:r>
          </a:p>
          <a:p>
            <a:r>
              <a:rPr lang="en-US" dirty="0"/>
              <a:t>Remember to be suspicious with RF+/CCP- (only 5% of RA).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9D1825EA-D9DE-D4A4-D79A-DC6E7B541E5C}"/>
              </a:ext>
            </a:extLst>
          </p:cNvPr>
          <p:cNvSpPr txBox="1"/>
          <p:nvPr/>
        </p:nvSpPr>
        <p:spPr>
          <a:xfrm>
            <a:off x="6706820" y="6498680"/>
            <a:ext cx="2275994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000" spc="50" dirty="0">
                <a:latin typeface="Open Sans"/>
              </a:rPr>
              <a:t>RAE Initiative| Fall 2023</a:t>
            </a:r>
          </a:p>
        </p:txBody>
      </p:sp>
    </p:spTree>
    <p:extLst>
      <p:ext uri="{BB962C8B-B14F-4D97-AF65-F5344CB8AC3E}">
        <p14:creationId xmlns:p14="http://schemas.microsoft.com/office/powerpoint/2010/main" val="2488038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7D04174-B23C-8241-A2A3-378EC653E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55141" y="1166532"/>
            <a:ext cx="4331747" cy="3434457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33C8BD8-2A25-CD4C-BDD3-0A4EE69AF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2559" y="1166533"/>
            <a:ext cx="3476065" cy="4296335"/>
          </a:xfrm>
        </p:spPr>
        <p:txBody>
          <a:bodyPr>
            <a:normAutofit/>
          </a:bodyPr>
          <a:lstStyle/>
          <a:p>
            <a:r>
              <a:rPr lang="en-US" sz="1800" b="1" dirty="0"/>
              <a:t>Case 1. </a:t>
            </a:r>
            <a:r>
              <a:rPr lang="en-US" sz="1800" b="1" dirty="0" err="1"/>
              <a:t>con’t</a:t>
            </a:r>
            <a:r>
              <a:rPr lang="en-US" sz="1800" b="1" dirty="0"/>
              <a:t>. </a:t>
            </a:r>
            <a:r>
              <a:rPr lang="en-US" sz="1800" dirty="0"/>
              <a:t>You obtain more history from the patient and she tells you that two of her 3 children were home from school a few weeks ago for a febrile illness and rash.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DBAE24C-0C07-7B4C-B47F-C62E31B1AC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57" t="10409" r="9662" b="22166"/>
          <a:stretch/>
        </p:blipFill>
        <p:spPr>
          <a:xfrm>
            <a:off x="394671" y="2788248"/>
            <a:ext cx="3291840" cy="2674620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D137A74B-CA74-3037-12B2-41E473B1364D}"/>
              </a:ext>
            </a:extLst>
          </p:cNvPr>
          <p:cNvSpPr txBox="1"/>
          <p:nvPr/>
        </p:nvSpPr>
        <p:spPr>
          <a:xfrm>
            <a:off x="6706820" y="6498680"/>
            <a:ext cx="2275994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000" spc="50" dirty="0">
                <a:latin typeface="Open Sans"/>
              </a:rPr>
              <a:t>RAE Initiative| Fall 2023</a:t>
            </a:r>
          </a:p>
        </p:txBody>
      </p:sp>
    </p:spTree>
    <p:extLst>
      <p:ext uri="{BB962C8B-B14F-4D97-AF65-F5344CB8AC3E}">
        <p14:creationId xmlns:p14="http://schemas.microsoft.com/office/powerpoint/2010/main" val="2090563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97A1C-06C9-FA47-8E16-C5CDCDEC3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Viral Mimics of 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8DEEC-6488-2943-A313-A2A4F2A2C2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Human parvovirus B19, responsible for erythema </a:t>
            </a:r>
            <a:r>
              <a:rPr lang="en-US" dirty="0" err="1"/>
              <a:t>infectiosum</a:t>
            </a:r>
            <a:r>
              <a:rPr lang="en-US" dirty="0"/>
              <a:t> or Fifth disease in children, can cause inflammatory arthritis in adults. </a:t>
            </a:r>
          </a:p>
          <a:p>
            <a:r>
              <a:rPr lang="en-US" dirty="0"/>
              <a:t>Although the median duration of Parvo B19 arthritis is 10 days, some patients may have arthritis considerably longer, leading to confusion with RA.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21BAE57D-BC7D-A5C5-A909-5E4E9C08B99C}"/>
              </a:ext>
            </a:extLst>
          </p:cNvPr>
          <p:cNvSpPr txBox="1"/>
          <p:nvPr/>
        </p:nvSpPr>
        <p:spPr>
          <a:xfrm>
            <a:off x="6706820" y="6498680"/>
            <a:ext cx="2275994" cy="153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000" spc="50" dirty="0">
                <a:latin typeface="Open Sans"/>
              </a:rPr>
              <a:t>RAE Initiative| Fall 2023</a:t>
            </a:r>
          </a:p>
        </p:txBody>
      </p:sp>
    </p:spTree>
    <p:extLst>
      <p:ext uri="{BB962C8B-B14F-4D97-AF65-F5344CB8AC3E}">
        <p14:creationId xmlns:p14="http://schemas.microsoft.com/office/powerpoint/2010/main" val="1790658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6276FE865F86468E668E1113D70D9A" ma:contentTypeVersion="16" ma:contentTypeDescription="Create a new document." ma:contentTypeScope="" ma:versionID="49d719af81b2e1621147b5fa18221e81">
  <xsd:schema xmlns:xsd="http://www.w3.org/2001/XMLSchema" xmlns:xs="http://www.w3.org/2001/XMLSchema" xmlns:p="http://schemas.microsoft.com/office/2006/metadata/properties" xmlns:ns2="d92a44d9-cee3-4bac-871c-d665e403a4e1" xmlns:ns3="6113e5c4-20a0-41da-a0da-fe74194b9795" targetNamespace="http://schemas.microsoft.com/office/2006/metadata/properties" ma:root="true" ma:fieldsID="eb6aa87cb9e6a4423577a9fc2f7a60a9" ns2:_="" ns3:_="">
    <xsd:import namespace="d92a44d9-cee3-4bac-871c-d665e403a4e1"/>
    <xsd:import namespace="6113e5c4-20a0-41da-a0da-fe74194b97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2a44d9-cee3-4bac-871c-d665e403a4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973eda6-ee47-49cd-8b90-1ba368fd384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13e5c4-20a0-41da-a0da-fe74194b979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fa5cbf7-a8e8-4cf6-ba56-4d08ec1235d3}" ma:internalName="TaxCatchAll" ma:showField="CatchAllData" ma:web="6113e5c4-20a0-41da-a0da-fe74194b97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113e5c4-20a0-41da-a0da-fe74194b9795">
      <UserInfo>
        <DisplayName>gwendolyngrant3_gmail.com#ext#@ucsfonline.onmicrosoft.com</DisplayName>
        <AccountId>99</AccountId>
        <AccountType/>
      </UserInfo>
    </SharedWithUsers>
    <lcf76f155ced4ddcb4097134ff3c332f xmlns="d92a44d9-cee3-4bac-871c-d665e403a4e1">
      <Terms xmlns="http://schemas.microsoft.com/office/infopath/2007/PartnerControls"/>
    </lcf76f155ced4ddcb4097134ff3c332f>
    <TaxCatchAll xmlns="6113e5c4-20a0-41da-a0da-fe74194b9795" xsi:nil="true"/>
  </documentManagement>
</p:properties>
</file>

<file path=customXml/itemProps1.xml><?xml version="1.0" encoding="utf-8"?>
<ds:datastoreItem xmlns:ds="http://schemas.openxmlformats.org/officeDocument/2006/customXml" ds:itemID="{9A15F5B3-1120-45D2-9548-E8A39C3613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2a44d9-cee3-4bac-871c-d665e403a4e1"/>
    <ds:schemaRef ds:uri="6113e5c4-20a0-41da-a0da-fe74194b97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FE73BFB-055E-4C3D-A5C0-7B1A79561F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673E69-99CE-453A-BDD9-13F918882ED8}">
  <ds:schemaRefs>
    <ds:schemaRef ds:uri="6113e5c4-20a0-41da-a0da-fe74194b9795"/>
    <ds:schemaRef ds:uri="http://schemas.microsoft.com/office/2006/metadata/properties"/>
    <ds:schemaRef ds:uri="http://schemas.microsoft.com/office/infopath/2007/PartnerControls"/>
    <ds:schemaRef ds:uri="d92a44d9-cee3-4bac-871c-d665e403a4e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</TotalTime>
  <Words>1440</Words>
  <Application>Microsoft Macintosh PowerPoint</Application>
  <PresentationFormat>On-screen Show (4:3)</PresentationFormat>
  <Paragraphs>145</Paragraphs>
  <Slides>20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Open Sans</vt:lpstr>
      <vt:lpstr>Office Theme</vt:lpstr>
      <vt:lpstr>Welcome!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Viral Mimics of RA</vt:lpstr>
      <vt:lpstr>PowerPoint Presentation</vt:lpstr>
      <vt:lpstr>Viral Mimics of RA</vt:lpstr>
      <vt:lpstr>PowerPoint Presentation</vt:lpstr>
      <vt:lpstr>PowerPoint Presentation</vt:lpstr>
      <vt:lpstr>RA vs. OA</vt:lpstr>
      <vt:lpstr>PowerPoint Presentation</vt:lpstr>
      <vt:lpstr>PowerPoint Presentation</vt:lpstr>
      <vt:lpstr>PowerPoint Presentation</vt:lpstr>
      <vt:lpstr>PowerPoint Presentation</vt:lpstr>
      <vt:lpstr>Reactive Arthritis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Extra-articular manifestations of Rheumatoid Arthritis</dc:title>
  <dc:creator>Gwendolyn Grant</dc:creator>
  <cp:lastModifiedBy>Carroway, Tabitha</cp:lastModifiedBy>
  <cp:revision>31</cp:revision>
  <dcterms:created xsi:type="dcterms:W3CDTF">2016-06-04T12:53:35Z</dcterms:created>
  <dcterms:modified xsi:type="dcterms:W3CDTF">2023-10-11T18:32:59Z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0x010100C06276FE865F86468E668E1113D70D9A</vt:lpwstr>
  </property>
</Properties>
</file>