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8" r:id="rId3"/>
    <p:sldId id="321" r:id="rId4"/>
    <p:sldId id="264" r:id="rId5"/>
    <p:sldId id="265" r:id="rId6"/>
    <p:sldId id="315" r:id="rId7"/>
    <p:sldId id="266" r:id="rId8"/>
    <p:sldId id="312" r:id="rId9"/>
    <p:sldId id="311" r:id="rId10"/>
    <p:sldId id="316" r:id="rId11"/>
    <p:sldId id="317" r:id="rId12"/>
    <p:sldId id="313" r:id="rId13"/>
    <p:sldId id="314" r:id="rId14"/>
    <p:sldId id="318" r:id="rId15"/>
    <p:sldId id="271" r:id="rId16"/>
    <p:sldId id="270" r:id="rId17"/>
    <p:sldId id="260" r:id="rId18"/>
    <p:sldId id="310" r:id="rId19"/>
    <p:sldId id="273" r:id="rId20"/>
    <p:sldId id="267" r:id="rId21"/>
    <p:sldId id="274" r:id="rId22"/>
    <p:sldId id="286" r:id="rId23"/>
    <p:sldId id="300" r:id="rId24"/>
    <p:sldId id="294" r:id="rId25"/>
    <p:sldId id="309" r:id="rId26"/>
    <p:sldId id="320" r:id="rId27"/>
    <p:sldId id="277" r:id="rId28"/>
    <p:sldId id="287" r:id="rId29"/>
    <p:sldId id="278" r:id="rId30"/>
    <p:sldId id="290" r:id="rId31"/>
    <p:sldId id="303" r:id="rId32"/>
    <p:sldId id="275" r:id="rId33"/>
    <p:sldId id="289" r:id="rId34"/>
    <p:sldId id="298" r:id="rId35"/>
    <p:sldId id="299" r:id="rId36"/>
    <p:sldId id="288" r:id="rId37"/>
    <p:sldId id="322" r:id="rId38"/>
    <p:sldId id="323" r:id="rId39"/>
    <p:sldId id="308" r:id="rId40"/>
    <p:sldId id="296" r:id="rId41"/>
    <p:sldId id="319" r:id="rId42"/>
    <p:sldId id="307" r:id="rId43"/>
    <p:sldId id="297" r:id="rId44"/>
    <p:sldId id="285" r:id="rId45"/>
    <p:sldId id="324" r:id="rId46"/>
    <p:sldId id="301" r:id="rId47"/>
    <p:sldId id="26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56E721-5D0E-BB09-B291-A3E162A2626E}" name="Tyanne Conner" initials="TC" userId="gMWQg1ADi5BG5PBvtMWyGPaKSpAXlJhSSNo1HEqewBY=" providerId="None"/>
  <p188:author id="{F2FFE055-9E5F-3CE5-3A7C-CF3684CBA6C7}" name="Stephanie Paz" initials="SP" userId="5547ef2b608b408d" providerId="Windows Live"/>
  <p188:author id="{1519C5C9-0CF1-2371-556F-C50B7723974B}" name="Danner Peter" initials="DP" userId="vsYORLiQygfvfExWQjjCbqhKBuIjLELuwFdRC1xr8/g=" providerId="None"/>
  <p188:author id="{0B41F7E8-0ED1-17E8-4D77-95D422B751C5}" name="Wendee Gardner" initials="WG" userId="916f084e2173178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z" initials="SP" lastIdx="23" clrIdx="0">
    <p:extLst>
      <p:ext uri="{19B8F6BF-5375-455C-9EA6-DF929625EA0E}">
        <p15:presenceInfo xmlns:p15="http://schemas.microsoft.com/office/powerpoint/2012/main" userId="5547ef2b608b408d" providerId="Windows Live"/>
      </p:ext>
    </p:extLst>
  </p:cmAuthor>
  <p:cmAuthor id="2" name="Wendee Gardner" initials="WG" lastIdx="19" clrIdx="1">
    <p:extLst>
      <p:ext uri="{19B8F6BF-5375-455C-9EA6-DF929625EA0E}">
        <p15:presenceInfo xmlns:p15="http://schemas.microsoft.com/office/powerpoint/2012/main" userId="916f084e217317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99" autoAdjust="0"/>
    <p:restoredTop sz="90669" autoAdjust="0"/>
  </p:normalViewPr>
  <p:slideViewPr>
    <p:cSldViewPr snapToGrid="0">
      <p:cViewPr varScale="1">
        <p:scale>
          <a:sx n="44" d="100"/>
          <a:sy n="44" d="100"/>
        </p:scale>
        <p:origin x="432" y="4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242D-696E-4E39-8078-A67385645A47}"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684B-F51D-4A79-BBBA-5894A4739215}" type="slidenum">
              <a:rPr lang="en-US" smtClean="0"/>
              <a:t>‹#›</a:t>
            </a:fld>
            <a:endParaRPr lang="en-US"/>
          </a:p>
        </p:txBody>
      </p:sp>
    </p:spTree>
    <p:extLst>
      <p:ext uri="{BB962C8B-B14F-4D97-AF65-F5344CB8AC3E}">
        <p14:creationId xmlns:p14="http://schemas.microsoft.com/office/powerpoint/2010/main" val="13403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we are going to discuss how to protect yourself, your family, and your community during respiratory illness season.</a:t>
            </a:r>
          </a:p>
        </p:txBody>
      </p:sp>
      <p:sp>
        <p:nvSpPr>
          <p:cNvPr id="4" name="Slide Number Placeholder 3"/>
          <p:cNvSpPr>
            <a:spLocks noGrp="1"/>
          </p:cNvSpPr>
          <p:nvPr>
            <p:ph type="sldNum" sz="quarter" idx="5"/>
          </p:nvPr>
        </p:nvSpPr>
        <p:spPr/>
        <p:txBody>
          <a:bodyPr/>
          <a:lstStyle/>
          <a:p>
            <a:fld id="{79E0684B-F51D-4A79-BBBA-5894A4739215}" type="slidenum">
              <a:rPr lang="en-US" smtClean="0"/>
              <a:t>1</a:t>
            </a:fld>
            <a:endParaRPr lang="en-US"/>
          </a:p>
        </p:txBody>
      </p:sp>
    </p:spTree>
    <p:extLst>
      <p:ext uri="{BB962C8B-B14F-4D97-AF65-F5344CB8AC3E}">
        <p14:creationId xmlns:p14="http://schemas.microsoft.com/office/powerpoint/2010/main" val="135034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 COVID is a wide range of new, returning, or ongoing health problems that people experience after being infected with the virus that causes COVID-19. Most people with COVID-19 get better within a few days to a few weeks after infection, so at least 4 weeks after infection is the start of when Long COVID could first be identified. Anyone who was infected can experience Long COVID.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best way to prevent long-COVID is to prevent illness.  Staying up-to-date with vaccines will help keep you safer. </a:t>
            </a:r>
          </a:p>
        </p:txBody>
      </p:sp>
      <p:sp>
        <p:nvSpPr>
          <p:cNvPr id="4" name="Slide Number Placeholder 3"/>
          <p:cNvSpPr>
            <a:spLocks noGrp="1"/>
          </p:cNvSpPr>
          <p:nvPr>
            <p:ph type="sldNum" sz="quarter" idx="5"/>
          </p:nvPr>
        </p:nvSpPr>
        <p:spPr/>
        <p:txBody>
          <a:bodyPr/>
          <a:lstStyle/>
          <a:p>
            <a:fld id="{79E0684B-F51D-4A79-BBBA-5894A4739215}" type="slidenum">
              <a:rPr lang="en-US" smtClean="0"/>
              <a:t>10</a:t>
            </a:fld>
            <a:endParaRPr lang="en-US"/>
          </a:p>
        </p:txBody>
      </p:sp>
    </p:spTree>
    <p:extLst>
      <p:ext uri="{BB962C8B-B14F-4D97-AF65-F5344CB8AC3E}">
        <p14:creationId xmlns:p14="http://schemas.microsoft.com/office/powerpoint/2010/main" val="158243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COVID and long-COVID are not the only issues associated with the disease.  Other diseases have been linked to COVID-19 infection as well.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Several studies have linked new-onset of diabetes to COVID-19 infection. It’s very important to ask your provider about diabetes screening if you have had infection.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https://www.ncbi.nlm.nih.gov/pmc/articles/PMC9917823/</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Studies taking place right now that show that COVID-19 causes severe neurological complications in people with dementia. According to these results, COVID-19 appears to accelerate disease progression in all types of dementia. Further research is needed to understand why COVID-19 accelerates brain deterioration in patients with dementia. </a:t>
            </a:r>
          </a:p>
          <a:p>
            <a:r>
              <a:rPr lang="en-US" sz="1200" b="0" i="0" kern="1200" dirty="0">
                <a:solidFill>
                  <a:schemeClr val="tx1"/>
                </a:solidFill>
                <a:effectLst/>
                <a:latin typeface="+mn-lt"/>
                <a:ea typeface="+mn-ea"/>
                <a:cs typeface="+mn-cs"/>
              </a:rPr>
              <a:t>https://covid19.nih.gov/news-and-stories/rapid-progression-dementia-following-covid-19#:~:text=This%20study%20shows%20that%20COVID,deterioration%20in%20patients%20with%20dementia.</a:t>
            </a:r>
          </a:p>
          <a:p>
            <a:r>
              <a:rPr lang="en-US" sz="1200" b="0" i="0" kern="1200" dirty="0">
                <a:solidFill>
                  <a:schemeClr val="tx1"/>
                </a:solidFill>
                <a:effectLst/>
                <a:latin typeface="+mn-lt"/>
                <a:ea typeface="+mn-ea"/>
                <a:cs typeface="+mn-cs"/>
              </a:rPr>
              <a:t>More research is taking place to see if other diseases are associated with COVID-19.  </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11</a:t>
            </a:fld>
            <a:endParaRPr lang="en-US"/>
          </a:p>
        </p:txBody>
      </p:sp>
    </p:spTree>
    <p:extLst>
      <p:ext uri="{BB962C8B-B14F-4D97-AF65-F5344CB8AC3E}">
        <p14:creationId xmlns:p14="http://schemas.microsoft.com/office/powerpoint/2010/main" val="299600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Have you heard about RSV?  We will now share some general information that you might not know. </a:t>
            </a:r>
          </a:p>
        </p:txBody>
      </p:sp>
      <p:sp>
        <p:nvSpPr>
          <p:cNvPr id="4" name="Slide Number Placeholder 3"/>
          <p:cNvSpPr>
            <a:spLocks noGrp="1"/>
          </p:cNvSpPr>
          <p:nvPr>
            <p:ph type="sldNum" sz="quarter" idx="5"/>
          </p:nvPr>
        </p:nvSpPr>
        <p:spPr/>
        <p:txBody>
          <a:bodyPr/>
          <a:lstStyle/>
          <a:p>
            <a:fld id="{79E0684B-F51D-4A79-BBBA-5894A4739215}" type="slidenum">
              <a:rPr lang="en-US" smtClean="0"/>
              <a:t>12</a:t>
            </a:fld>
            <a:endParaRPr lang="en-US"/>
          </a:p>
        </p:txBody>
      </p:sp>
    </p:spTree>
    <p:extLst>
      <p:ext uri="{BB962C8B-B14F-4D97-AF65-F5344CB8AC3E}">
        <p14:creationId xmlns:p14="http://schemas.microsoft.com/office/powerpoint/2010/main" val="192063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Respiratory syncytial (sin-SISH-</a:t>
            </a:r>
            <a:r>
              <a:rPr lang="en-US" sz="1200" b="0" i="0" kern="1200" dirty="0" err="1">
                <a:solidFill>
                  <a:schemeClr val="tx1"/>
                </a:solidFill>
                <a:effectLst/>
                <a:latin typeface="+mn-lt"/>
                <a:ea typeface="+mn-ea"/>
                <a:cs typeface="+mn-cs"/>
              </a:rPr>
              <a:t>uhl</a:t>
            </a:r>
            <a:r>
              <a:rPr lang="en-US" sz="1200" b="0" i="0" kern="1200" dirty="0">
                <a:solidFill>
                  <a:schemeClr val="tx1"/>
                </a:solidFill>
                <a:effectLst/>
                <a:latin typeface="+mn-lt"/>
                <a:ea typeface="+mn-ea"/>
                <a:cs typeface="+mn-cs"/>
              </a:rPr>
              <a:t>) virus, or RSV, is a common respiratory virus that usually causes mild, cold-like symptoms. Most people recover in a week or two, but RSV can be serious.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Infants and older adults are more likely to develop severe RSV and need hospitalization.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13</a:t>
            </a:fld>
            <a:endParaRPr lang="en-US"/>
          </a:p>
        </p:txBody>
      </p:sp>
    </p:spTree>
    <p:extLst>
      <p:ext uri="{BB962C8B-B14F-4D97-AF65-F5344CB8AC3E}">
        <p14:creationId xmlns:p14="http://schemas.microsoft.com/office/powerpoint/2010/main" val="331309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Here is chart that shows flu, COVID-19, and RSV symptoms side-by-side. This is one of the resources we have available. </a:t>
            </a:r>
          </a:p>
        </p:txBody>
      </p:sp>
      <p:sp>
        <p:nvSpPr>
          <p:cNvPr id="4" name="Slide Number Placeholder 3"/>
          <p:cNvSpPr>
            <a:spLocks noGrp="1"/>
          </p:cNvSpPr>
          <p:nvPr>
            <p:ph type="sldNum" sz="quarter" idx="5"/>
          </p:nvPr>
        </p:nvSpPr>
        <p:spPr/>
        <p:txBody>
          <a:bodyPr/>
          <a:lstStyle/>
          <a:p>
            <a:fld id="{79E0684B-F51D-4A79-BBBA-5894A4739215}" type="slidenum">
              <a:rPr lang="en-US" smtClean="0"/>
              <a:t>14</a:t>
            </a:fld>
            <a:endParaRPr lang="en-US"/>
          </a:p>
        </p:txBody>
      </p:sp>
    </p:spTree>
    <p:extLst>
      <p:ext uri="{BB962C8B-B14F-4D97-AF65-F5344CB8AC3E}">
        <p14:creationId xmlns:p14="http://schemas.microsoft.com/office/powerpoint/2010/main" val="266520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How exactly do respiratory illnesses spread?</a:t>
            </a:r>
          </a:p>
        </p:txBody>
      </p:sp>
      <p:sp>
        <p:nvSpPr>
          <p:cNvPr id="4" name="Slide Number Placeholder 3"/>
          <p:cNvSpPr>
            <a:spLocks noGrp="1"/>
          </p:cNvSpPr>
          <p:nvPr>
            <p:ph type="sldNum" sz="quarter" idx="5"/>
          </p:nvPr>
        </p:nvSpPr>
        <p:spPr/>
        <p:txBody>
          <a:bodyPr/>
          <a:lstStyle/>
          <a:p>
            <a:fld id="{79E0684B-F51D-4A79-BBBA-5894A4739215}" type="slidenum">
              <a:rPr lang="en-US" smtClean="0"/>
              <a:t>15</a:t>
            </a:fld>
            <a:endParaRPr lang="en-US"/>
          </a:p>
        </p:txBody>
      </p:sp>
    </p:spTree>
    <p:extLst>
      <p:ext uri="{BB962C8B-B14F-4D97-AF65-F5344CB8AC3E}">
        <p14:creationId xmlns:p14="http://schemas.microsoft.com/office/powerpoint/2010/main" val="354547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Respiratory illnesses spread in two ways: through droplets in the air and droplets on surfaces. When you breathe in droplets in the air, you may get sick. When you touch something that has disease droplets on it, like a doorknob or light switch, then you touch your eyes, nose, or mouth, you can also get sick.</a:t>
            </a:r>
          </a:p>
        </p:txBody>
      </p:sp>
      <p:sp>
        <p:nvSpPr>
          <p:cNvPr id="4" name="Slide Number Placeholder 3"/>
          <p:cNvSpPr>
            <a:spLocks noGrp="1"/>
          </p:cNvSpPr>
          <p:nvPr>
            <p:ph type="sldNum" sz="quarter" idx="5"/>
          </p:nvPr>
        </p:nvSpPr>
        <p:spPr/>
        <p:txBody>
          <a:bodyPr/>
          <a:lstStyle/>
          <a:p>
            <a:fld id="{79E0684B-F51D-4A79-BBBA-5894A4739215}" type="slidenum">
              <a:rPr lang="en-US" smtClean="0"/>
              <a:t>16</a:t>
            </a:fld>
            <a:endParaRPr lang="en-US"/>
          </a:p>
        </p:txBody>
      </p:sp>
    </p:spTree>
    <p:extLst>
      <p:ext uri="{BB962C8B-B14F-4D97-AF65-F5344CB8AC3E}">
        <p14:creationId xmlns:p14="http://schemas.microsoft.com/office/powerpoint/2010/main" val="290601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940" baseline="0" dirty="0">
                <a:effectLst/>
                <a:latin typeface="Leelawadee UI" panose="020B0502040204020203" pitchFamily="34" charset="-34"/>
                <a:ea typeface="Calibri" panose="020F0502020204030204" pitchFamily="34" charset="0"/>
                <a:cs typeface="Times New Roman" panose="02020603050405020304" pitchFamily="18" charset="0"/>
              </a:rPr>
            </a:br>
            <a:r>
              <a:rPr lang="en-US" sz="1940" baseline="0" dirty="0">
                <a:effectLst/>
                <a:latin typeface="Leelawadee UI" panose="020B0502040204020203" pitchFamily="34" charset="-34"/>
                <a:ea typeface="Calibri" panose="020F0502020204030204" pitchFamily="34" charset="0"/>
                <a:cs typeface="Times New Roman" panose="02020603050405020304" pitchFamily="18" charset="0"/>
              </a:rPr>
              <a:t>Our ancestors faced many serious illnesses, like the flu and RSV, and some died from these. These illnesses can still be very serious today. However, these days, we are fortunate to have access to vaccines that can help us protect ourselves, our families, and our communities. Everyone 6 months and older needs to get vaccinated against the flu and COVID– including young, healthy people. </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Pregnant people can also safely get vaccinated against flu at any time during pregnancy.</a:t>
            </a:r>
            <a:r>
              <a:rPr lang="en-US" sz="1940" b="0" i="0" baseline="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 American Indian and Alaskan Native babies should receive the RSV vaccine from birth -19 months of age.  Those over 60 years should also get the RSV vaccine.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latin typeface="Calibri" panose="020F0502020204030204" pitchFamily="34" charset="0"/>
              </a:rPr>
              <a:t>When everyone who is able gets vaccinated, it makes it less likely that healthy people spread the flu to those that are more vulnerable.</a:t>
            </a:r>
            <a:endParaRPr lang="en-US" sz="20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17</a:t>
            </a:fld>
            <a:endParaRPr lang="en-US"/>
          </a:p>
        </p:txBody>
      </p:sp>
    </p:spTree>
    <p:extLst>
      <p:ext uri="{BB962C8B-B14F-4D97-AF65-F5344CB8AC3E}">
        <p14:creationId xmlns:p14="http://schemas.microsoft.com/office/powerpoint/2010/main" val="82243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Segoe UI" panose="020B0502040204020203" pitchFamily="34" charset="0"/>
              </a:rPr>
            </a:br>
            <a:r>
              <a:rPr lang="en-US" sz="1800" dirty="0">
                <a:effectLst/>
                <a:latin typeface="Segoe UI" panose="020B0502040204020203" pitchFamily="34" charset="0"/>
              </a:rPr>
              <a:t>There are healthy habits you can practice to protect yourself from illnesses. Wash your hands well and often with soap and water for at least 20 seconds. Wear a mask in public places. If soap and water are not available, use alcohol-based hand sanitizer. To be even safer, consider carrying hand sanitizer with you and using it after touching doors and surfaces. You can also keep your distance from people you know are sick or when in a public place. Another effective way to protect yourself from respiratory illnesses is by staying up-to-date with vaccines. </a:t>
            </a:r>
            <a:r>
              <a:rPr lang="en-US" sz="1800" b="0" i="0" dirty="0">
                <a:solidFill>
                  <a:srgbClr val="000000"/>
                </a:solidFill>
                <a:effectLst/>
                <a:latin typeface="Calibri" panose="020F0502020204030204" pitchFamily="34" charset="0"/>
              </a:rPr>
              <a:t>In order to protect our communities, it is important that everyone who is eligible gets vaccinated. </a:t>
            </a:r>
            <a:endParaRPr lang="en-US" sz="1800" dirty="0">
              <a:solidFill>
                <a:srgbClr val="002060"/>
              </a:solidFill>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18</a:t>
            </a:fld>
            <a:endParaRPr lang="en-US"/>
          </a:p>
        </p:txBody>
      </p:sp>
    </p:spTree>
    <p:extLst>
      <p:ext uri="{BB962C8B-B14F-4D97-AF65-F5344CB8AC3E}">
        <p14:creationId xmlns:p14="http://schemas.microsoft.com/office/powerpoint/2010/main" val="131376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Next, we will talk about how vaccines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19</a:t>
            </a:fld>
            <a:endParaRPr lang="en-US"/>
          </a:p>
        </p:txBody>
      </p:sp>
    </p:spTree>
    <p:extLst>
      <p:ext uri="{BB962C8B-B14F-4D97-AF65-F5344CB8AC3E}">
        <p14:creationId xmlns:p14="http://schemas.microsoft.com/office/powerpoint/2010/main" val="228459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a:t>
            </a:fld>
            <a:endParaRPr lang="en-US"/>
          </a:p>
        </p:txBody>
      </p:sp>
    </p:spTree>
    <p:extLst>
      <p:ext uri="{BB962C8B-B14F-4D97-AF65-F5344CB8AC3E}">
        <p14:creationId xmlns:p14="http://schemas.microsoft.com/office/powerpoint/2010/main" val="10581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dirty="0">
                <a:highlight>
                  <a:srgbClr val="FFFF00"/>
                </a:highlight>
              </a:rPr>
              <a:t>Within our bodies, each of us has warrior cells that stand guard and attack diseases when they try to infect us.</a:t>
            </a:r>
          </a:p>
          <a:p>
            <a:r>
              <a:rPr lang="en-US" dirty="0">
                <a:highlight>
                  <a:srgbClr val="FFFF00"/>
                </a:highlight>
              </a:rPr>
              <a:t> </a:t>
            </a:r>
          </a:p>
          <a:p>
            <a:r>
              <a:rPr lang="en-US" dirty="0">
                <a:highlight>
                  <a:srgbClr val="FFFF00"/>
                </a:highlight>
              </a:rPr>
              <a:t>The vaccines provide instructions to our warrior cells on how to identify and fight disease.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20</a:t>
            </a:fld>
            <a:endParaRPr lang="en-US"/>
          </a:p>
        </p:txBody>
      </p:sp>
    </p:spTree>
    <p:extLst>
      <p:ext uri="{BB962C8B-B14F-4D97-AF65-F5344CB8AC3E}">
        <p14:creationId xmlns:p14="http://schemas.microsoft.com/office/powerpoint/2010/main" val="297336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Symbol" panose="05050102010706020507" pitchFamily="18" charset="2"/>
              <a:buNone/>
            </a:pPr>
            <a:br>
              <a:rPr lang="en-US" sz="1800" dirty="0">
                <a:solidFill>
                  <a:srgbClr val="000000"/>
                </a:solidFill>
                <a:effectLst/>
                <a:latin typeface="Leelawadee UI" panose="020B0502040204020203" pitchFamily="34" charset="-34"/>
                <a:ea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rPr>
              <a:t>Vaccines contains natural ingredients that are common in the foods we eat, including sugars and proteins.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Font typeface="Symbol" panose="05050102010706020507" pitchFamily="18" charset="2"/>
              <a:buNone/>
            </a:pPr>
            <a:endParaRPr lang="en-US" sz="1800" dirty="0">
              <a:solidFill>
                <a:srgbClr val="000000"/>
              </a:solidFill>
              <a:effectLs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Times New Roman" panose="02020603050405020304" pitchFamily="18" charset="0"/>
              </a:rPr>
              <a:t>After the vaccine helps prepare your body to identify and fight disease, it leaves your body. </a:t>
            </a: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endPar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Note to presenter: If someone asks how the vaccine leaves your body, respond with “once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vaccine ingredients provide instructions to your warrior cells, the vaccine is cleared from your body the same way other ‘wastes’ may be cleared from your body – through urination and sweat.”</a:t>
            </a:r>
          </a:p>
          <a:p>
            <a:pPr marL="0" marR="0" lvl="0" indent="0">
              <a:spcBef>
                <a:spcPts val="0"/>
              </a:spcBef>
              <a:spcAft>
                <a:spcPts val="0"/>
              </a:spcAft>
              <a:buSzPts val="120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21</a:t>
            </a:fld>
            <a:endParaRPr lang="en-US"/>
          </a:p>
        </p:txBody>
      </p:sp>
    </p:spTree>
    <p:extLst>
      <p:ext uri="{BB962C8B-B14F-4D97-AF65-F5344CB8AC3E}">
        <p14:creationId xmlns:p14="http://schemas.microsoft.com/office/powerpoint/2010/main" val="132154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solidFill>
                  <a:srgbClr val="002060"/>
                </a:solidFill>
              </a:rPr>
            </a:br>
            <a:r>
              <a:rPr lang="en-US" b="0" dirty="0">
                <a:solidFill>
                  <a:srgbClr val="002060"/>
                </a:solidFill>
              </a:rPr>
              <a:t>We are </a:t>
            </a:r>
            <a:r>
              <a:rPr lang="en-US" dirty="0"/>
              <a:t>less likely to get sick when we get vaccinated. For example, </a:t>
            </a:r>
            <a:r>
              <a:rPr lang="en-US" dirty="0">
                <a:solidFill>
                  <a:srgbClr val="002060"/>
                </a:solidFill>
              </a:rPr>
              <a:t>the flu vaccine reduces the chances of you getting sick with the flu by </a:t>
            </a:r>
            <a:r>
              <a:rPr lang="en-US" b="1" dirty="0">
                <a:solidFill>
                  <a:srgbClr val="002060"/>
                </a:solidFill>
              </a:rPr>
              <a:t>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vaccinated can also reduce the seriousness of illness if you happen to get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vaccines don’t only protect us; they protect our must vulnerable, like our Elders and children. Vaccines protect us, our families, and our communities for generations to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22</a:t>
            </a:fld>
            <a:endParaRPr lang="en-US"/>
          </a:p>
        </p:txBody>
      </p:sp>
    </p:spTree>
    <p:extLst>
      <p:ext uri="{BB962C8B-B14F-4D97-AF65-F5344CB8AC3E}">
        <p14:creationId xmlns:p14="http://schemas.microsoft.com/office/powerpoint/2010/main" val="1672602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solidFill>
                  <a:srgbClr val="002060"/>
                </a:solidFill>
              </a:rPr>
            </a:br>
            <a:r>
              <a:rPr lang="en-US" dirty="0">
                <a:solidFill>
                  <a:srgbClr val="002060"/>
                </a:solidFill>
              </a:rPr>
              <a:t>Let’s talk about why it’s important to get these shots every year.</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23</a:t>
            </a:fld>
            <a:endParaRPr lang="en-US"/>
          </a:p>
        </p:txBody>
      </p:sp>
    </p:spTree>
    <p:extLst>
      <p:ext uri="{BB962C8B-B14F-4D97-AF65-F5344CB8AC3E}">
        <p14:creationId xmlns:p14="http://schemas.microsoft.com/office/powerpoint/2010/main" val="3196707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br>
              <a:rPr lang="en-US" sz="1800" dirty="0">
                <a:solidFill>
                  <a:srgbClr val="000000"/>
                </a:solidFill>
                <a:effectLst/>
                <a:latin typeface="Leelawadee UI"/>
                <a:ea typeface="Times New Roman" panose="02020603050405020304" pitchFamily="18" charset="0"/>
                <a:cs typeface="Leelawadee UI"/>
              </a:rPr>
            </a:br>
            <a:r>
              <a:rPr lang="en-US" sz="1800" dirty="0">
                <a:solidFill>
                  <a:srgbClr val="000000"/>
                </a:solidFill>
                <a:effectLst/>
                <a:latin typeface="Leelawadee UI"/>
                <a:ea typeface="Times New Roman" panose="02020603050405020304" pitchFamily="18" charset="0"/>
                <a:cs typeface="Leelawadee UI"/>
              </a:rPr>
              <a:t>Viruses are sneaky. For example, about once a year, the flu changes how it looks to try to fool your body.</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a:ea typeface="Times New Roman" panose="02020603050405020304" pitchFamily="18" charset="0"/>
              <a:cs typeface="Leelawadee UI"/>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24</a:t>
            </a:fld>
            <a:endParaRPr lang="en-US"/>
          </a:p>
        </p:txBody>
      </p:sp>
    </p:spTree>
    <p:extLst>
      <p:ext uri="{BB962C8B-B14F-4D97-AF65-F5344CB8AC3E}">
        <p14:creationId xmlns:p14="http://schemas.microsoft.com/office/powerpoint/2010/main" val="2061585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b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That’s why we need  shots each year – so our bodies can stay up to date on how to recognize and fight the flu, COVID-19, and RSV.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It’s also important to get shots every year, because our warrior cells’ ability to fight disease decreases over time.</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25</a:t>
            </a:fld>
            <a:endParaRPr lang="en-US"/>
          </a:p>
        </p:txBody>
      </p:sp>
    </p:spTree>
    <p:extLst>
      <p:ext uri="{BB962C8B-B14F-4D97-AF65-F5344CB8AC3E}">
        <p14:creationId xmlns:p14="http://schemas.microsoft.com/office/powerpoint/2010/main" val="279506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It is safe to administer multiple vaccines at the same time, in different areas of the body, in different arms, for instance. If you are eligible for the vaccines for the above diseases, ask your doctor to administer them on the same day.  </a:t>
            </a:r>
            <a:br>
              <a:rPr lang="en-US" dirty="0"/>
            </a:br>
            <a:r>
              <a:rPr lang="en-US" dirty="0"/>
              <a:t>You get all of your potential side-effects done all at once, and you don’t have to go for separate appointments. </a:t>
            </a:r>
          </a:p>
        </p:txBody>
      </p:sp>
      <p:sp>
        <p:nvSpPr>
          <p:cNvPr id="4" name="Slide Number Placeholder 3"/>
          <p:cNvSpPr>
            <a:spLocks noGrp="1"/>
          </p:cNvSpPr>
          <p:nvPr>
            <p:ph type="sldNum" sz="quarter" idx="5"/>
          </p:nvPr>
        </p:nvSpPr>
        <p:spPr/>
        <p:txBody>
          <a:bodyPr/>
          <a:lstStyle/>
          <a:p>
            <a:fld id="{79E0684B-F51D-4A79-BBBA-5894A4739215}" type="slidenum">
              <a:rPr lang="en-US" smtClean="0"/>
              <a:t>26</a:t>
            </a:fld>
            <a:endParaRPr lang="en-US"/>
          </a:p>
        </p:txBody>
      </p:sp>
    </p:spTree>
    <p:extLst>
      <p:ext uri="{BB962C8B-B14F-4D97-AF65-F5344CB8AC3E}">
        <p14:creationId xmlns:p14="http://schemas.microsoft.com/office/powerpoint/2010/main" val="371130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solidFill>
                  <a:srgbClr val="002060"/>
                </a:solidFill>
              </a:rPr>
            </a:br>
            <a:r>
              <a:rPr lang="en-US" dirty="0">
                <a:solidFill>
                  <a:srgbClr val="002060"/>
                </a:solidFill>
              </a:rPr>
              <a:t>There are many measures that are taken to ensure that vaccines are safe for everyone.</a:t>
            </a:r>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27</a:t>
            </a:fld>
            <a:endParaRPr lang="en-US"/>
          </a:p>
        </p:txBody>
      </p:sp>
    </p:spTree>
    <p:extLst>
      <p:ext uri="{BB962C8B-B14F-4D97-AF65-F5344CB8AC3E}">
        <p14:creationId xmlns:p14="http://schemas.microsoft.com/office/powerpoint/2010/main" val="406648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But before we get into vaccine safety, it’s important to mention that the flu vaccine has been around for over 50 years. </a:t>
            </a:r>
          </a:p>
          <a:p>
            <a:endParaRPr lang="en-US" dirty="0"/>
          </a:p>
          <a:p>
            <a:r>
              <a:rPr lang="en-US" dirty="0">
                <a:solidFill>
                  <a:srgbClr val="002060"/>
                </a:solidFill>
              </a:rPr>
              <a:t>Some people think the COVID-19 vaccine was created too quickly, and it was fast because it used existing safe vaccine technology. </a:t>
            </a:r>
          </a:p>
          <a:p>
            <a:endParaRPr lang="en-US" dirty="0">
              <a:solidFill>
                <a:srgbClr val="002060"/>
              </a:solidFill>
            </a:endParaRPr>
          </a:p>
          <a:p>
            <a:r>
              <a:rPr lang="en-US" dirty="0">
                <a:solidFill>
                  <a:srgbClr val="002060"/>
                </a:solidFill>
              </a:rPr>
              <a:t>Millions of Americans have safely received both COVID-19 and the flu vaccines – </a:t>
            </a:r>
            <a:r>
              <a:rPr lang="en-US" b="0" dirty="0">
                <a:solidFill>
                  <a:srgbClr val="002060"/>
                </a:solidFill>
              </a:rPr>
              <a:t>including American Indian and Alaska Native people</a:t>
            </a:r>
            <a:r>
              <a:rPr lang="en-US" dirty="0">
                <a:solidFill>
                  <a:srgbClr val="002060"/>
                </a:solidFill>
              </a:rPr>
              <a:t>. </a:t>
            </a: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28</a:t>
            </a:fld>
            <a:endParaRPr lang="en-US"/>
          </a:p>
        </p:txBody>
      </p:sp>
    </p:spTree>
    <p:extLst>
      <p:ext uri="{BB962C8B-B14F-4D97-AF65-F5344CB8AC3E}">
        <p14:creationId xmlns:p14="http://schemas.microsoft.com/office/powerpoint/2010/main" val="1282581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One reason we know vaccines are safe is because they go through several rounds of testing, </a:t>
            </a:r>
            <a:r>
              <a:rPr lang="en-US" sz="3600" kern="1200" dirty="0">
                <a:solidFill>
                  <a:srgbClr val="002060"/>
                </a:solidFill>
                <a:latin typeface="+mn-lt"/>
                <a:ea typeface="+mn-ea"/>
                <a:cs typeface="+mn-cs"/>
              </a:rPr>
              <a:t>which</a:t>
            </a:r>
            <a:r>
              <a:rPr lang="en-US" dirty="0"/>
              <a:t> often takes thousands of volunteers. During vaccine testing, important questions are considered like “Is the vaccine safe?” and “How does the body react to it?”</a:t>
            </a:r>
          </a:p>
          <a:p>
            <a:endParaRPr lang="en-US" dirty="0"/>
          </a:p>
          <a:p>
            <a:r>
              <a:rPr lang="en-US" dirty="0"/>
              <a:t>This testing process also helps us learn about any possible vaccine side effects.</a:t>
            </a:r>
          </a:p>
        </p:txBody>
      </p:sp>
      <p:sp>
        <p:nvSpPr>
          <p:cNvPr id="4" name="Slide Number Placeholder 3"/>
          <p:cNvSpPr>
            <a:spLocks noGrp="1"/>
          </p:cNvSpPr>
          <p:nvPr>
            <p:ph type="sldNum" sz="quarter" idx="5"/>
          </p:nvPr>
        </p:nvSpPr>
        <p:spPr/>
        <p:txBody>
          <a:bodyPr/>
          <a:lstStyle/>
          <a:p>
            <a:fld id="{79E0684B-F51D-4A79-BBBA-5894A4739215}" type="slidenum">
              <a:rPr lang="en-US" smtClean="0"/>
              <a:t>29</a:t>
            </a:fld>
            <a:endParaRPr lang="en-US"/>
          </a:p>
        </p:txBody>
      </p:sp>
    </p:spTree>
    <p:extLst>
      <p:ext uri="{BB962C8B-B14F-4D97-AF65-F5344CB8AC3E}">
        <p14:creationId xmlns:p14="http://schemas.microsoft.com/office/powerpoint/2010/main" val="388332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Speaker recommendation: You can add your headshot onto this slide by doing the following: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Click the “Insert” button on the toolbox above.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Then, click the “Pictures” button and select “This Device.”</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A pop-up box with access to the folders on your computer will open. Look for the image you’d like to add.</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4) Once you select the image, it should come up on the slide. Use your mouse to move and place the image over the “HEADSHOT HERE” place holder. That’s it!</a:t>
            </a:r>
          </a:p>
        </p:txBody>
      </p:sp>
      <p:sp>
        <p:nvSpPr>
          <p:cNvPr id="4" name="Slide Number Placeholder 3"/>
          <p:cNvSpPr>
            <a:spLocks noGrp="1"/>
          </p:cNvSpPr>
          <p:nvPr>
            <p:ph type="sldNum" sz="quarter" idx="5"/>
          </p:nvPr>
        </p:nvSpPr>
        <p:spPr/>
        <p:txBody>
          <a:bodyPr/>
          <a:lstStyle/>
          <a:p>
            <a:fld id="{79E0684B-F51D-4A79-BBBA-5894A4739215}" type="slidenum">
              <a:rPr lang="en-US" smtClean="0"/>
              <a:t>3</a:t>
            </a:fld>
            <a:endParaRPr lang="en-US"/>
          </a:p>
        </p:txBody>
      </p:sp>
    </p:spTree>
    <p:extLst>
      <p:ext uri="{BB962C8B-B14F-4D97-AF65-F5344CB8AC3E}">
        <p14:creationId xmlns:p14="http://schemas.microsoft.com/office/powerpoint/2010/main" val="2860669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b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All vaccines are only approved for public use after they go through thousands of hours of testing and are found to be safe and effective.</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a:p>
            <a:pPr>
              <a:lnSpc>
                <a:spcPct val="107000"/>
              </a:lnSpc>
            </a:pPr>
            <a:r>
              <a:rPr lang="en-US" sz="1800" dirty="0">
                <a:solidFill>
                  <a:srgbClr val="000000"/>
                </a:solidFill>
                <a:effectLst/>
                <a:latin typeface="Leelawadee UI"/>
                <a:ea typeface="Times New Roman" panose="02020603050405020304" pitchFamily="18" charset="0"/>
                <a:cs typeface="Leelawadee UI"/>
              </a:rPr>
              <a:t>Any common side effects must be mild.</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panose="020B0502040204020203" pitchFamily="34" charset="-34"/>
              <a:ea typeface="Times New Roman" panose="02020603050405020304" pitchFamily="18" charset="0"/>
              <a:cs typeface="Leelawadee UI"/>
            </a:endParaRPr>
          </a:p>
          <a:p>
            <a:pPr>
              <a:lnSpc>
                <a:spcPct val="107000"/>
              </a:lnSpc>
            </a:pPr>
            <a:r>
              <a:rPr lang="en-US" sz="1800" dirty="0">
                <a:solidFill>
                  <a:srgbClr val="000000"/>
                </a:solidFill>
                <a:latin typeface="Leelawadee UI"/>
                <a:ea typeface="Times New Roman" panose="02020603050405020304" pitchFamily="18" charset="0"/>
                <a:cs typeface="Leelawadee UI"/>
              </a:rPr>
              <a:t>Side effects should not be confused for illness. We'll talk more about this later! </a:t>
            </a:r>
            <a:endParaRPr lang="en-US" sz="1800" dirty="0">
              <a:solidFill>
                <a:srgbClr val="000000"/>
              </a:solidFill>
              <a:latin typeface="Leelawadee UI" panose="020B0502040204020203" pitchFamily="34" charset="-34"/>
              <a:ea typeface="Times New Roman" panose="02020603050405020304" pitchFamily="18" charset="0"/>
              <a:cs typeface="Leelawadee UI"/>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30</a:t>
            </a:fld>
            <a:endParaRPr lang="en-US"/>
          </a:p>
        </p:txBody>
      </p:sp>
    </p:spTree>
    <p:extLst>
      <p:ext uri="{BB962C8B-B14F-4D97-AF65-F5344CB8AC3E}">
        <p14:creationId xmlns:p14="http://schemas.microsoft.com/office/powerpoint/2010/main" val="356871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br>
              <a:rPr lang="en-US" sz="1800" b="0" i="0" u="none" strike="noStrike" dirty="0">
                <a:solidFill>
                  <a:srgbClr val="000000"/>
                </a:solidFill>
                <a:effectLst/>
                <a:latin typeface="Leelawadee UI" panose="020B0502040204020203" pitchFamily="34" charset="-34"/>
                <a:cs typeface="Leelawadee UI" panose="020B0502040204020203" pitchFamily="34" charset="-34"/>
              </a:rPr>
            </a:br>
            <a:r>
              <a:rPr lang="en-US" sz="1800" b="0" i="0" u="none" strike="noStrike" dirty="0">
                <a:solidFill>
                  <a:srgbClr val="000000"/>
                </a:solidFill>
                <a:effectLst/>
                <a:latin typeface="Leelawadee UI" panose="020B0502040204020203" pitchFamily="34" charset="-34"/>
                <a:cs typeface="Leelawadee UI" panose="020B0502040204020203" pitchFamily="34" charset="-34"/>
              </a:rPr>
              <a:t>Making sure a vaccine is safe doesn't stop after vaccine approval. Once a vaccine is approved, everyday people who got the vaccine can share how it made them feel. We all have the power to contribute in this way.</a:t>
            </a:r>
            <a:endParaRPr lang="en-US" sz="2800" b="0" dirty="0">
              <a:effectLst/>
            </a:endParaRPr>
          </a:p>
          <a:p>
            <a:pPr rtl="0">
              <a:spcBef>
                <a:spcPts val="0"/>
              </a:spcBef>
              <a:spcAft>
                <a:spcPts val="0"/>
              </a:spcAft>
            </a:pPr>
            <a:r>
              <a:rPr lang="en-US" sz="2800" b="0" dirty="0">
                <a:effectLst/>
              </a:rPr>
              <a:t> </a:t>
            </a:r>
          </a:p>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The purpose of this kind of monitoring is to identify any possible vaccine risks quickly and take action.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31</a:t>
            </a:fld>
            <a:endParaRPr lang="en-US"/>
          </a:p>
        </p:txBody>
      </p:sp>
    </p:spTree>
    <p:extLst>
      <p:ext uri="{BB962C8B-B14F-4D97-AF65-F5344CB8AC3E}">
        <p14:creationId xmlns:p14="http://schemas.microsoft.com/office/powerpoint/2010/main" val="2669111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solidFill>
                  <a:srgbClr val="002060"/>
                </a:solidFill>
              </a:rPr>
            </a:br>
            <a:r>
              <a:rPr lang="en-US" dirty="0">
                <a:solidFill>
                  <a:srgbClr val="002060"/>
                </a:solidFill>
              </a:rPr>
              <a:t>Next, we are going to discuss vaccine side effects.</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32</a:t>
            </a:fld>
            <a:endParaRPr lang="en-US"/>
          </a:p>
        </p:txBody>
      </p:sp>
    </p:spTree>
    <p:extLst>
      <p:ext uri="{BB962C8B-B14F-4D97-AF65-F5344CB8AC3E}">
        <p14:creationId xmlns:p14="http://schemas.microsoft.com/office/powerpoint/2010/main" val="2821299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b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Common side effects from the flu vaccine include soreness, redness, and swelling where you got the shot, fever, headache, and muscle aches.</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33</a:t>
            </a:fld>
            <a:endParaRPr lang="en-US"/>
          </a:p>
        </p:txBody>
      </p:sp>
    </p:spTree>
    <p:extLst>
      <p:ext uri="{BB962C8B-B14F-4D97-AF65-F5344CB8AC3E}">
        <p14:creationId xmlns:p14="http://schemas.microsoft.com/office/powerpoint/2010/main" val="3959648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Side effects from the vaccine typically go away within a few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rPr>
              <a:t>Mild side effects are a good sign that your warrior cells are preparing to recognize and fight the disease. </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34</a:t>
            </a:fld>
            <a:endParaRPr lang="en-US"/>
          </a:p>
        </p:txBody>
      </p:sp>
    </p:spTree>
    <p:extLst>
      <p:ext uri="{BB962C8B-B14F-4D97-AF65-F5344CB8AC3E}">
        <p14:creationId xmlns:p14="http://schemas.microsoft.com/office/powerpoint/2010/main" val="139552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br>
              <a:rPr lang="en-US" sz="1800" dirty="0">
                <a:solidFill>
                  <a:srgbClr val="000000"/>
                </a:solidFill>
                <a:effectLst/>
                <a:latin typeface="Leelawadee UI" panose="020B0502040204020203" pitchFamily="34" charset="-34"/>
                <a:ea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rPr>
              <a:t>Sometimes people make the mistake of thinking that mild vaccine side effects are them "getting sick with the disease." This is not true. Vaccines cannot make you sick with the disease you are getting vaccinated against. It strengthens our warrior cells by helping them see and fight disease.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35</a:t>
            </a:fld>
            <a:endParaRPr lang="en-US"/>
          </a:p>
        </p:txBody>
      </p:sp>
    </p:spTree>
    <p:extLst>
      <p:ext uri="{BB962C8B-B14F-4D97-AF65-F5344CB8AC3E}">
        <p14:creationId xmlns:p14="http://schemas.microsoft.com/office/powerpoint/2010/main" val="1327177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br>
              <a:rPr lang="en-US" sz="1800" dirty="0">
                <a:solidFill>
                  <a:srgbClr val="000000"/>
                </a:solidFill>
                <a:effectLst/>
                <a:latin typeface="Leelawadee UI" panose="020B0502040204020203" pitchFamily="34" charset="-34"/>
                <a:ea typeface="Times New Roman" panose="02020603050405020304" pitchFamily="18" charset="0"/>
              </a:rPr>
            </a:br>
            <a:r>
              <a:rPr lang="en-US" sz="1800" dirty="0">
                <a:solidFill>
                  <a:srgbClr val="000000"/>
                </a:solidFill>
                <a:effectLst/>
                <a:latin typeface="Leelawadee UI" panose="020B0502040204020203" pitchFamily="34" charset="-34"/>
                <a:ea typeface="Times New Roman" panose="02020603050405020304" pitchFamily="18" charset="0"/>
              </a:rPr>
              <a:t>Serious side effects from vaccines are very rare. However, if you experience anything beyond common side effects, please get medical attention. When you do, make sure that the health provider reports your experience to the Vaccine Adverse Event Reporting System (VAERS).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Leelawadee UI" panose="020B0502040204020203" pitchFamily="34" charset="-34"/>
                <a:ea typeface="Times New Roman" panose="02020603050405020304" pitchFamily="18" charset="0"/>
              </a:rPr>
              <a:t>If you are uncertain whether your experience was reported, you can file a report at www.VAERS.hhs.gov.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36</a:t>
            </a:fld>
            <a:endParaRPr lang="en-US"/>
          </a:p>
        </p:txBody>
      </p:sp>
    </p:spTree>
    <p:extLst>
      <p:ext uri="{BB962C8B-B14F-4D97-AF65-F5344CB8AC3E}">
        <p14:creationId xmlns:p14="http://schemas.microsoft.com/office/powerpoint/2010/main" val="3147222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where you can get vaccinated.</a:t>
            </a:r>
          </a:p>
        </p:txBody>
      </p:sp>
      <p:sp>
        <p:nvSpPr>
          <p:cNvPr id="4" name="Slide Number Placeholder 3"/>
          <p:cNvSpPr>
            <a:spLocks noGrp="1"/>
          </p:cNvSpPr>
          <p:nvPr>
            <p:ph type="sldNum" sz="quarter" idx="5"/>
          </p:nvPr>
        </p:nvSpPr>
        <p:spPr/>
        <p:txBody>
          <a:bodyPr/>
          <a:lstStyle/>
          <a:p>
            <a:fld id="{79E0684B-F51D-4A79-BBBA-5894A4739215}" type="slidenum">
              <a:rPr lang="en-US" smtClean="0"/>
              <a:t>37</a:t>
            </a:fld>
            <a:endParaRPr lang="en-US"/>
          </a:p>
        </p:txBody>
      </p:sp>
    </p:spTree>
    <p:extLst>
      <p:ext uri="{BB962C8B-B14F-4D97-AF65-F5344CB8AC3E}">
        <p14:creationId xmlns:p14="http://schemas.microsoft.com/office/powerpoint/2010/main" val="1054360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uncertain about where to get vaccines, you can contact your local Tribal clinic, IHS facility, or visit a local pharmacy or clinic. You can also check your local pharmacy’s website to see if vaccination appointments are available. </a:t>
            </a:r>
          </a:p>
          <a:p>
            <a:endParaRPr lang="en-US" dirty="0">
              <a:cs typeface="Calibri"/>
            </a:endParaRPr>
          </a:p>
          <a:p>
            <a:r>
              <a:rPr lang="en-US" dirty="0"/>
              <a:t>You can learn more information about where to find vaccine locations in your area by contacting your state health department. Finally, your local news outlets often have information on how to get a vaccination appointment. </a:t>
            </a:r>
          </a:p>
          <a:p>
            <a:endParaRPr lang="en-US" dirty="0"/>
          </a:p>
          <a:p>
            <a:r>
              <a:rPr lang="en-US" sz="1200" dirty="0">
                <a:latin typeface="Leelawadee UI"/>
                <a:cs typeface="Leelawadee UI"/>
              </a:rPr>
              <a:t>Note to presenter: Personalize this slide with information specific to your community.</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38</a:t>
            </a:fld>
            <a:endParaRPr lang="en-US"/>
          </a:p>
        </p:txBody>
      </p:sp>
    </p:spTree>
    <p:extLst>
      <p:ext uri="{BB962C8B-B14F-4D97-AF65-F5344CB8AC3E}">
        <p14:creationId xmlns:p14="http://schemas.microsoft.com/office/powerpoint/2010/main" val="1372773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visit Vaccines.gov to find vaccination providers near you. Another way to find vaccination providers near you is by texting your zip code </a:t>
            </a:r>
            <a:r>
              <a:rPr lang="en-US"/>
              <a:t>to 438829 </a:t>
            </a:r>
            <a:r>
              <a:rPr lang="en-US" dirty="0"/>
              <a:t>or by calling 1-800-232-0233.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39</a:t>
            </a:fld>
            <a:endParaRPr lang="en-US"/>
          </a:p>
        </p:txBody>
      </p:sp>
    </p:spTree>
    <p:extLst>
      <p:ext uri="{BB962C8B-B14F-4D97-AF65-F5344CB8AC3E}">
        <p14:creationId xmlns:p14="http://schemas.microsoft.com/office/powerpoint/2010/main" val="376476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general information about the flu, COVID-19, and RSV. We will also share important information about how vaccines work, why you should get vaccines each year. Then, we will talk about typical vaccine side effects and vaccine safety. Finally, we will discuss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4</a:t>
            </a:fld>
            <a:endParaRPr lang="en-US"/>
          </a:p>
        </p:txBody>
      </p:sp>
    </p:spTree>
    <p:extLst>
      <p:ext uri="{BB962C8B-B14F-4D97-AF65-F5344CB8AC3E}">
        <p14:creationId xmlns:p14="http://schemas.microsoft.com/office/powerpoint/2010/main" val="1854273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share just some of the many resources available to the tribes.</a:t>
            </a:r>
          </a:p>
          <a:p>
            <a:endParaRPr lang="en-US" dirty="0"/>
          </a:p>
          <a:p>
            <a:pPr>
              <a:lnSpc>
                <a:spcPct val="107000"/>
              </a:lnSpc>
            </a:pPr>
            <a:r>
              <a:rPr lang="en-US" sz="1200" dirty="0">
                <a:solidFill>
                  <a:srgbClr val="000000"/>
                </a:solidFill>
                <a:latin typeface="Leelawadee UI"/>
                <a:ea typeface="Times New Roman" panose="02020603050405020304" pitchFamily="18" charset="0"/>
                <a:cs typeface="Leelawadee UI"/>
              </a:rPr>
              <a:t>VacciNative website for adult vaccination information: </a:t>
            </a:r>
            <a:br>
              <a:rPr lang="en-US" sz="1200" dirty="0">
                <a:solidFill>
                  <a:srgbClr val="000000"/>
                </a:solidFill>
                <a:latin typeface="Leelawadee UI"/>
                <a:ea typeface="Times New Roman" panose="02020603050405020304" pitchFamily="18" charset="0"/>
                <a:cs typeface="Leelawadee UI"/>
              </a:rPr>
            </a:br>
            <a:r>
              <a:rPr lang="en-US" sz="1200" dirty="0">
                <a:solidFill>
                  <a:srgbClr val="000000"/>
                </a:solidFill>
                <a:latin typeface="Leelawadee UI"/>
                <a:ea typeface="Times New Roman" panose="02020603050405020304" pitchFamily="18" charset="0"/>
                <a:cs typeface="Leelawadee UI"/>
              </a:rPr>
              <a:t>www.indiancountryecho.org/vaccinative/</a:t>
            </a:r>
          </a:p>
          <a:p>
            <a:pPr>
              <a:lnSpc>
                <a:spcPct val="107000"/>
              </a:lnSpc>
            </a:pPr>
            <a:endParaRPr lang="en-US" sz="1200" dirty="0">
              <a:solidFill>
                <a:srgbClr val="000000"/>
              </a:solidFill>
              <a:latin typeface="Leelawadee UI"/>
              <a:ea typeface="Times New Roman" panose="02020603050405020304" pitchFamily="18" charset="0"/>
              <a:cs typeface="Leelawadee UI"/>
            </a:endParaRPr>
          </a:p>
          <a:p>
            <a:pPr>
              <a:lnSpc>
                <a:spcPct val="107000"/>
              </a:lnSpc>
            </a:pPr>
            <a:r>
              <a:rPr lang="en-US" sz="1200" dirty="0">
                <a:solidFill>
                  <a:srgbClr val="000000"/>
                </a:solidFill>
                <a:latin typeface="Leelawadee UI"/>
                <a:ea typeface="Times New Roman" panose="02020603050405020304" pitchFamily="18" charset="0"/>
                <a:cs typeface="Leelawadee UI"/>
              </a:rPr>
              <a:t>Native Boost for childhood vaccination information:</a:t>
            </a:r>
          </a:p>
          <a:p>
            <a:pPr>
              <a:lnSpc>
                <a:spcPct val="107000"/>
              </a:lnSpc>
            </a:pPr>
            <a:r>
              <a:rPr lang="en-US" sz="1200" dirty="0">
                <a:solidFill>
                  <a:srgbClr val="000000"/>
                </a:solidFill>
                <a:latin typeface="Leelawadee UI"/>
                <a:ea typeface="Times New Roman" panose="02020603050405020304" pitchFamily="18" charset="0"/>
                <a:cs typeface="Leelawadee UI"/>
              </a:rPr>
              <a:t>www.npaihb.org/native-boost/</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40</a:t>
            </a:fld>
            <a:endParaRPr lang="en-US"/>
          </a:p>
        </p:txBody>
      </p:sp>
    </p:spTree>
    <p:extLst>
      <p:ext uri="{BB962C8B-B14F-4D97-AF65-F5344CB8AC3E}">
        <p14:creationId xmlns:p14="http://schemas.microsoft.com/office/powerpoint/2010/main" val="1072854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Here is an easy-to-read chart that helps understand why the vaccines are important, who should get vaccinated, and when. </a:t>
            </a:r>
          </a:p>
        </p:txBody>
      </p:sp>
      <p:sp>
        <p:nvSpPr>
          <p:cNvPr id="4" name="Slide Number Placeholder 3"/>
          <p:cNvSpPr>
            <a:spLocks noGrp="1"/>
          </p:cNvSpPr>
          <p:nvPr>
            <p:ph type="sldNum" sz="quarter" idx="5"/>
          </p:nvPr>
        </p:nvSpPr>
        <p:spPr/>
        <p:txBody>
          <a:bodyPr/>
          <a:lstStyle/>
          <a:p>
            <a:fld id="{79E0684B-F51D-4A79-BBBA-5894A4739215}" type="slidenum">
              <a:rPr lang="en-US" smtClean="0"/>
              <a:t>41</a:t>
            </a:fld>
            <a:endParaRPr lang="en-US"/>
          </a:p>
        </p:txBody>
      </p:sp>
    </p:spTree>
    <p:extLst>
      <p:ext uri="{BB962C8B-B14F-4D97-AF65-F5344CB8AC3E}">
        <p14:creationId xmlns:p14="http://schemas.microsoft.com/office/powerpoint/2010/main" val="1474072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Here are some other resources you can find on the VacciNative and Native Boost websites.  We will give you the links at the end of the presentation. </a:t>
            </a:r>
          </a:p>
        </p:txBody>
      </p:sp>
      <p:sp>
        <p:nvSpPr>
          <p:cNvPr id="4" name="Slide Number Placeholder 3"/>
          <p:cNvSpPr>
            <a:spLocks noGrp="1"/>
          </p:cNvSpPr>
          <p:nvPr>
            <p:ph type="sldNum" sz="quarter" idx="5"/>
          </p:nvPr>
        </p:nvSpPr>
        <p:spPr/>
        <p:txBody>
          <a:bodyPr/>
          <a:lstStyle/>
          <a:p>
            <a:fld id="{79E0684B-F51D-4A79-BBBA-5894A4739215}" type="slidenum">
              <a:rPr lang="en-US" smtClean="0"/>
              <a:t>42</a:t>
            </a:fld>
            <a:endParaRPr lang="en-US"/>
          </a:p>
        </p:txBody>
      </p:sp>
    </p:spTree>
    <p:extLst>
      <p:ext uri="{BB962C8B-B14F-4D97-AF65-F5344CB8AC3E}">
        <p14:creationId xmlns:p14="http://schemas.microsoft.com/office/powerpoint/2010/main" val="2221895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Does anyone have any questions about what we’ve discussed today? Was anything unclear?</a:t>
            </a:r>
          </a:p>
        </p:txBody>
      </p:sp>
      <p:sp>
        <p:nvSpPr>
          <p:cNvPr id="4" name="Slide Number Placeholder 3"/>
          <p:cNvSpPr>
            <a:spLocks noGrp="1"/>
          </p:cNvSpPr>
          <p:nvPr>
            <p:ph type="sldNum" sz="quarter" idx="5"/>
          </p:nvPr>
        </p:nvSpPr>
        <p:spPr/>
        <p:txBody>
          <a:bodyPr/>
          <a:lstStyle/>
          <a:p>
            <a:fld id="{79E0684B-F51D-4A79-BBBA-5894A4739215}" type="slidenum">
              <a:rPr lang="en-US" smtClean="0"/>
              <a:t>43</a:t>
            </a:fld>
            <a:endParaRPr lang="en-US"/>
          </a:p>
        </p:txBody>
      </p:sp>
    </p:spTree>
    <p:extLst>
      <p:ext uri="{BB962C8B-B14F-4D97-AF65-F5344CB8AC3E}">
        <p14:creationId xmlns:p14="http://schemas.microsoft.com/office/powerpoint/2010/main" val="4278564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br>
              <a:rPr lang="en-US" dirty="0"/>
            </a:br>
            <a:r>
              <a:rPr lang="en-US" dirty="0"/>
              <a:t>Please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visit the VacciNative website at: www.IndianCountryECHO.org/VacciNative </a:t>
            </a:r>
          </a:p>
          <a:p>
            <a:pPr marL="0" marR="0">
              <a:lnSpc>
                <a:spcPct val="107000"/>
              </a:lnSpc>
              <a:spcBef>
                <a:spcPts val="0"/>
              </a:spcBef>
              <a:spcAft>
                <a:spcPts val="800"/>
              </a:spcAft>
            </a:pP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and for childhood vaccination information, visit Native Boost website. </a:t>
            </a:r>
          </a:p>
          <a:p>
            <a:pPr marL="0" marR="0">
              <a:lnSpc>
                <a:spcPct val="107000"/>
              </a:lnSpc>
              <a:spcBef>
                <a:spcPts val="0"/>
              </a:spcBef>
              <a:spcAft>
                <a:spcPts val="800"/>
              </a:spcAft>
            </a:pPr>
            <a:endParaRPr lang="en-US" sz="180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is a project dedicated to creating accurate vaccine information for Native people by Native people.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does this by gathering info from trusted Elders, Native health professionals, and other experts.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Plus,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all of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VacciNative’s</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materials are reviewed by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Alliance, a collaboration of staff from Tribal Epidemiology Centers across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44</a:t>
            </a:fld>
            <a:endParaRPr lang="en-US"/>
          </a:p>
        </p:txBody>
      </p:sp>
    </p:spTree>
    <p:extLst>
      <p:ext uri="{BB962C8B-B14F-4D97-AF65-F5344CB8AC3E}">
        <p14:creationId xmlns:p14="http://schemas.microsoft.com/office/powerpoint/2010/main" val="4049148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time you’ve spent listening to this presentation. If you’d like more information about what we’ve discussed today or if you have any additional questions about anything we’ve discussed, please feel free to contact me. My contact information is listed in the slide above.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45</a:t>
            </a:fld>
            <a:endParaRPr lang="en-US"/>
          </a:p>
        </p:txBody>
      </p:sp>
    </p:spTree>
    <p:extLst>
      <p:ext uri="{BB962C8B-B14F-4D97-AF65-F5344CB8AC3E}">
        <p14:creationId xmlns:p14="http://schemas.microsoft.com/office/powerpoint/2010/main" val="1307182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Thank you for the time you’ve spent listening to this presentation. If you’d like more information about what we’ve discussed today or if you have any additional questions about anything we’ve discussed, please feel free to contact us at the email address above. </a:t>
            </a:r>
            <a:endParaRPr lang="en-US" dirty="0">
              <a:cs typeface="Calibri" panose="020F0502020204030204"/>
            </a:endParaRPr>
          </a:p>
          <a:p>
            <a:endParaRPr lang="en-US" dirty="0">
              <a:cs typeface="Calibri" panose="020F0502020204030204"/>
            </a:endParaRPr>
          </a:p>
          <a:p>
            <a:pPr>
              <a:lnSpc>
                <a:spcPct val="107000"/>
              </a:lnSpc>
            </a:pPr>
            <a:r>
              <a:rPr lang="en-US" sz="1200" dirty="0">
                <a:solidFill>
                  <a:srgbClr val="000000"/>
                </a:solidFill>
                <a:latin typeface="Leelawadee UI"/>
                <a:ea typeface="Times New Roman" panose="02020603050405020304" pitchFamily="18" charset="0"/>
                <a:cs typeface="Leelawadee UI"/>
              </a:rPr>
              <a:t>VacciNative website for adult vaccination information: </a:t>
            </a:r>
            <a:br>
              <a:rPr lang="en-US" sz="1200" dirty="0">
                <a:solidFill>
                  <a:srgbClr val="000000"/>
                </a:solidFill>
                <a:latin typeface="Leelawadee UI"/>
                <a:ea typeface="Times New Roman" panose="02020603050405020304" pitchFamily="18" charset="0"/>
                <a:cs typeface="Leelawadee UI"/>
              </a:rPr>
            </a:br>
            <a:r>
              <a:rPr lang="en-US" sz="1200" dirty="0">
                <a:solidFill>
                  <a:srgbClr val="000000"/>
                </a:solidFill>
                <a:latin typeface="Leelawadee UI"/>
                <a:ea typeface="Times New Roman" panose="02020603050405020304" pitchFamily="18" charset="0"/>
                <a:cs typeface="Leelawadee UI"/>
              </a:rPr>
              <a:t>www.indiancountryecho.org/vaccinative/</a:t>
            </a:r>
          </a:p>
          <a:p>
            <a:pPr>
              <a:lnSpc>
                <a:spcPct val="107000"/>
              </a:lnSpc>
            </a:pPr>
            <a:endParaRPr lang="en-US" sz="1200" dirty="0">
              <a:solidFill>
                <a:srgbClr val="000000"/>
              </a:solidFill>
              <a:latin typeface="Leelawadee UI"/>
              <a:ea typeface="Times New Roman" panose="02020603050405020304" pitchFamily="18" charset="0"/>
              <a:cs typeface="Leelawadee UI"/>
            </a:endParaRPr>
          </a:p>
          <a:p>
            <a:pPr>
              <a:lnSpc>
                <a:spcPct val="107000"/>
              </a:lnSpc>
            </a:pPr>
            <a:r>
              <a:rPr lang="en-US" sz="1200" dirty="0">
                <a:solidFill>
                  <a:srgbClr val="000000"/>
                </a:solidFill>
                <a:latin typeface="Leelawadee UI"/>
                <a:ea typeface="Times New Roman" panose="02020603050405020304" pitchFamily="18" charset="0"/>
                <a:cs typeface="Leelawadee UI"/>
              </a:rPr>
              <a:t>Native Boost for childhood vaccination information:</a:t>
            </a:r>
          </a:p>
          <a:p>
            <a:pPr>
              <a:lnSpc>
                <a:spcPct val="107000"/>
              </a:lnSpc>
            </a:pPr>
            <a:r>
              <a:rPr lang="en-US" sz="1200" dirty="0">
                <a:solidFill>
                  <a:srgbClr val="000000"/>
                </a:solidFill>
                <a:latin typeface="Leelawadee UI"/>
                <a:ea typeface="Times New Roman" panose="02020603050405020304" pitchFamily="18" charset="0"/>
                <a:cs typeface="Leelawadee UI"/>
              </a:rPr>
              <a:t>www.npaihb.org/native-boost/</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46</a:t>
            </a:fld>
            <a:endParaRPr lang="en-US"/>
          </a:p>
        </p:txBody>
      </p:sp>
    </p:spTree>
    <p:extLst>
      <p:ext uri="{BB962C8B-B14F-4D97-AF65-F5344CB8AC3E}">
        <p14:creationId xmlns:p14="http://schemas.microsoft.com/office/powerpoint/2010/main" val="3965008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come together to discuss this important topic!</a:t>
            </a:r>
          </a:p>
        </p:txBody>
      </p:sp>
      <p:sp>
        <p:nvSpPr>
          <p:cNvPr id="4" name="Slide Number Placeholder 3"/>
          <p:cNvSpPr>
            <a:spLocks noGrp="1"/>
          </p:cNvSpPr>
          <p:nvPr>
            <p:ph type="sldNum" sz="quarter" idx="5"/>
          </p:nvPr>
        </p:nvSpPr>
        <p:spPr/>
        <p:txBody>
          <a:bodyPr/>
          <a:lstStyle/>
          <a:p>
            <a:fld id="{79E0684B-F51D-4A79-BBBA-5894A4739215}" type="slidenum">
              <a:rPr lang="en-US" smtClean="0"/>
              <a:t>47</a:t>
            </a:fld>
            <a:endParaRPr lang="en-US"/>
          </a:p>
        </p:txBody>
      </p:sp>
    </p:spTree>
    <p:extLst>
      <p:ext uri="{BB962C8B-B14F-4D97-AF65-F5344CB8AC3E}">
        <p14:creationId xmlns:p14="http://schemas.microsoft.com/office/powerpoint/2010/main" val="272620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So, what exactly is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5</a:t>
            </a:fld>
            <a:endParaRPr lang="en-US"/>
          </a:p>
        </p:txBody>
      </p:sp>
    </p:spTree>
    <p:extLst>
      <p:ext uri="{BB962C8B-B14F-4D97-AF65-F5344CB8AC3E}">
        <p14:creationId xmlns:p14="http://schemas.microsoft.com/office/powerpoint/2010/main" val="41729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flu is an infection caused by a virus that attacks your whole body. Symptoms of flu include fever, chills, cough, sore throat, runny nose, headaches, muscle aches, and tiredness. </a:t>
            </a:r>
          </a:p>
        </p:txBody>
      </p:sp>
      <p:sp>
        <p:nvSpPr>
          <p:cNvPr id="4" name="Slide Number Placeholder 3"/>
          <p:cNvSpPr>
            <a:spLocks noGrp="1"/>
          </p:cNvSpPr>
          <p:nvPr>
            <p:ph type="sldNum" sz="quarter" idx="5"/>
          </p:nvPr>
        </p:nvSpPr>
        <p:spPr/>
        <p:txBody>
          <a:bodyPr/>
          <a:lstStyle/>
          <a:p>
            <a:fld id="{79E0684B-F51D-4A79-BBBA-5894A4739215}" type="slidenum">
              <a:rPr lang="en-US" smtClean="0"/>
              <a:t>6</a:t>
            </a:fld>
            <a:endParaRPr lang="en-US"/>
          </a:p>
        </p:txBody>
      </p:sp>
    </p:spTree>
    <p:extLst>
      <p:ext uri="{BB962C8B-B14F-4D97-AF65-F5344CB8AC3E}">
        <p14:creationId xmlns:p14="http://schemas.microsoft.com/office/powerpoint/2010/main" val="357688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The flu can also result in hospitalization and death – </a:t>
            </a: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especially for those most vulnerable, like people with certain medical conditions and Elders.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dirty="0"/>
              <a:t>In this quote, Tam Lutz, a Lummi Nation Tribal Elder, shares her thoughts. She says “my great grandma lost multiple children to the flu. Before we had the flu shot, it was common for people to get very sick or die from the flu.”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cs typeface="Calibri"/>
              </a:rPr>
              <a:t>Note to presenter: Take this opportunity to share your own story related to the dangers of flu if you have one.</a:t>
            </a:r>
          </a:p>
        </p:txBody>
      </p:sp>
      <p:sp>
        <p:nvSpPr>
          <p:cNvPr id="4" name="Slide Number Placeholder 3"/>
          <p:cNvSpPr>
            <a:spLocks noGrp="1"/>
          </p:cNvSpPr>
          <p:nvPr>
            <p:ph type="sldNum" sz="quarter" idx="5"/>
          </p:nvPr>
        </p:nvSpPr>
        <p:spPr/>
        <p:txBody>
          <a:bodyPr/>
          <a:lstStyle/>
          <a:p>
            <a:fld id="{79E0684B-F51D-4A79-BBBA-5894A4739215}" type="slidenum">
              <a:rPr lang="en-US" smtClean="0"/>
              <a:t>7</a:t>
            </a:fld>
            <a:endParaRPr lang="en-US"/>
          </a:p>
        </p:txBody>
      </p:sp>
    </p:spTree>
    <p:extLst>
      <p:ext uri="{BB962C8B-B14F-4D97-AF65-F5344CB8AC3E}">
        <p14:creationId xmlns:p14="http://schemas.microsoft.com/office/powerpoint/2010/main" val="245528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talk a little bit about COVID-19</a:t>
            </a:r>
          </a:p>
        </p:txBody>
      </p:sp>
      <p:sp>
        <p:nvSpPr>
          <p:cNvPr id="4" name="Slide Number Placeholder 3"/>
          <p:cNvSpPr>
            <a:spLocks noGrp="1"/>
          </p:cNvSpPr>
          <p:nvPr>
            <p:ph type="sldNum" sz="quarter" idx="5"/>
          </p:nvPr>
        </p:nvSpPr>
        <p:spPr/>
        <p:txBody>
          <a:bodyPr/>
          <a:lstStyle/>
          <a:p>
            <a:fld id="{79E0684B-F51D-4A79-BBBA-5894A4739215}" type="slidenum">
              <a:rPr lang="en-US" smtClean="0"/>
              <a:t>8</a:t>
            </a:fld>
            <a:endParaRPr lang="en-US"/>
          </a:p>
        </p:txBody>
      </p:sp>
    </p:spTree>
    <p:extLst>
      <p:ext uri="{BB962C8B-B14F-4D97-AF65-F5344CB8AC3E}">
        <p14:creationId xmlns:p14="http://schemas.microsoft.com/office/powerpoint/2010/main" val="97144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COVID-19 an infection caused by the SARS Co-V-2 virus that attacks your whole body. Common symptoms include fever, chills, cough, sore throat, runny nose, headaches, muscle aches, and tiredness. Other symptoms include loss of taste or smell, mental fog or confusion, nausea, diarrhea, or vomiting. </a:t>
            </a:r>
          </a:p>
        </p:txBody>
      </p:sp>
      <p:sp>
        <p:nvSpPr>
          <p:cNvPr id="4" name="Slide Number Placeholder 3"/>
          <p:cNvSpPr>
            <a:spLocks noGrp="1"/>
          </p:cNvSpPr>
          <p:nvPr>
            <p:ph type="sldNum" sz="quarter" idx="5"/>
          </p:nvPr>
        </p:nvSpPr>
        <p:spPr/>
        <p:txBody>
          <a:bodyPr/>
          <a:lstStyle/>
          <a:p>
            <a:fld id="{79E0684B-F51D-4A79-BBBA-5894A4739215}" type="slidenum">
              <a:rPr lang="en-US" smtClean="0"/>
              <a:t>9</a:t>
            </a:fld>
            <a:endParaRPr lang="en-US"/>
          </a:p>
        </p:txBody>
      </p:sp>
    </p:spTree>
    <p:extLst>
      <p:ext uri="{BB962C8B-B14F-4D97-AF65-F5344CB8AC3E}">
        <p14:creationId xmlns:p14="http://schemas.microsoft.com/office/powerpoint/2010/main" val="245019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422822" y="4155039"/>
            <a:ext cx="8625016" cy="1331361"/>
          </a:xfrm>
        </p:spPr>
        <p:txBody>
          <a:bodyPr anchor="ctr">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422822" y="5486401"/>
            <a:ext cx="8625016" cy="877330"/>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87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12B-2906-61E5-21F3-4E58406B1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CDB9B-EB2B-06C9-A082-37BF213D3814}"/>
              </a:ext>
            </a:extLst>
          </p:cNvPr>
          <p:cNvSpPr>
            <a:spLocks noGrp="1"/>
          </p:cNvSpPr>
          <p:nvPr>
            <p:ph type="pic" idx="1"/>
          </p:nvPr>
        </p:nvSpPr>
        <p:spPr>
          <a:xfrm>
            <a:off x="5183188" y="501651"/>
            <a:ext cx="6172200" cy="535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3E7DB-03BC-192B-C6DF-A98C6F668F84}"/>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D10F21-71B2-22ED-6FF5-CA258636D49E}"/>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6" name="Footer Placeholder 5">
            <a:extLst>
              <a:ext uri="{FF2B5EF4-FFF2-40B4-BE49-F238E27FC236}">
                <a16:creationId xmlns:a16="http://schemas.microsoft.com/office/drawing/2014/main" id="{3217B196-AF13-0F66-B02B-F5C4B4EC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CB16A-2E28-9124-56AD-16025478EAD7}"/>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1380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06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373395" y="3429000"/>
            <a:ext cx="8723870" cy="1748481"/>
          </a:xfrm>
        </p:spPr>
        <p:txBody>
          <a:bodyPr anchor="ctr">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768810" y="5451154"/>
            <a:ext cx="8122509" cy="125856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14953"/>
            <a:ext cx="10515600" cy="1600993"/>
          </a:xfrm>
        </p:spPr>
        <p:txBody>
          <a:bodyPr anchor="ctr">
            <a:normAutofit/>
          </a:bodyPr>
          <a:lstStyle>
            <a:lvl1pPr algn="ctr">
              <a:defRPr lang="en-US" sz="5400" dirty="0"/>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64228"/>
            <a:ext cx="10515600" cy="984034"/>
          </a:xfrm>
          <a:effectLst/>
        </p:spPr>
        <p:txBody>
          <a:bodyPr/>
          <a:lstStyle>
            <a:lvl1pPr marL="0" indent="0" algn="ctr">
              <a:buNone/>
              <a:defRPr lang="en-US" dirty="0" smtClean="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111422" y="5991225"/>
            <a:ext cx="2743200" cy="365125"/>
          </a:xfrm>
        </p:spPr>
        <p:txBody>
          <a:bodyPr/>
          <a:lstStyle>
            <a:lvl1pPr>
              <a:defRPr>
                <a:solidFill>
                  <a:schemeClr val="accent6"/>
                </a:solidFill>
              </a:defRPr>
            </a:lvl1pPr>
          </a:lstStyle>
          <a:p>
            <a:fld id="{5F6D0DCC-B565-C64A-887A-04E40DF29A7D}" type="datetimeFigureOut">
              <a:rPr lang="en-US" smtClean="0"/>
              <a:pPr/>
              <a:t>10/24/2023</a:t>
            </a:fld>
            <a:endParaRPr lang="en-US" dirty="0"/>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91717" y="5991225"/>
            <a:ext cx="4114800" cy="365125"/>
          </a:xfrm>
        </p:spPr>
        <p:txBody>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43612" y="5991224"/>
            <a:ext cx="2743200" cy="365125"/>
          </a:xfrm>
        </p:spPr>
        <p:txBody>
          <a:bodyPr/>
          <a:lstStyle>
            <a:lvl1pPr>
              <a:defRPr>
                <a:solidFill>
                  <a:schemeClr val="accent6"/>
                </a:solidFill>
              </a:defRPr>
            </a:lvl1pPr>
          </a:lstStyle>
          <a:p>
            <a:fld id="{F876D883-D878-E849-A51A-02C5132AF30F}" type="slidenum">
              <a:rPr lang="en-US" smtClean="0"/>
              <a:pPr/>
              <a:t>‹#›</a:t>
            </a:fld>
            <a:endParaRPr lang="en-US" dirty="0"/>
          </a:p>
        </p:txBody>
      </p:sp>
    </p:spTree>
    <p:extLst>
      <p:ext uri="{BB962C8B-B14F-4D97-AF65-F5344CB8AC3E}">
        <p14:creationId xmlns:p14="http://schemas.microsoft.com/office/powerpoint/2010/main" val="321455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71351"/>
            <a:ext cx="10515600" cy="1705233"/>
          </a:xfrm>
        </p:spPr>
        <p:txBody>
          <a:bodyPr anchor="ctr">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76585"/>
            <a:ext cx="10515600" cy="815546"/>
          </a:xfrm>
        </p:spPr>
        <p:txBody>
          <a:bodyPr/>
          <a:lstStyle>
            <a:lvl1pPr marL="0" indent="0" algn="ctr">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082760" y="5991225"/>
            <a:ext cx="2743200" cy="365125"/>
          </a:xfrm>
        </p:spPr>
        <p:txBody>
          <a:bodyPr/>
          <a:lstStyle>
            <a:lvl1pPr>
              <a:defRPr>
                <a:solidFill>
                  <a:schemeClr val="accent6"/>
                </a:solidFill>
              </a:defRPr>
            </a:lvl1pPr>
          </a:lstStyle>
          <a:p>
            <a:fld id="{5F6D0DCC-B565-C64A-887A-04E40DF29A7D}" type="datetimeFigureOut">
              <a:rPr lang="en-US" smtClean="0"/>
              <a:pPr/>
              <a:t>10/24/2023</a:t>
            </a:fld>
            <a:endParaRPr lang="en-US"/>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63055" y="5991225"/>
            <a:ext cx="4114800" cy="365125"/>
          </a:xfrm>
        </p:spPr>
        <p:txBody>
          <a:bodyPr/>
          <a:lstStyle>
            <a:lvl1pPr>
              <a:defRPr>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14950" y="5991224"/>
            <a:ext cx="2743200" cy="365125"/>
          </a:xfrm>
        </p:spPr>
        <p:txBody>
          <a:bodyPr/>
          <a:lstStyle>
            <a:lvl1pPr>
              <a:defRPr>
                <a:solidFill>
                  <a:schemeClr val="accent6"/>
                </a:solidFill>
              </a:defRPr>
            </a:lvl1pPr>
          </a:lstStyle>
          <a:p>
            <a:fld id="{F876D883-D878-E849-A51A-02C5132AF30F}" type="slidenum">
              <a:rPr lang="en-US" smtClean="0"/>
              <a:pPr/>
              <a:t>‹#›</a:t>
            </a:fld>
            <a:endParaRPr lang="en-US"/>
          </a:p>
        </p:txBody>
      </p:sp>
    </p:spTree>
    <p:extLst>
      <p:ext uri="{BB962C8B-B14F-4D97-AF65-F5344CB8AC3E}">
        <p14:creationId xmlns:p14="http://schemas.microsoft.com/office/powerpoint/2010/main" val="4252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060-8AEF-E6E4-ED7A-5EAFAC1100F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CF654A-A0E9-7C45-190D-D220E387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A332-ED41-3EBC-F149-CEAB8EB554AD}"/>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5" name="Footer Placeholder 4">
            <a:extLst>
              <a:ext uri="{FF2B5EF4-FFF2-40B4-BE49-F238E27FC236}">
                <a16:creationId xmlns:a16="http://schemas.microsoft.com/office/drawing/2014/main" id="{D69AE448-40DB-DD57-5075-44FDDAE1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4941-47C6-8772-2611-B61CB9A7790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5726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8AC-30F0-7557-8EBD-CADF010C8C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35D9F-8BC3-E6D2-3D12-446301A65787}"/>
              </a:ext>
            </a:extLst>
          </p:cNvPr>
          <p:cNvSpPr>
            <a:spLocks noGrp="1"/>
          </p:cNvSpPr>
          <p:nvPr>
            <p:ph sz="half" idx="1"/>
          </p:nvPr>
        </p:nvSpPr>
        <p:spPr>
          <a:xfrm>
            <a:off x="469557" y="1825625"/>
            <a:ext cx="5550243" cy="389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5E8A-1DE4-7687-E152-DE26BC26A208}"/>
              </a:ext>
            </a:extLst>
          </p:cNvPr>
          <p:cNvSpPr>
            <a:spLocks noGrp="1"/>
          </p:cNvSpPr>
          <p:nvPr>
            <p:ph sz="half" idx="2"/>
          </p:nvPr>
        </p:nvSpPr>
        <p:spPr>
          <a:xfrm>
            <a:off x="6172199" y="1825625"/>
            <a:ext cx="5550243" cy="3895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BA0D33-1699-DEB1-0137-A4E7F3B3FC2B}"/>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6" name="Footer Placeholder 5">
            <a:extLst>
              <a:ext uri="{FF2B5EF4-FFF2-40B4-BE49-F238E27FC236}">
                <a16:creationId xmlns:a16="http://schemas.microsoft.com/office/drawing/2014/main" id="{E0A922E9-5526-3AF2-FFE2-D67C385A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48C2B-0D35-3DEF-F1D8-BF38CE1C8C6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333511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C9D-7B92-9764-7362-6E0DE8CB5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56599-B8E0-3635-CEE4-68C9580ED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CD353-6F6D-118C-7099-3D02FF0E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808-4789-5CB6-255B-BC3EA4E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8D465-761C-E51F-3FA6-85F01CE8A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606F8-E1AA-A643-610D-1AAD64408195}"/>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8" name="Footer Placeholder 7">
            <a:extLst>
              <a:ext uri="{FF2B5EF4-FFF2-40B4-BE49-F238E27FC236}">
                <a16:creationId xmlns:a16="http://schemas.microsoft.com/office/drawing/2014/main" id="{03839679-55DD-91DA-85E7-121C6E9A8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ECB07-B25F-C82B-76C5-6C69365B3DFD}"/>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09478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73F-E0C9-72AF-94DA-8F102C713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1CDAA-19CE-67DF-E3D1-C5ADF788694B}"/>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4" name="Footer Placeholder 3">
            <a:extLst>
              <a:ext uri="{FF2B5EF4-FFF2-40B4-BE49-F238E27FC236}">
                <a16:creationId xmlns:a16="http://schemas.microsoft.com/office/drawing/2014/main" id="{73F77077-6A27-FE33-6057-D8193E50D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0E70D-CF2C-B988-DCB7-138DCDE2DB9C}"/>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5456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2B4-A704-0896-328C-A87155FFB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3A88B-7CDD-5A92-EAAB-4CFB045F9A65}"/>
              </a:ext>
            </a:extLst>
          </p:cNvPr>
          <p:cNvSpPr>
            <a:spLocks noGrp="1"/>
          </p:cNvSpPr>
          <p:nvPr>
            <p:ph idx="1"/>
          </p:nvPr>
        </p:nvSpPr>
        <p:spPr>
          <a:xfrm>
            <a:off x="5183188" y="501651"/>
            <a:ext cx="6172200" cy="535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E17551-443F-56EB-CE05-D2ED1BCE0C7D}"/>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1E812E-6C63-5351-8F90-E8C97C01C827}"/>
              </a:ext>
            </a:extLst>
          </p:cNvPr>
          <p:cNvSpPr>
            <a:spLocks noGrp="1"/>
          </p:cNvSpPr>
          <p:nvPr>
            <p:ph type="dt" sz="half" idx="10"/>
          </p:nvPr>
        </p:nvSpPr>
        <p:spPr/>
        <p:txBody>
          <a:bodyPr/>
          <a:lstStyle/>
          <a:p>
            <a:fld id="{5F6D0DCC-B565-C64A-887A-04E40DF29A7D}" type="datetimeFigureOut">
              <a:rPr lang="en-US" smtClean="0"/>
              <a:t>10/24/2023</a:t>
            </a:fld>
            <a:endParaRPr lang="en-US"/>
          </a:p>
        </p:txBody>
      </p:sp>
      <p:sp>
        <p:nvSpPr>
          <p:cNvPr id="6" name="Footer Placeholder 5">
            <a:extLst>
              <a:ext uri="{FF2B5EF4-FFF2-40B4-BE49-F238E27FC236}">
                <a16:creationId xmlns:a16="http://schemas.microsoft.com/office/drawing/2014/main" id="{FD83DC67-6C60-DA3C-4EC5-5D321F517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1D76A-97DC-BF9C-0C30-409D0F1FAB7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2429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D5B7B-5416-46B7-9EA6-6B1976E3BFB9}"/>
              </a:ext>
            </a:extLst>
          </p:cNvPr>
          <p:cNvSpPr>
            <a:spLocks noGrp="1"/>
          </p:cNvSpPr>
          <p:nvPr>
            <p:ph type="title"/>
          </p:nvPr>
        </p:nvSpPr>
        <p:spPr>
          <a:xfrm>
            <a:off x="469557" y="365125"/>
            <a:ext cx="113064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57B155-14E3-5516-A153-5A7B296448E3}"/>
              </a:ext>
            </a:extLst>
          </p:cNvPr>
          <p:cNvSpPr>
            <a:spLocks noGrp="1"/>
          </p:cNvSpPr>
          <p:nvPr>
            <p:ph type="body" idx="1"/>
          </p:nvPr>
        </p:nvSpPr>
        <p:spPr>
          <a:xfrm>
            <a:off x="469557" y="1825625"/>
            <a:ext cx="11306431" cy="3883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88BBF5-9A9F-9C56-5E00-3DA6EF3E833D}"/>
              </a:ext>
            </a:extLst>
          </p:cNvPr>
          <p:cNvSpPr>
            <a:spLocks noGrp="1"/>
          </p:cNvSpPr>
          <p:nvPr>
            <p:ph type="dt" sz="half" idx="2"/>
          </p:nvPr>
        </p:nvSpPr>
        <p:spPr>
          <a:xfrm>
            <a:off x="1700598" y="599122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0DCC-B565-C64A-887A-04E40DF29A7D}" type="datetimeFigureOut">
              <a:rPr lang="en-US" smtClean="0"/>
              <a:t>10/24/2023</a:t>
            </a:fld>
            <a:endParaRPr lang="en-US"/>
          </a:p>
        </p:txBody>
      </p:sp>
      <p:sp>
        <p:nvSpPr>
          <p:cNvPr id="5" name="Footer Placeholder 4">
            <a:extLst>
              <a:ext uri="{FF2B5EF4-FFF2-40B4-BE49-F238E27FC236}">
                <a16:creationId xmlns:a16="http://schemas.microsoft.com/office/drawing/2014/main" id="{05D3EFA5-1033-14F0-9C80-FD2FFA59489C}"/>
              </a:ext>
            </a:extLst>
          </p:cNvPr>
          <p:cNvSpPr>
            <a:spLocks noGrp="1"/>
          </p:cNvSpPr>
          <p:nvPr>
            <p:ph type="ftr" sz="quarter" idx="3"/>
          </p:nvPr>
        </p:nvSpPr>
        <p:spPr>
          <a:xfrm>
            <a:off x="4680893" y="599122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D7D11-8946-2DCF-BB7D-531CE5A67CE8}"/>
              </a:ext>
            </a:extLst>
          </p:cNvPr>
          <p:cNvSpPr>
            <a:spLocks noGrp="1"/>
          </p:cNvSpPr>
          <p:nvPr>
            <p:ph type="sldNum" sz="quarter" idx="4"/>
          </p:nvPr>
        </p:nvSpPr>
        <p:spPr>
          <a:xfrm>
            <a:off x="9032788" y="59912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D883-D878-E849-A51A-02C5132AF30F}" type="slidenum">
              <a:rPr lang="en-US" smtClean="0"/>
              <a:t>‹#›</a:t>
            </a:fld>
            <a:endParaRPr lang="en-US"/>
          </a:p>
        </p:txBody>
      </p:sp>
    </p:spTree>
    <p:extLst>
      <p:ext uri="{BB962C8B-B14F-4D97-AF65-F5344CB8AC3E}">
        <p14:creationId xmlns:p14="http://schemas.microsoft.com/office/powerpoint/2010/main" val="1772404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4" r:id="rId8"/>
    <p:sldLayoutId id="2147483656" r:id="rId9"/>
    <p:sldLayoutId id="2147483657"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indiancountryecho.org/VacciNative"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hyperlink" Target="http://www.npaihb.org/native-boos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DF45-DDBD-1384-0F0E-475912D9C769}"/>
              </a:ext>
            </a:extLst>
          </p:cNvPr>
          <p:cNvSpPr>
            <a:spLocks noGrp="1"/>
          </p:cNvSpPr>
          <p:nvPr>
            <p:ph type="ctrTitle"/>
          </p:nvPr>
        </p:nvSpPr>
        <p:spPr>
          <a:xfrm>
            <a:off x="3368741" y="4538170"/>
            <a:ext cx="8625016" cy="1331361"/>
          </a:xfrm>
        </p:spPr>
        <p:txBody>
          <a:bodyPr anchor="ctr">
            <a:noAutofit/>
          </a:bodyPr>
          <a:lstStyle/>
          <a:p>
            <a:pPr>
              <a:lnSpc>
                <a:spcPct val="100000"/>
              </a:lnSpc>
            </a:pPr>
            <a:r>
              <a:rPr lang="en-US" dirty="0">
                <a:latin typeface="Century Gothic"/>
              </a:rPr>
              <a:t>Keeping Safe During</a:t>
            </a:r>
            <a:br>
              <a:rPr lang="en-US" dirty="0">
                <a:latin typeface="Century Gothic"/>
              </a:rPr>
            </a:br>
            <a:r>
              <a:rPr lang="en-US" dirty="0">
                <a:latin typeface="Century Gothic"/>
              </a:rPr>
              <a:t>Respiratory Illness Season</a:t>
            </a:r>
          </a:p>
        </p:txBody>
      </p:sp>
    </p:spTree>
    <p:extLst>
      <p:ext uri="{BB962C8B-B14F-4D97-AF65-F5344CB8AC3E}">
        <p14:creationId xmlns:p14="http://schemas.microsoft.com/office/powerpoint/2010/main" val="21610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79969"/>
            <a:ext cx="11306431" cy="1325563"/>
          </a:xfrm>
        </p:spPr>
        <p:txBody>
          <a:bodyPr>
            <a:normAutofit/>
          </a:bodyPr>
          <a:lstStyle/>
          <a:p>
            <a:r>
              <a:rPr lang="en-US" sz="5400" dirty="0">
                <a:solidFill>
                  <a:schemeClr val="accent1"/>
                </a:solidFill>
                <a:latin typeface="Century Gothic"/>
              </a:rPr>
              <a:t>What is long COVID?</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121572"/>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114300" y="2882311"/>
            <a:ext cx="11400368"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Shortness of breath</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Depression</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or joint pain</a:t>
            </a:r>
          </a:p>
          <a:p>
            <a:pPr marL="1143000" lvl="1" indent="-457200">
              <a:lnSpc>
                <a:spcPct val="120000"/>
              </a:lnSpc>
            </a:pPr>
            <a:r>
              <a:rPr lang="en-US" sz="9000" dirty="0">
                <a:solidFill>
                  <a:schemeClr val="accent5"/>
                </a:solidFill>
              </a:rPr>
              <a:t>Mental fog</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315915"/>
            <a:ext cx="10578194" cy="760739"/>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Effects that can develop after COVID-19 infection and can last weeks, months, or even years</a:t>
            </a: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560214" y="287100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550602" y="3532869"/>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631647" y="4126534"/>
            <a:ext cx="674845" cy="682481"/>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122772" y="2847561"/>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101294" y="3371495"/>
            <a:ext cx="583474" cy="782688"/>
          </a:xfrm>
          <a:prstGeom prst="rect">
            <a:avLst/>
          </a:prstGeom>
        </p:spPr>
      </p:pic>
      <p:pic>
        <p:nvPicPr>
          <p:cNvPr id="23" name="Picture 22">
            <a:extLst>
              <a:ext uri="{FF2B5EF4-FFF2-40B4-BE49-F238E27FC236}">
                <a16:creationId xmlns:a16="http://schemas.microsoft.com/office/drawing/2014/main" id="{278AAFE5-951A-D4B8-1AD9-B1285433A2E7}"/>
              </a:ext>
            </a:extLst>
          </p:cNvPr>
          <p:cNvPicPr>
            <a:picLocks noChangeAspect="1"/>
          </p:cNvPicPr>
          <p:nvPr/>
        </p:nvPicPr>
        <p:blipFill rotWithShape="1">
          <a:blip r:embed="rId4"/>
          <a:srcRect l="54134" t="53374" r="30371" b="27979"/>
          <a:stretch/>
        </p:blipFill>
        <p:spPr>
          <a:xfrm>
            <a:off x="6103190" y="4144314"/>
            <a:ext cx="634952" cy="660487"/>
          </a:xfrm>
          <a:prstGeom prst="rect">
            <a:avLst/>
          </a:prstGeom>
        </p:spPr>
      </p:pic>
      <p:pic>
        <p:nvPicPr>
          <p:cNvPr id="25" name="Picture 24">
            <a:extLst>
              <a:ext uri="{FF2B5EF4-FFF2-40B4-BE49-F238E27FC236}">
                <a16:creationId xmlns:a16="http://schemas.microsoft.com/office/drawing/2014/main" id="{7387BD62-795E-3275-3FB3-88DEC0366C45}"/>
              </a:ext>
            </a:extLst>
          </p:cNvPr>
          <p:cNvPicPr>
            <a:picLocks noChangeAspect="1"/>
          </p:cNvPicPr>
          <p:nvPr/>
        </p:nvPicPr>
        <p:blipFill rotWithShape="1">
          <a:blip r:embed="rId4"/>
          <a:srcRect l="53894" t="80758" r="31597" b="3044"/>
          <a:stretch/>
        </p:blipFill>
        <p:spPr>
          <a:xfrm>
            <a:off x="6098914" y="4788901"/>
            <a:ext cx="631189" cy="609143"/>
          </a:xfrm>
          <a:prstGeom prst="rect">
            <a:avLst/>
          </a:prstGeom>
        </p:spPr>
      </p:pic>
      <p:pic>
        <p:nvPicPr>
          <p:cNvPr id="14" name="Picture 13">
            <a:extLst>
              <a:ext uri="{FF2B5EF4-FFF2-40B4-BE49-F238E27FC236}">
                <a16:creationId xmlns:a16="http://schemas.microsoft.com/office/drawing/2014/main" id="{B1B6877D-1E63-40B3-8BEA-A7AEC2AD4C08}"/>
              </a:ext>
            </a:extLst>
          </p:cNvPr>
          <p:cNvPicPr>
            <a:picLocks noChangeAspect="1"/>
          </p:cNvPicPr>
          <p:nvPr/>
        </p:nvPicPr>
        <p:blipFill rotWithShape="1">
          <a:blip r:embed="rId4"/>
          <a:srcRect l="54519" t="24460" r="31600" b="54000"/>
          <a:stretch/>
        </p:blipFill>
        <p:spPr>
          <a:xfrm>
            <a:off x="677332" y="4675078"/>
            <a:ext cx="583474" cy="782688"/>
          </a:xfrm>
          <a:prstGeom prst="rect">
            <a:avLst/>
          </a:prstGeom>
        </p:spPr>
      </p:pic>
    </p:spTree>
    <p:extLst>
      <p:ext uri="{BB962C8B-B14F-4D97-AF65-F5344CB8AC3E}">
        <p14:creationId xmlns:p14="http://schemas.microsoft.com/office/powerpoint/2010/main" val="3517091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4708-026E-4F95-BF0D-4B7A34384AE5}"/>
              </a:ext>
            </a:extLst>
          </p:cNvPr>
          <p:cNvSpPr>
            <a:spLocks noGrp="1"/>
          </p:cNvSpPr>
          <p:nvPr>
            <p:ph type="title"/>
          </p:nvPr>
        </p:nvSpPr>
        <p:spPr>
          <a:xfrm>
            <a:off x="1069632" y="366576"/>
            <a:ext cx="11306431" cy="1325563"/>
          </a:xfrm>
        </p:spPr>
        <p:txBody>
          <a:bodyPr/>
          <a:lstStyle/>
          <a:p>
            <a:r>
              <a:rPr lang="en-US" dirty="0"/>
              <a:t>Diseases associated with long-COVID</a:t>
            </a:r>
          </a:p>
        </p:txBody>
      </p:sp>
      <p:sp>
        <p:nvSpPr>
          <p:cNvPr id="3" name="Content Placeholder 2">
            <a:extLst>
              <a:ext uri="{FF2B5EF4-FFF2-40B4-BE49-F238E27FC236}">
                <a16:creationId xmlns:a16="http://schemas.microsoft.com/office/drawing/2014/main" id="{15687C87-9017-47A8-AD5F-D12917829DE1}"/>
              </a:ext>
            </a:extLst>
          </p:cNvPr>
          <p:cNvSpPr>
            <a:spLocks noGrp="1"/>
          </p:cNvSpPr>
          <p:nvPr>
            <p:ph sz="half" idx="1"/>
          </p:nvPr>
        </p:nvSpPr>
        <p:spPr>
          <a:xfrm>
            <a:off x="1726857" y="1825624"/>
            <a:ext cx="6145556" cy="3895553"/>
          </a:xfrm>
        </p:spPr>
        <p:txBody>
          <a:bodyPr>
            <a:normAutofit/>
          </a:bodyPr>
          <a:lstStyle/>
          <a:p>
            <a:pPr marL="457200" indent="-457200">
              <a:buFont typeface="Arial" panose="020B0604020202020204" pitchFamily="34" charset="0"/>
              <a:buChar char="•"/>
            </a:pPr>
            <a:r>
              <a:rPr lang="en-US" sz="3600" dirty="0"/>
              <a:t>Diabetes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Dementia</a:t>
            </a:r>
          </a:p>
        </p:txBody>
      </p:sp>
      <p:pic>
        <p:nvPicPr>
          <p:cNvPr id="7" name="Picture 6">
            <a:extLst>
              <a:ext uri="{FF2B5EF4-FFF2-40B4-BE49-F238E27FC236}">
                <a16:creationId xmlns:a16="http://schemas.microsoft.com/office/drawing/2014/main" id="{5759F730-7290-4AB4-94CD-57F21F97DDEA}"/>
              </a:ext>
            </a:extLst>
          </p:cNvPr>
          <p:cNvPicPr>
            <a:picLocks noChangeAspect="1"/>
          </p:cNvPicPr>
          <p:nvPr/>
        </p:nvPicPr>
        <p:blipFill rotWithShape="1">
          <a:blip r:embed="rId3"/>
          <a:srcRect l="12029"/>
          <a:stretch/>
        </p:blipFill>
        <p:spPr>
          <a:xfrm flipH="1">
            <a:off x="7872413" y="1055378"/>
            <a:ext cx="4319586" cy="5436046"/>
          </a:xfrm>
          <a:prstGeom prst="rect">
            <a:avLst/>
          </a:prstGeom>
        </p:spPr>
      </p:pic>
    </p:spTree>
    <p:extLst>
      <p:ext uri="{BB962C8B-B14F-4D97-AF65-F5344CB8AC3E}">
        <p14:creationId xmlns:p14="http://schemas.microsoft.com/office/powerpoint/2010/main" val="200137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General RSV Information</a:t>
            </a:r>
          </a:p>
        </p:txBody>
      </p:sp>
    </p:spTree>
    <p:extLst>
      <p:ext uri="{BB962C8B-B14F-4D97-AF65-F5344CB8AC3E}">
        <p14:creationId xmlns:p14="http://schemas.microsoft.com/office/powerpoint/2010/main" val="218382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550602" y="0"/>
            <a:ext cx="11306431" cy="1325563"/>
          </a:xfrm>
        </p:spPr>
        <p:txBody>
          <a:bodyPr>
            <a:normAutofit/>
          </a:bodyPr>
          <a:lstStyle/>
          <a:p>
            <a:r>
              <a:rPr lang="en-US" dirty="0">
                <a:solidFill>
                  <a:schemeClr val="accent1"/>
                </a:solidFill>
                <a:latin typeface="Century Gothic"/>
              </a:rPr>
              <a:t>What is Respiratory Syncytial Virus (RSV)?</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Fatigue</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Congestion</a:t>
            </a:r>
          </a:p>
          <a:p>
            <a:pPr marL="1143000" lvl="1" indent="-457200">
              <a:lnSpc>
                <a:spcPct val="120000"/>
              </a:lnSpc>
            </a:pPr>
            <a:r>
              <a:rPr lang="en-US" sz="9000" dirty="0">
                <a:solidFill>
                  <a:schemeClr val="accent5"/>
                </a:solidFill>
              </a:rPr>
              <a:t>Loss of taste/smell</a:t>
            </a:r>
          </a:p>
          <a:p>
            <a:pPr marL="1143000" lvl="1" indent="-457200">
              <a:lnSpc>
                <a:spcPct val="120000"/>
              </a:lnSpc>
            </a:pPr>
            <a:r>
              <a:rPr lang="en-US" sz="9000" dirty="0">
                <a:solidFill>
                  <a:schemeClr val="accent5"/>
                </a:solidFill>
              </a:rPr>
              <a:t>Runny nose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550602" y="1347535"/>
            <a:ext cx="10578194" cy="98132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affects your lungs and breathing passages</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426822" y="321085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469557" y="3842467"/>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550602" y="4428510"/>
            <a:ext cx="674845" cy="682481"/>
          </a:xfrm>
          <a:prstGeom prst="rect">
            <a:avLst/>
          </a:prstGeom>
        </p:spPr>
      </p:pic>
      <p:pic>
        <p:nvPicPr>
          <p:cNvPr id="17" name="Picture 16">
            <a:extLst>
              <a:ext uri="{FF2B5EF4-FFF2-40B4-BE49-F238E27FC236}">
                <a16:creationId xmlns:a16="http://schemas.microsoft.com/office/drawing/2014/main" id="{696BF64E-E5CE-92C7-74B4-DCFA89116EA6}"/>
              </a:ext>
            </a:extLst>
          </p:cNvPr>
          <p:cNvPicPr>
            <a:picLocks noChangeAspect="1"/>
          </p:cNvPicPr>
          <p:nvPr/>
        </p:nvPicPr>
        <p:blipFill rotWithShape="1">
          <a:blip r:embed="rId4"/>
          <a:srcRect l="3564" t="80995" r="81492" b="3359"/>
          <a:stretch/>
        </p:blipFill>
        <p:spPr>
          <a:xfrm>
            <a:off x="589064" y="5155909"/>
            <a:ext cx="597920" cy="541125"/>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030686" y="3256998"/>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007434" y="3792363"/>
            <a:ext cx="583474" cy="782688"/>
          </a:xfrm>
          <a:prstGeom prst="rect">
            <a:avLst/>
          </a:prstGeom>
        </p:spPr>
      </p:pic>
      <p:pic>
        <p:nvPicPr>
          <p:cNvPr id="20" name="Picture 19">
            <a:extLst>
              <a:ext uri="{FF2B5EF4-FFF2-40B4-BE49-F238E27FC236}">
                <a16:creationId xmlns:a16="http://schemas.microsoft.com/office/drawing/2014/main" id="{B230C3BD-1D89-4780-A69A-F747D40BCACB}"/>
              </a:ext>
            </a:extLst>
          </p:cNvPr>
          <p:cNvPicPr>
            <a:picLocks noChangeAspect="1"/>
          </p:cNvPicPr>
          <p:nvPr/>
        </p:nvPicPr>
        <p:blipFill rotWithShape="1">
          <a:blip r:embed="rId4"/>
          <a:srcRect l="2741" t="52907" r="80907" b="27962"/>
          <a:stretch/>
        </p:blipFill>
        <p:spPr>
          <a:xfrm>
            <a:off x="5984749" y="5051566"/>
            <a:ext cx="674845" cy="682481"/>
          </a:xfrm>
          <a:prstGeom prst="rect">
            <a:avLst/>
          </a:prstGeom>
        </p:spPr>
      </p:pic>
      <p:pic>
        <p:nvPicPr>
          <p:cNvPr id="22" name="Picture 21">
            <a:extLst>
              <a:ext uri="{FF2B5EF4-FFF2-40B4-BE49-F238E27FC236}">
                <a16:creationId xmlns:a16="http://schemas.microsoft.com/office/drawing/2014/main" id="{716FE3BE-D7D9-4B8E-80E3-D69F2ABBC5C0}"/>
              </a:ext>
            </a:extLst>
          </p:cNvPr>
          <p:cNvPicPr>
            <a:picLocks noChangeAspect="1"/>
          </p:cNvPicPr>
          <p:nvPr/>
        </p:nvPicPr>
        <p:blipFill rotWithShape="1">
          <a:blip r:embed="rId4"/>
          <a:srcRect l="2741" t="52907" r="80907" b="27962"/>
          <a:stretch/>
        </p:blipFill>
        <p:spPr>
          <a:xfrm>
            <a:off x="5963296" y="4484203"/>
            <a:ext cx="674845" cy="682481"/>
          </a:xfrm>
          <a:prstGeom prst="rect">
            <a:avLst/>
          </a:prstGeom>
        </p:spPr>
      </p:pic>
    </p:spTree>
    <p:extLst>
      <p:ext uri="{BB962C8B-B14F-4D97-AF65-F5344CB8AC3E}">
        <p14:creationId xmlns:p14="http://schemas.microsoft.com/office/powerpoint/2010/main" val="896425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43A161-5397-4D53-AB8A-46029FC0EEA9}"/>
              </a:ext>
            </a:extLst>
          </p:cNvPr>
          <p:cNvPicPr>
            <a:picLocks noChangeAspect="1"/>
          </p:cNvPicPr>
          <p:nvPr/>
        </p:nvPicPr>
        <p:blipFill>
          <a:blip r:embed="rId3"/>
          <a:stretch>
            <a:fillRect/>
          </a:stretch>
        </p:blipFill>
        <p:spPr>
          <a:xfrm>
            <a:off x="3386139" y="300363"/>
            <a:ext cx="4762564" cy="5971524"/>
          </a:xfrm>
          <a:prstGeom prst="rect">
            <a:avLst/>
          </a:prstGeom>
        </p:spPr>
      </p:pic>
    </p:spTree>
    <p:extLst>
      <p:ext uri="{BB962C8B-B14F-4D97-AF65-F5344CB8AC3E}">
        <p14:creationId xmlns:p14="http://schemas.microsoft.com/office/powerpoint/2010/main" val="372947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How Illnesses Spread</a:t>
            </a:r>
          </a:p>
        </p:txBody>
      </p:sp>
    </p:spTree>
    <p:extLst>
      <p:ext uri="{BB962C8B-B14F-4D97-AF65-F5344CB8AC3E}">
        <p14:creationId xmlns:p14="http://schemas.microsoft.com/office/powerpoint/2010/main" val="384124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How Respiratory Illnesses Spread</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705202"/>
            <a:ext cx="8764384" cy="3895553"/>
          </a:xfrm>
        </p:spPr>
        <p:txBody>
          <a:bodyPr>
            <a:noAutofit/>
          </a:bodyPr>
          <a:lstStyle/>
          <a:p>
            <a:pPr>
              <a:lnSpc>
                <a:spcPct val="100000"/>
              </a:lnSpc>
            </a:pPr>
            <a:r>
              <a:rPr lang="en-US" sz="3600" b="1" dirty="0">
                <a:solidFill>
                  <a:srgbClr val="002060"/>
                </a:solidFill>
              </a:rPr>
              <a:t>Droplets in the air</a:t>
            </a:r>
          </a:p>
          <a:p>
            <a:pPr marL="457200" indent="-457200">
              <a:lnSpc>
                <a:spcPct val="100000"/>
              </a:lnSpc>
              <a:buFont typeface="Arial" panose="020B0604020202020204" pitchFamily="34" charset="0"/>
              <a:buChar char="•"/>
            </a:pPr>
            <a:r>
              <a:rPr lang="en-US" sz="3600" dirty="0">
                <a:solidFill>
                  <a:schemeClr val="accent5"/>
                </a:solidFill>
              </a:rPr>
              <a:t>When droplets are breathed in</a:t>
            </a:r>
          </a:p>
          <a:p>
            <a:pPr>
              <a:lnSpc>
                <a:spcPct val="100000"/>
              </a:lnSpc>
            </a:pPr>
            <a:endParaRPr lang="en-US" sz="1600" dirty="0">
              <a:solidFill>
                <a:srgbClr val="002060"/>
              </a:solidFill>
            </a:endParaRPr>
          </a:p>
          <a:p>
            <a:pPr>
              <a:lnSpc>
                <a:spcPct val="100000"/>
              </a:lnSpc>
            </a:pPr>
            <a:r>
              <a:rPr lang="en-US" sz="3600" b="1" dirty="0">
                <a:solidFill>
                  <a:srgbClr val="002060"/>
                </a:solidFill>
              </a:rPr>
              <a:t>Droplets on surfaces</a:t>
            </a:r>
          </a:p>
          <a:p>
            <a:pPr marL="457200" indent="-457200">
              <a:lnSpc>
                <a:spcPct val="100000"/>
              </a:lnSpc>
              <a:buFont typeface="Arial" panose="020B0604020202020204" pitchFamily="34" charset="0"/>
              <a:buChar char="•"/>
            </a:pPr>
            <a:r>
              <a:rPr lang="en-US" sz="3600" dirty="0">
                <a:solidFill>
                  <a:schemeClr val="accent5"/>
                </a:solidFill>
              </a:rPr>
              <a:t>When you touch your eyes, nose, or mouth after touching surface</a:t>
            </a:r>
          </a:p>
        </p:txBody>
      </p:sp>
      <p:pic>
        <p:nvPicPr>
          <p:cNvPr id="3" name="Picture 2">
            <a:extLst>
              <a:ext uri="{FF2B5EF4-FFF2-40B4-BE49-F238E27FC236}">
                <a16:creationId xmlns:a16="http://schemas.microsoft.com/office/drawing/2014/main" id="{15B52146-7EC2-5330-6B1A-A29B3504D0D9}"/>
              </a:ext>
            </a:extLst>
          </p:cNvPr>
          <p:cNvPicPr>
            <a:picLocks noChangeAspect="1"/>
          </p:cNvPicPr>
          <p:nvPr/>
        </p:nvPicPr>
        <p:blipFill>
          <a:blip r:embed="rId3"/>
          <a:stretch>
            <a:fillRect/>
          </a:stretch>
        </p:blipFill>
        <p:spPr>
          <a:xfrm>
            <a:off x="6122871" y="1843286"/>
            <a:ext cx="6072496" cy="4647427"/>
          </a:xfrm>
          <a:prstGeom prst="rect">
            <a:avLst/>
          </a:prstGeom>
        </p:spPr>
      </p:pic>
    </p:spTree>
    <p:extLst>
      <p:ext uri="{BB962C8B-B14F-4D97-AF65-F5344CB8AC3E}">
        <p14:creationId xmlns:p14="http://schemas.microsoft.com/office/powerpoint/2010/main" val="417464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fontScale="90000"/>
          </a:bodyPr>
          <a:lstStyle/>
          <a:p>
            <a:r>
              <a:rPr lang="en-US" sz="5400" dirty="0">
                <a:solidFill>
                  <a:schemeClr val="accent1"/>
                </a:solidFill>
              </a:rPr>
              <a:t>Respiratory Illnesses Can Be Serious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690688"/>
            <a:ext cx="7491102" cy="4541615"/>
          </a:xfrm>
        </p:spPr>
        <p:txBody>
          <a:bodyPr vert="horz" lIns="91440" tIns="45720" rIns="91440" bIns="45720" rtlCol="0" anchor="t">
            <a:normAutofit/>
          </a:bodyPr>
          <a:lstStyle/>
          <a:p>
            <a:pPr>
              <a:lnSpc>
                <a:spcPct val="100000"/>
              </a:lnSpc>
            </a:pPr>
            <a:r>
              <a:rPr lang="en-US" sz="3600" b="1" dirty="0">
                <a:solidFill>
                  <a:srgbClr val="002060"/>
                </a:solidFill>
              </a:rPr>
              <a:t>These illnesses can be mild, but for some they can be deadly</a:t>
            </a:r>
          </a:p>
          <a:p>
            <a:pPr>
              <a:lnSpc>
                <a:spcPct val="100000"/>
              </a:lnSpc>
            </a:pPr>
            <a:endParaRPr lang="en-US" sz="1400" dirty="0">
              <a:solidFill>
                <a:srgbClr val="002060"/>
              </a:solidFill>
            </a:endParaRPr>
          </a:p>
          <a:p>
            <a:pPr>
              <a:lnSpc>
                <a:spcPct val="100000"/>
              </a:lnSpc>
            </a:pPr>
            <a:r>
              <a:rPr lang="en-US" sz="3600" b="1" dirty="0">
                <a:solidFill>
                  <a:srgbClr val="002060"/>
                </a:solidFill>
              </a:rPr>
              <a:t>We need to get vaccinated </a:t>
            </a:r>
          </a:p>
          <a:p>
            <a:pPr marL="571500" indent="-571500">
              <a:lnSpc>
                <a:spcPct val="100000"/>
              </a:lnSpc>
              <a:buFont typeface="Arial" panose="020B0604020202020204" pitchFamily="34" charset="0"/>
              <a:buChar char="•"/>
            </a:pPr>
            <a:r>
              <a:rPr lang="en-US" sz="3600" dirty="0">
                <a:solidFill>
                  <a:schemeClr val="accent5"/>
                </a:solidFill>
              </a:rPr>
              <a:t>To protect ourselves, our families, and our communities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5114A23-A8D2-92C1-5850-70CEF196BED9}"/>
              </a:ext>
            </a:extLst>
          </p:cNvPr>
          <p:cNvPicPr>
            <a:picLocks noChangeAspect="1"/>
          </p:cNvPicPr>
          <p:nvPr/>
        </p:nvPicPr>
        <p:blipFill>
          <a:blip r:embed="rId3"/>
          <a:stretch>
            <a:fillRect/>
          </a:stretch>
        </p:blipFill>
        <p:spPr>
          <a:xfrm>
            <a:off x="7565404" y="1326776"/>
            <a:ext cx="4626596" cy="5175514"/>
          </a:xfrm>
          <a:prstGeom prst="rect">
            <a:avLst/>
          </a:prstGeom>
        </p:spPr>
      </p:pic>
    </p:spTree>
    <p:extLst>
      <p:ext uri="{BB962C8B-B14F-4D97-AF65-F5344CB8AC3E}">
        <p14:creationId xmlns:p14="http://schemas.microsoft.com/office/powerpoint/2010/main" val="283292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Protecting Yourself From Illness</a:t>
            </a:r>
          </a:p>
        </p:txBody>
      </p:sp>
      <p:sp>
        <p:nvSpPr>
          <p:cNvPr id="16" name="TextBox 15">
            <a:extLst>
              <a:ext uri="{FF2B5EF4-FFF2-40B4-BE49-F238E27FC236}">
                <a16:creationId xmlns:a16="http://schemas.microsoft.com/office/drawing/2014/main" id="{602DC27D-394F-5EE2-5ED5-5059D38CB9F4}"/>
              </a:ext>
            </a:extLst>
          </p:cNvPr>
          <p:cNvSpPr txBox="1"/>
          <p:nvPr/>
        </p:nvSpPr>
        <p:spPr>
          <a:xfrm>
            <a:off x="1064514" y="3525918"/>
            <a:ext cx="2149050" cy="369332"/>
          </a:xfrm>
          <a:prstGeom prst="rect">
            <a:avLst/>
          </a:prstGeom>
          <a:noFill/>
        </p:spPr>
        <p:txBody>
          <a:bodyPr wrap="square" rtlCol="0">
            <a:spAutoFit/>
          </a:bodyPr>
          <a:lstStyle/>
          <a:p>
            <a:r>
              <a:rPr lang="en-US" b="1" dirty="0">
                <a:solidFill>
                  <a:schemeClr val="accent5"/>
                </a:solidFill>
              </a:rPr>
              <a:t>Wash your hands</a:t>
            </a:r>
          </a:p>
        </p:txBody>
      </p:sp>
      <p:sp>
        <p:nvSpPr>
          <p:cNvPr id="17" name="TextBox 16">
            <a:extLst>
              <a:ext uri="{FF2B5EF4-FFF2-40B4-BE49-F238E27FC236}">
                <a16:creationId xmlns:a16="http://schemas.microsoft.com/office/drawing/2014/main" id="{5757D9AF-6CFD-809C-5A8D-E8823E781E18}"/>
              </a:ext>
            </a:extLst>
          </p:cNvPr>
          <p:cNvSpPr txBox="1"/>
          <p:nvPr/>
        </p:nvSpPr>
        <p:spPr>
          <a:xfrm>
            <a:off x="4952855" y="3505705"/>
            <a:ext cx="2963905" cy="369332"/>
          </a:xfrm>
          <a:prstGeom prst="rect">
            <a:avLst/>
          </a:prstGeom>
          <a:noFill/>
        </p:spPr>
        <p:txBody>
          <a:bodyPr wrap="square" rtlCol="0">
            <a:spAutoFit/>
          </a:bodyPr>
          <a:lstStyle/>
          <a:p>
            <a:r>
              <a:rPr lang="en-US" b="1" dirty="0">
                <a:solidFill>
                  <a:schemeClr val="accent5"/>
                </a:solidFill>
              </a:rPr>
              <a:t>Wear your mask</a:t>
            </a:r>
          </a:p>
        </p:txBody>
      </p:sp>
      <p:sp>
        <p:nvSpPr>
          <p:cNvPr id="19" name="TextBox 18">
            <a:extLst>
              <a:ext uri="{FF2B5EF4-FFF2-40B4-BE49-F238E27FC236}">
                <a16:creationId xmlns:a16="http://schemas.microsoft.com/office/drawing/2014/main" id="{1CBBBA72-8B6C-F90E-E423-5120BD942EA0}"/>
              </a:ext>
            </a:extLst>
          </p:cNvPr>
          <p:cNvSpPr txBox="1"/>
          <p:nvPr/>
        </p:nvSpPr>
        <p:spPr>
          <a:xfrm>
            <a:off x="8602791" y="3529780"/>
            <a:ext cx="6094070" cy="369332"/>
          </a:xfrm>
          <a:prstGeom prst="rect">
            <a:avLst/>
          </a:prstGeom>
          <a:noFill/>
        </p:spPr>
        <p:txBody>
          <a:bodyPr wrap="square">
            <a:spAutoFit/>
          </a:bodyPr>
          <a:lstStyle/>
          <a:p>
            <a:r>
              <a:rPr lang="en-US" b="1" dirty="0">
                <a:solidFill>
                  <a:schemeClr val="accent5"/>
                </a:solidFill>
              </a:rPr>
              <a:t>Sanitize your hands</a:t>
            </a:r>
          </a:p>
        </p:txBody>
      </p:sp>
      <p:pic>
        <p:nvPicPr>
          <p:cNvPr id="3" name="Picture 2">
            <a:extLst>
              <a:ext uri="{FF2B5EF4-FFF2-40B4-BE49-F238E27FC236}">
                <a16:creationId xmlns:a16="http://schemas.microsoft.com/office/drawing/2014/main" id="{20D2207B-CB2E-9F46-1D13-8E7F9D36C4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247" y="1076041"/>
            <a:ext cx="2926080" cy="2926080"/>
          </a:xfrm>
          <a:prstGeom prst="rect">
            <a:avLst/>
          </a:prstGeom>
        </p:spPr>
      </p:pic>
      <p:pic>
        <p:nvPicPr>
          <p:cNvPr id="7" name="Picture 6">
            <a:extLst>
              <a:ext uri="{FF2B5EF4-FFF2-40B4-BE49-F238E27FC236}">
                <a16:creationId xmlns:a16="http://schemas.microsoft.com/office/drawing/2014/main" id="{979C5A76-E6BB-FADC-BEA5-BCDFE94922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471702" y="1076041"/>
            <a:ext cx="2926080" cy="2926080"/>
          </a:xfrm>
          <a:prstGeom prst="rect">
            <a:avLst/>
          </a:prstGeom>
        </p:spPr>
      </p:pic>
      <p:pic>
        <p:nvPicPr>
          <p:cNvPr id="9" name="Picture 8">
            <a:extLst>
              <a:ext uri="{FF2B5EF4-FFF2-40B4-BE49-F238E27FC236}">
                <a16:creationId xmlns:a16="http://schemas.microsoft.com/office/drawing/2014/main" id="{EB380C8C-B6BF-80DF-12A1-0062249A19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190157" y="1076041"/>
            <a:ext cx="2926080" cy="2926080"/>
          </a:xfrm>
          <a:prstGeom prst="rect">
            <a:avLst/>
          </a:prstGeom>
        </p:spPr>
      </p:pic>
      <p:pic>
        <p:nvPicPr>
          <p:cNvPr id="11" name="Picture 10">
            <a:extLst>
              <a:ext uri="{FF2B5EF4-FFF2-40B4-BE49-F238E27FC236}">
                <a16:creationId xmlns:a16="http://schemas.microsoft.com/office/drawing/2014/main" id="{6176995F-ABF3-C6BC-7918-2357E38B3A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465527" y="3500364"/>
            <a:ext cx="2926080" cy="2926080"/>
          </a:xfrm>
          <a:prstGeom prst="rect">
            <a:avLst/>
          </a:prstGeom>
        </p:spPr>
      </p:pic>
      <p:pic>
        <p:nvPicPr>
          <p:cNvPr id="13" name="Picture 12">
            <a:extLst>
              <a:ext uri="{FF2B5EF4-FFF2-40B4-BE49-F238E27FC236}">
                <a16:creationId xmlns:a16="http://schemas.microsoft.com/office/drawing/2014/main" id="{7B055777-1CF5-277A-805B-DE4ED33CBD0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2963" y1="43333" x2="42500" y2="58889"/>
                        <a14:foregroundMark x1="42593" y1="64815" x2="42593" y2="63148"/>
                        <a14:foregroundMark x1="54259" y1="57222" x2="60185" y2="57407"/>
                        <a14:foregroundMark x1="51944" y1="53519" x2="58981" y2="57685"/>
                        <a14:foregroundMark x1="58981" y1="57685" x2="61204" y2="58241"/>
                        <a14:foregroundMark x1="61574" y1="54352" x2="54259" y2="59444"/>
                        <a14:foregroundMark x1="54259" y1="59444" x2="53426" y2="59444"/>
                      </a14:backgroundRemoval>
                    </a14:imgEffect>
                  </a14:imgLayer>
                </a14:imgProps>
              </a:ext>
            </a:extLst>
          </a:blip>
          <a:stretch>
            <a:fillRect/>
          </a:stretch>
        </p:blipFill>
        <p:spPr>
          <a:xfrm>
            <a:off x="6415895" y="3500364"/>
            <a:ext cx="2926080" cy="2926080"/>
          </a:xfrm>
          <a:prstGeom prst="rect">
            <a:avLst/>
          </a:prstGeom>
        </p:spPr>
      </p:pic>
      <p:grpSp>
        <p:nvGrpSpPr>
          <p:cNvPr id="8" name="Group 7">
            <a:extLst>
              <a:ext uri="{FF2B5EF4-FFF2-40B4-BE49-F238E27FC236}">
                <a16:creationId xmlns:a16="http://schemas.microsoft.com/office/drawing/2014/main" id="{C28ED64F-1C8E-C8C3-9699-6B5618DE6A42}"/>
              </a:ext>
            </a:extLst>
          </p:cNvPr>
          <p:cNvGrpSpPr/>
          <p:nvPr/>
        </p:nvGrpSpPr>
        <p:grpSpPr>
          <a:xfrm>
            <a:off x="2709940" y="5975795"/>
            <a:ext cx="6449604" cy="369332"/>
            <a:chOff x="2762601" y="5975795"/>
            <a:chExt cx="6449604" cy="369332"/>
          </a:xfrm>
        </p:grpSpPr>
        <p:sp>
          <p:nvSpPr>
            <p:cNvPr id="20" name="TextBox 19">
              <a:extLst>
                <a:ext uri="{FF2B5EF4-FFF2-40B4-BE49-F238E27FC236}">
                  <a16:creationId xmlns:a16="http://schemas.microsoft.com/office/drawing/2014/main" id="{9547715F-361F-3EC4-22E0-81BF91AA9308}"/>
                </a:ext>
              </a:extLst>
            </p:cNvPr>
            <p:cNvSpPr txBox="1"/>
            <p:nvPr/>
          </p:nvSpPr>
          <p:spPr>
            <a:xfrm>
              <a:off x="2762601" y="5975795"/>
              <a:ext cx="2963905" cy="369332"/>
            </a:xfrm>
            <a:prstGeom prst="rect">
              <a:avLst/>
            </a:prstGeom>
            <a:noFill/>
          </p:spPr>
          <p:txBody>
            <a:bodyPr wrap="square" rtlCol="0">
              <a:spAutoFit/>
            </a:bodyPr>
            <a:lstStyle/>
            <a:p>
              <a:r>
                <a:rPr lang="en-US" b="1" dirty="0">
                  <a:solidFill>
                    <a:schemeClr val="accent5"/>
                  </a:solidFill>
                </a:rPr>
                <a:t>Keep your distance</a:t>
              </a:r>
            </a:p>
          </p:txBody>
        </p:sp>
        <p:sp>
          <p:nvSpPr>
            <p:cNvPr id="22" name="TextBox 21">
              <a:extLst>
                <a:ext uri="{FF2B5EF4-FFF2-40B4-BE49-F238E27FC236}">
                  <a16:creationId xmlns:a16="http://schemas.microsoft.com/office/drawing/2014/main" id="{37828494-B283-7999-73A3-48169A71F1DF}"/>
                </a:ext>
              </a:extLst>
            </p:cNvPr>
            <p:cNvSpPr txBox="1"/>
            <p:nvPr/>
          </p:nvSpPr>
          <p:spPr>
            <a:xfrm>
              <a:off x="6538949" y="5975795"/>
              <a:ext cx="2673256" cy="369332"/>
            </a:xfrm>
            <a:prstGeom prst="rect">
              <a:avLst/>
            </a:prstGeom>
            <a:noFill/>
          </p:spPr>
          <p:txBody>
            <a:bodyPr wrap="square">
              <a:spAutoFit/>
            </a:bodyPr>
            <a:lstStyle/>
            <a:p>
              <a:pPr lvl="1"/>
              <a:r>
                <a:rPr lang="en-US" b="1" dirty="0">
                  <a:solidFill>
                    <a:schemeClr val="accent5"/>
                  </a:solidFill>
                </a:rPr>
                <a:t>Get vaccinated</a:t>
              </a:r>
            </a:p>
          </p:txBody>
        </p:sp>
      </p:grpSp>
    </p:spTree>
    <p:extLst>
      <p:ext uri="{BB962C8B-B14F-4D97-AF65-F5344CB8AC3E}">
        <p14:creationId xmlns:p14="http://schemas.microsoft.com/office/powerpoint/2010/main" val="345063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How Vaccines Work</a:t>
            </a:r>
          </a:p>
        </p:txBody>
      </p:sp>
    </p:spTree>
    <p:extLst>
      <p:ext uri="{BB962C8B-B14F-4D97-AF65-F5344CB8AC3E}">
        <p14:creationId xmlns:p14="http://schemas.microsoft.com/office/powerpoint/2010/main" val="207273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Presenters</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a:bodyPr>
          <a:lstStyle/>
          <a:p>
            <a:pPr>
              <a:lnSpc>
                <a:spcPct val="100000"/>
              </a:lnSpc>
            </a:pPr>
            <a:r>
              <a:rPr lang="en-US" dirty="0"/>
              <a:t>Add your information here </a:t>
            </a:r>
          </a:p>
        </p:txBody>
      </p:sp>
      <p:sp>
        <p:nvSpPr>
          <p:cNvPr id="2" name="TextBox 1">
            <a:extLst>
              <a:ext uri="{FF2B5EF4-FFF2-40B4-BE49-F238E27FC236}">
                <a16:creationId xmlns:a16="http://schemas.microsoft.com/office/drawing/2014/main" id="{A33AB90D-04C7-4956-8D28-5EE827967990}"/>
              </a:ext>
            </a:extLst>
          </p:cNvPr>
          <p:cNvSpPr txBox="1"/>
          <p:nvPr/>
        </p:nvSpPr>
        <p:spPr>
          <a:xfrm>
            <a:off x="1686133" y="3059668"/>
            <a:ext cx="4165600" cy="461665"/>
          </a:xfrm>
          <a:prstGeom prst="rect">
            <a:avLst/>
          </a:prstGeom>
          <a:noFill/>
        </p:spPr>
        <p:txBody>
          <a:bodyPr wrap="square" rtlCol="0">
            <a:spAutoFit/>
          </a:bodyPr>
          <a:lstStyle/>
          <a:p>
            <a:r>
              <a:rPr lang="en-US" sz="2400" dirty="0"/>
              <a:t>Add your photos here</a:t>
            </a:r>
          </a:p>
        </p:txBody>
      </p:sp>
    </p:spTree>
    <p:extLst>
      <p:ext uri="{BB962C8B-B14F-4D97-AF65-F5344CB8AC3E}">
        <p14:creationId xmlns:p14="http://schemas.microsoft.com/office/powerpoint/2010/main" val="12718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How Vaccines Work</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10517757"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We all have warrior cells that protect us from illnesses</a:t>
            </a:r>
          </a:p>
          <a:p>
            <a:pPr marL="571500" indent="-571500">
              <a:buFont typeface="Arial" panose="020B0604020202020204" pitchFamily="34" charset="0"/>
              <a:buChar char="•"/>
            </a:pPr>
            <a:endParaRPr lang="en-US" sz="1600" dirty="0"/>
          </a:p>
          <a:p>
            <a:pPr marL="457200" indent="-457200">
              <a:buFont typeface="Arial" panose="020B0604020202020204" pitchFamily="34" charset="0"/>
              <a:buChar char="•"/>
            </a:pPr>
            <a:r>
              <a:rPr lang="en-US" sz="3600" dirty="0">
                <a:solidFill>
                  <a:srgbClr val="002060"/>
                </a:solidFill>
              </a:rPr>
              <a:t>The vaccines tell our warrior cells how to recognize and fight illnesses such as flu, COVID-19, and RSV </a:t>
            </a:r>
          </a:p>
          <a:p>
            <a:endParaRPr lang="en-US" sz="3600" dirty="0">
              <a:solidFill>
                <a:srgbClr val="002060"/>
              </a:solidFill>
            </a:endParaRPr>
          </a:p>
          <a:p>
            <a:endParaRPr lang="en-US" sz="3600" dirty="0"/>
          </a:p>
          <a:p>
            <a:pPr marL="571500" indent="-5715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AB510C98-FE92-ECBA-DF4C-214BCA9F4FAB}"/>
              </a:ext>
            </a:extLst>
          </p:cNvPr>
          <p:cNvPicPr>
            <a:picLocks noChangeAspect="1"/>
          </p:cNvPicPr>
          <p:nvPr/>
        </p:nvPicPr>
        <p:blipFill rotWithShape="1">
          <a:blip r:embed="rId3"/>
          <a:srcRect l="66492" t="38753" r="10561" b="40964"/>
          <a:stretch/>
        </p:blipFill>
        <p:spPr>
          <a:xfrm>
            <a:off x="8546105" y="365125"/>
            <a:ext cx="862604" cy="1051299"/>
          </a:xfrm>
          <a:prstGeom prst="rect">
            <a:avLst/>
          </a:prstGeom>
        </p:spPr>
      </p:pic>
    </p:spTree>
    <p:extLst>
      <p:ext uri="{BB962C8B-B14F-4D97-AF65-F5344CB8AC3E}">
        <p14:creationId xmlns:p14="http://schemas.microsoft.com/office/powerpoint/2010/main" val="6180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Vaccines Work Naturally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6717" y="1690688"/>
            <a:ext cx="7398031" cy="3686088"/>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Vaccines contain natural ingredients – including sugars and proteins</a:t>
            </a:r>
          </a:p>
        </p:txBody>
      </p:sp>
      <p:pic>
        <p:nvPicPr>
          <p:cNvPr id="6" name="Picture 5">
            <a:extLst>
              <a:ext uri="{FF2B5EF4-FFF2-40B4-BE49-F238E27FC236}">
                <a16:creationId xmlns:a16="http://schemas.microsoft.com/office/drawing/2014/main" id="{C9B8ED10-0E36-0478-C151-C19BD92FFBCB}"/>
              </a:ext>
            </a:extLst>
          </p:cNvPr>
          <p:cNvPicPr>
            <a:picLocks noChangeAspect="1"/>
          </p:cNvPicPr>
          <p:nvPr/>
        </p:nvPicPr>
        <p:blipFill>
          <a:blip r:embed="rId3"/>
          <a:stretch>
            <a:fillRect/>
          </a:stretch>
        </p:blipFill>
        <p:spPr>
          <a:xfrm>
            <a:off x="5995125" y="1681958"/>
            <a:ext cx="6226629" cy="4793081"/>
          </a:xfrm>
          <a:prstGeom prst="rect">
            <a:avLst/>
          </a:prstGeom>
        </p:spPr>
      </p:pic>
      <p:pic>
        <p:nvPicPr>
          <p:cNvPr id="9" name="Picture 8">
            <a:extLst>
              <a:ext uri="{FF2B5EF4-FFF2-40B4-BE49-F238E27FC236}">
                <a16:creationId xmlns:a16="http://schemas.microsoft.com/office/drawing/2014/main" id="{39062389-4142-904D-1C27-1B0ABD1E019E}"/>
              </a:ext>
            </a:extLst>
          </p:cNvPr>
          <p:cNvPicPr>
            <a:picLocks noChangeAspect="1"/>
          </p:cNvPicPr>
          <p:nvPr/>
        </p:nvPicPr>
        <p:blipFill>
          <a:blip r:embed="rId4"/>
          <a:stretch>
            <a:fillRect/>
          </a:stretch>
        </p:blipFill>
        <p:spPr>
          <a:xfrm>
            <a:off x="4278335" y="3388891"/>
            <a:ext cx="4560865" cy="3313448"/>
          </a:xfrm>
          <a:prstGeom prst="rect">
            <a:avLst/>
          </a:prstGeom>
        </p:spPr>
      </p:pic>
    </p:spTree>
    <p:extLst>
      <p:ext uri="{BB962C8B-B14F-4D97-AF65-F5344CB8AC3E}">
        <p14:creationId xmlns:p14="http://schemas.microsoft.com/office/powerpoint/2010/main" val="214626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Vaccines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501712" cy="3895553"/>
          </a:xfrm>
        </p:spPr>
        <p:txBody>
          <a:bodyPr>
            <a:noAutofit/>
          </a:bodyPr>
          <a:lstStyle/>
          <a:p>
            <a:pPr marL="457200" indent="-457200">
              <a:buFont typeface="Arial" panose="020B0604020202020204" pitchFamily="34" charset="0"/>
              <a:buChar char="•"/>
            </a:pPr>
            <a:r>
              <a:rPr lang="en-US" sz="3600" dirty="0">
                <a:solidFill>
                  <a:srgbClr val="002060"/>
                </a:solidFill>
              </a:rPr>
              <a:t>Make it less likely you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Reduce the seriousness of illness if you do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Protect our communities</a:t>
            </a:r>
          </a:p>
        </p:txBody>
      </p:sp>
      <p:pic>
        <p:nvPicPr>
          <p:cNvPr id="6" name="Picture 5">
            <a:extLst>
              <a:ext uri="{FF2B5EF4-FFF2-40B4-BE49-F238E27FC236}">
                <a16:creationId xmlns:a16="http://schemas.microsoft.com/office/drawing/2014/main" id="{FF5BAE0A-F209-5EC2-618E-52BF9CDEE34C}"/>
              </a:ext>
            </a:extLst>
          </p:cNvPr>
          <p:cNvPicPr>
            <a:picLocks noChangeAspect="1"/>
          </p:cNvPicPr>
          <p:nvPr/>
        </p:nvPicPr>
        <p:blipFill rotWithShape="1">
          <a:blip r:embed="rId3"/>
          <a:srcRect r="43038"/>
          <a:stretch/>
        </p:blipFill>
        <p:spPr>
          <a:xfrm>
            <a:off x="6884894" y="1784697"/>
            <a:ext cx="5104455" cy="4708178"/>
          </a:xfrm>
          <a:prstGeom prst="rect">
            <a:avLst/>
          </a:prstGeom>
        </p:spPr>
      </p:pic>
    </p:spTree>
    <p:extLst>
      <p:ext uri="{BB962C8B-B14F-4D97-AF65-F5344CB8AC3E}">
        <p14:creationId xmlns:p14="http://schemas.microsoft.com/office/powerpoint/2010/main" val="289650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Why Do I Need to Get  Vaccines Every Year? </a:t>
            </a:r>
          </a:p>
        </p:txBody>
      </p:sp>
    </p:spTree>
    <p:extLst>
      <p:ext uri="{BB962C8B-B14F-4D97-AF65-F5344CB8AC3E}">
        <p14:creationId xmlns:p14="http://schemas.microsoft.com/office/powerpoint/2010/main" val="297436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Viruses are Tricksters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225719" y="1690688"/>
            <a:ext cx="7206023" cy="3895553"/>
          </a:xfrm>
        </p:spPr>
        <p:txBody>
          <a:bodyPr vert="horz" lIns="91440" tIns="45720" rIns="91440" bIns="45720" rtlCol="0" anchor="t">
            <a:noAutofit/>
          </a:bodyPr>
          <a:lstStyle/>
          <a:p>
            <a:pPr marL="571500" indent="-571500">
              <a:buFont typeface="Arial" panose="020B0604020202020204" pitchFamily="34" charset="0"/>
              <a:buChar char="•"/>
            </a:pPr>
            <a:r>
              <a:rPr lang="en-US" sz="3600" dirty="0">
                <a:solidFill>
                  <a:srgbClr val="002060"/>
                </a:solidFill>
              </a:rPr>
              <a:t>Theses diseases are sneaky</a:t>
            </a:r>
          </a:p>
          <a:p>
            <a:pPr marL="571500" indent="-571500">
              <a:buFont typeface="Arial" panose="020B0604020202020204" pitchFamily="34" charset="0"/>
              <a:buChar char="•"/>
            </a:pPr>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Viruses change how they looks to fool your body</a:t>
            </a:r>
            <a:br>
              <a:rPr lang="en-US" sz="3600" dirty="0">
                <a:solidFill>
                  <a:srgbClr val="002060"/>
                </a:solidFill>
              </a:rPr>
            </a:br>
            <a:endParaRPr lang="en-US" sz="3600" dirty="0">
              <a:solidFill>
                <a:srgbClr val="002060"/>
              </a:solidFill>
            </a:endParaRPr>
          </a:p>
          <a:p>
            <a:pPr marL="571500" indent="-571500">
              <a:buFont typeface="Arial" panose="020B0604020202020204" pitchFamily="34" charset="0"/>
              <a:buChar char="•"/>
            </a:pPr>
            <a:r>
              <a:rPr lang="en-US" sz="3600" dirty="0">
                <a:solidFill>
                  <a:srgbClr val="002060"/>
                </a:solidFill>
              </a:rPr>
              <a:t>Vaccines are updated to keep up with virus changes </a:t>
            </a:r>
          </a:p>
          <a:p>
            <a:endParaRPr lang="en-US" sz="1600" dirty="0">
              <a:solidFill>
                <a:srgbClr val="002060"/>
              </a:solidFill>
            </a:endParaRPr>
          </a:p>
          <a:p>
            <a:pPr marL="571500" indent="-571500">
              <a:buFont typeface="Arial" panose="020B0604020202020204" pitchFamily="34" charset="0"/>
              <a:buChar char="•"/>
            </a:pPr>
            <a:endParaRPr lang="en-US" sz="3600" dirty="0">
              <a:solidFill>
                <a:srgbClr val="002060"/>
              </a:solidFill>
            </a:endParaRPr>
          </a:p>
        </p:txBody>
      </p:sp>
      <p:pic>
        <p:nvPicPr>
          <p:cNvPr id="3" name="Picture 2">
            <a:extLst>
              <a:ext uri="{FF2B5EF4-FFF2-40B4-BE49-F238E27FC236}">
                <a16:creationId xmlns:a16="http://schemas.microsoft.com/office/drawing/2014/main" id="{DE08D7FA-81F5-8894-B61F-FCE28FFA104F}"/>
              </a:ext>
            </a:extLst>
          </p:cNvPr>
          <p:cNvPicPr>
            <a:picLocks noChangeAspect="1"/>
          </p:cNvPicPr>
          <p:nvPr/>
        </p:nvPicPr>
        <p:blipFill>
          <a:blip r:embed="rId3"/>
          <a:stretch>
            <a:fillRect/>
          </a:stretch>
        </p:blipFill>
        <p:spPr>
          <a:xfrm>
            <a:off x="5939712" y="485775"/>
            <a:ext cx="6252287" cy="6007100"/>
          </a:xfrm>
          <a:prstGeom prst="rect">
            <a:avLst/>
          </a:prstGeom>
        </p:spPr>
      </p:pic>
    </p:spTree>
    <p:extLst>
      <p:ext uri="{BB962C8B-B14F-4D97-AF65-F5344CB8AC3E}">
        <p14:creationId xmlns:p14="http://schemas.microsoft.com/office/powerpoint/2010/main" val="338452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939849" y="2533135"/>
            <a:ext cx="10312302" cy="1325563"/>
          </a:xfrm>
        </p:spPr>
        <p:txBody>
          <a:bodyPr>
            <a:noAutofit/>
          </a:bodyPr>
          <a:lstStyle/>
          <a:p>
            <a:pPr algn="ctr"/>
            <a:r>
              <a:rPr lang="en-US" sz="5400" dirty="0">
                <a:solidFill>
                  <a:schemeClr val="accent1"/>
                </a:solidFill>
                <a:latin typeface="Century Gothic"/>
              </a:rPr>
              <a:t>We need to get vaccines </a:t>
            </a:r>
            <a:r>
              <a:rPr lang="en-US" sz="5400" u="sng" dirty="0">
                <a:solidFill>
                  <a:schemeClr val="accent2"/>
                </a:solidFill>
                <a:latin typeface="Century Gothic"/>
              </a:rPr>
              <a:t>every year</a:t>
            </a:r>
            <a:r>
              <a:rPr lang="en-US" sz="5400" dirty="0">
                <a:solidFill>
                  <a:schemeClr val="accent1"/>
                </a:solidFill>
                <a:latin typeface="Century Gothic"/>
              </a:rPr>
              <a:t>, so our body is up to date on how to recognize and fight diseases</a:t>
            </a:r>
          </a:p>
        </p:txBody>
      </p:sp>
    </p:spTree>
    <p:extLst>
      <p:ext uri="{BB962C8B-B14F-4D97-AF65-F5344CB8AC3E}">
        <p14:creationId xmlns:p14="http://schemas.microsoft.com/office/powerpoint/2010/main" val="851536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6C49-8A71-4069-A2E2-333FD70DF796}"/>
              </a:ext>
            </a:extLst>
          </p:cNvPr>
          <p:cNvSpPr>
            <a:spLocks noGrp="1"/>
          </p:cNvSpPr>
          <p:nvPr>
            <p:ph type="title"/>
          </p:nvPr>
        </p:nvSpPr>
        <p:spPr/>
        <p:txBody>
          <a:bodyPr/>
          <a:lstStyle/>
          <a:p>
            <a:r>
              <a:rPr lang="en-US" dirty="0"/>
              <a:t>Vaccine Co-administration </a:t>
            </a:r>
          </a:p>
        </p:txBody>
      </p:sp>
      <p:sp>
        <p:nvSpPr>
          <p:cNvPr id="3" name="Content Placeholder 2">
            <a:extLst>
              <a:ext uri="{FF2B5EF4-FFF2-40B4-BE49-F238E27FC236}">
                <a16:creationId xmlns:a16="http://schemas.microsoft.com/office/drawing/2014/main" id="{F62553F3-5EF9-4ECD-845C-39507ADB548C}"/>
              </a:ext>
            </a:extLst>
          </p:cNvPr>
          <p:cNvSpPr>
            <a:spLocks noGrp="1"/>
          </p:cNvSpPr>
          <p:nvPr>
            <p:ph idx="1"/>
          </p:nvPr>
        </p:nvSpPr>
        <p:spPr>
          <a:xfrm>
            <a:off x="442784" y="5363956"/>
            <a:ext cx="11306431" cy="3883197"/>
          </a:xfrm>
        </p:spPr>
        <p:txBody>
          <a:bodyPr>
            <a:normAutofit/>
          </a:bodyPr>
          <a:lstStyle/>
          <a:p>
            <a:r>
              <a:rPr lang="en-US" sz="2000" dirty="0"/>
              <a:t>https://www.cdc.gov/vaccines/hcp/acip-recs/general-recs/timing.html</a:t>
            </a:r>
          </a:p>
        </p:txBody>
      </p:sp>
      <p:sp>
        <p:nvSpPr>
          <p:cNvPr id="5" name="Rectangle 4">
            <a:extLst>
              <a:ext uri="{FF2B5EF4-FFF2-40B4-BE49-F238E27FC236}">
                <a16:creationId xmlns:a16="http://schemas.microsoft.com/office/drawing/2014/main" id="{6C3C1AB2-5084-4EA4-8EB1-24944C8705D3}"/>
              </a:ext>
            </a:extLst>
          </p:cNvPr>
          <p:cNvSpPr/>
          <p:nvPr/>
        </p:nvSpPr>
        <p:spPr>
          <a:xfrm>
            <a:off x="636105" y="1542163"/>
            <a:ext cx="6096000" cy="4524315"/>
          </a:xfrm>
          <a:prstGeom prst="rect">
            <a:avLst/>
          </a:prstGeom>
        </p:spPr>
        <p:txBody>
          <a:bodyPr>
            <a:spAutoFit/>
          </a:bodyPr>
          <a:lstStyle/>
          <a:p>
            <a:pPr marL="457200" indent="-457200">
              <a:buFont typeface="Arial" panose="020B0604020202020204" pitchFamily="34" charset="0"/>
              <a:buChar char="•"/>
            </a:pPr>
            <a:r>
              <a:rPr lang="en-US" sz="3600" dirty="0">
                <a:solidFill>
                  <a:srgbClr val="002060"/>
                </a:solidFill>
              </a:rPr>
              <a:t>Flu</a:t>
            </a:r>
          </a:p>
          <a:p>
            <a:pPr marL="457200" indent="-457200">
              <a:buFont typeface="Arial" panose="020B0604020202020204" pitchFamily="34" charset="0"/>
              <a:buChar char="•"/>
            </a:pPr>
            <a:r>
              <a:rPr lang="en-US" sz="3600" dirty="0">
                <a:solidFill>
                  <a:srgbClr val="002060"/>
                </a:solidFill>
              </a:rPr>
              <a:t>Covid-19</a:t>
            </a:r>
          </a:p>
          <a:p>
            <a:pPr marL="457200" indent="-457200">
              <a:buFont typeface="Arial" panose="020B0604020202020204" pitchFamily="34" charset="0"/>
              <a:buChar char="•"/>
            </a:pPr>
            <a:r>
              <a:rPr lang="en-US" sz="3600" dirty="0">
                <a:solidFill>
                  <a:srgbClr val="002060"/>
                </a:solidFill>
              </a:rPr>
              <a:t>RSV (if eligible)</a:t>
            </a:r>
          </a:p>
          <a:p>
            <a:pPr marL="457200" indent="-457200">
              <a:buFont typeface="Arial" panose="020B0604020202020204" pitchFamily="34" charset="0"/>
              <a:buChar char="•"/>
            </a:pPr>
            <a:r>
              <a:rPr lang="en-US" sz="3600" dirty="0">
                <a:solidFill>
                  <a:srgbClr val="002060"/>
                </a:solidFill>
              </a:rPr>
              <a:t>Pneumonia </a:t>
            </a:r>
          </a:p>
          <a:p>
            <a:pPr marL="457200" indent="-457200">
              <a:buFont typeface="Arial" panose="020B0604020202020204" pitchFamily="34" charset="0"/>
              <a:buChar char="•"/>
            </a:pPr>
            <a:r>
              <a:rPr lang="en-US" sz="3600" dirty="0">
                <a:solidFill>
                  <a:srgbClr val="002060"/>
                </a:solidFill>
              </a:rPr>
              <a:t>Shingles</a:t>
            </a:r>
          </a:p>
          <a:p>
            <a:pPr marL="457200" indent="-457200">
              <a:buFont typeface="Arial" panose="020B0604020202020204" pitchFamily="34" charset="0"/>
              <a:buChar char="•"/>
            </a:pPr>
            <a:endParaRPr lang="en-US" sz="3600" dirty="0">
              <a:solidFill>
                <a:srgbClr val="002060"/>
              </a:solidFill>
            </a:endParaRPr>
          </a:p>
          <a:p>
            <a:endParaRPr lang="en-US" sz="3600" dirty="0">
              <a:solidFill>
                <a:srgbClr val="002060"/>
              </a:solidFill>
            </a:endParaRPr>
          </a:p>
          <a:p>
            <a:pPr marL="457200" indent="-457200">
              <a:buFont typeface="Arial" panose="020B0604020202020204" pitchFamily="34" charset="0"/>
              <a:buChar char="•"/>
            </a:pPr>
            <a:endParaRPr lang="en-US" sz="3600" dirty="0">
              <a:solidFill>
                <a:srgbClr val="002060"/>
              </a:solidFill>
            </a:endParaRPr>
          </a:p>
        </p:txBody>
      </p:sp>
    </p:spTree>
    <p:extLst>
      <p:ext uri="{BB962C8B-B14F-4D97-AF65-F5344CB8AC3E}">
        <p14:creationId xmlns:p14="http://schemas.microsoft.com/office/powerpoint/2010/main" val="189858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Vaccine Safety</a:t>
            </a:r>
          </a:p>
        </p:txBody>
      </p:sp>
    </p:spTree>
    <p:extLst>
      <p:ext uri="{BB962C8B-B14F-4D97-AF65-F5344CB8AC3E}">
        <p14:creationId xmlns:p14="http://schemas.microsoft.com/office/powerpoint/2010/main" val="1467177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1A1FAA-EAE9-C2B5-FDDA-1D11507887B6}"/>
              </a:ext>
            </a:extLst>
          </p:cNvPr>
          <p:cNvSpPr/>
          <p:nvPr/>
        </p:nvSpPr>
        <p:spPr>
          <a:xfrm>
            <a:off x="0" y="1690688"/>
            <a:ext cx="4720341" cy="53969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Vaccine History</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948518" y="1534631"/>
            <a:ext cx="7014882" cy="4958243"/>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3600" dirty="0">
                <a:solidFill>
                  <a:srgbClr val="002060"/>
                </a:solidFill>
              </a:rPr>
              <a:t>The flu shot has been around for 50+ years </a:t>
            </a:r>
            <a:br>
              <a:rPr lang="en-US" sz="3600" dirty="0">
                <a:solidFill>
                  <a:srgbClr val="002060"/>
                </a:solidFill>
              </a:rPr>
            </a:br>
            <a:endParaRPr lang="en-US" sz="3600" dirty="0">
              <a:solidFill>
                <a:srgbClr val="002060"/>
              </a:solidFill>
            </a:endParaRPr>
          </a:p>
          <a:p>
            <a:pPr marL="457200" indent="-457200">
              <a:buFont typeface="Arial" panose="020B0604020202020204" pitchFamily="34" charset="0"/>
              <a:buChar char="•"/>
            </a:pPr>
            <a:r>
              <a:rPr lang="en-US" sz="3600" dirty="0">
                <a:solidFill>
                  <a:srgbClr val="002060"/>
                </a:solidFill>
              </a:rPr>
              <a:t>COVID-19 vaccine was developed using existing technology</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Millions have safely received flu and COVID-19 vaccines including American Indian and Alaska Native people</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9" name="Picture 8">
            <a:extLst>
              <a:ext uri="{FF2B5EF4-FFF2-40B4-BE49-F238E27FC236}">
                <a16:creationId xmlns:a16="http://schemas.microsoft.com/office/drawing/2014/main" id="{0F7EA981-4047-694B-1849-0EA378A9099F}"/>
              </a:ext>
            </a:extLst>
          </p:cNvPr>
          <p:cNvPicPr>
            <a:picLocks noChangeAspect="1"/>
          </p:cNvPicPr>
          <p:nvPr/>
        </p:nvPicPr>
        <p:blipFill rotWithShape="1">
          <a:blip r:embed="rId3"/>
          <a:srcRect l="12029"/>
          <a:stretch/>
        </p:blipFill>
        <p:spPr>
          <a:xfrm>
            <a:off x="4748" y="1534632"/>
            <a:ext cx="4715593" cy="5436046"/>
          </a:xfrm>
          <a:prstGeom prst="rect">
            <a:avLst/>
          </a:prstGeom>
        </p:spPr>
      </p:pic>
    </p:spTree>
    <p:extLst>
      <p:ext uri="{BB962C8B-B14F-4D97-AF65-F5344CB8AC3E}">
        <p14:creationId xmlns:p14="http://schemas.microsoft.com/office/powerpoint/2010/main" val="158255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Vaccine Testing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194758" cy="3531629"/>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All vaccines go through several rounds of testing</a:t>
            </a:r>
          </a:p>
          <a:p>
            <a:pPr marL="457200" indent="-457200">
              <a:buFont typeface="Arial" panose="020B0604020202020204" pitchFamily="34" charset="0"/>
              <a:buChar char="•"/>
            </a:pPr>
            <a:endParaRPr lang="en-US" sz="1600" dirty="0">
              <a:solidFill>
                <a:schemeClr val="accent5"/>
              </a:solidFill>
            </a:endParaRPr>
          </a:p>
          <a:p>
            <a:pPr marL="457200" indent="-457200">
              <a:buChar char="•"/>
            </a:pPr>
            <a:r>
              <a:rPr lang="en-US" sz="3600" dirty="0">
                <a:solidFill>
                  <a:srgbClr val="002060"/>
                </a:solidFill>
              </a:rPr>
              <a:t>Testing helps us learn about side effects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9CFD0369-EE66-314E-CECC-6BB1FA4BD30B}"/>
              </a:ext>
            </a:extLst>
          </p:cNvPr>
          <p:cNvPicPr>
            <a:picLocks noChangeAspect="1"/>
          </p:cNvPicPr>
          <p:nvPr/>
        </p:nvPicPr>
        <p:blipFill>
          <a:blip r:embed="rId3"/>
          <a:stretch>
            <a:fillRect/>
          </a:stretch>
        </p:blipFill>
        <p:spPr>
          <a:xfrm>
            <a:off x="8452484" y="2005011"/>
            <a:ext cx="3739516" cy="446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93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191496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latin typeface="Century Gothic"/>
              </a:rPr>
              <a:t>Vaccine Approval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8190348" cy="3895553"/>
          </a:xfrm>
        </p:spPr>
        <p:txBody>
          <a:bodyPr vert="horz" lIns="91440" tIns="45720" rIns="91440" bIns="45720" rtlCol="0" anchor="t">
            <a:normAutofit/>
          </a:bodyPr>
          <a:lstStyle/>
          <a:p>
            <a:pPr>
              <a:lnSpc>
                <a:spcPct val="100000"/>
              </a:lnSpc>
            </a:pPr>
            <a:r>
              <a:rPr lang="en-US" sz="3600" b="1" dirty="0">
                <a:solidFill>
                  <a:srgbClr val="002060"/>
                </a:solidFill>
              </a:rPr>
              <a:t>Vaccines are approved after:</a:t>
            </a:r>
          </a:p>
          <a:p>
            <a:pPr marL="457200" indent="-457200">
              <a:buFont typeface="Arial" panose="020B0604020202020204" pitchFamily="34" charset="0"/>
              <a:buChar char="•"/>
            </a:pPr>
            <a:r>
              <a:rPr lang="en-US" sz="3600" dirty="0">
                <a:solidFill>
                  <a:schemeClr val="accent5"/>
                </a:solidFill>
              </a:rPr>
              <a:t>They are proven to be safe and effective </a:t>
            </a:r>
          </a:p>
          <a:p>
            <a:pPr marL="457200" indent="-457200">
              <a:buFont typeface="Arial" panose="020B0604020202020204" pitchFamily="34" charset="0"/>
              <a:buChar char="•"/>
            </a:pPr>
            <a:endParaRPr lang="en-US" sz="1600" dirty="0">
              <a:solidFill>
                <a:schemeClr val="accent5"/>
              </a:solidFill>
            </a:endParaRPr>
          </a:p>
          <a:p>
            <a:pPr marL="457200" indent="-457200">
              <a:buFont typeface="Arial" panose="020B0604020202020204" pitchFamily="34" charset="0"/>
              <a:buChar char="•"/>
            </a:pPr>
            <a:r>
              <a:rPr lang="en-US" sz="3600" dirty="0">
                <a:solidFill>
                  <a:schemeClr val="accent5"/>
                </a:solidFill>
              </a:rPr>
              <a:t>Common side effects are shown to be mild</a:t>
            </a:r>
          </a:p>
          <a:p>
            <a:pPr marL="457200" indent="-457200">
              <a:buChar char="•"/>
            </a:pPr>
            <a:endParaRPr lang="en-US" dirty="0">
              <a:solidFill>
                <a:srgbClr val="002060"/>
              </a:solidFill>
            </a:endParaRPr>
          </a:p>
        </p:txBody>
      </p:sp>
      <p:pic>
        <p:nvPicPr>
          <p:cNvPr id="7" name="Picture 6">
            <a:extLst>
              <a:ext uri="{FF2B5EF4-FFF2-40B4-BE49-F238E27FC236}">
                <a16:creationId xmlns:a16="http://schemas.microsoft.com/office/drawing/2014/main" id="{D56C557F-846A-0D9D-A3D3-93EF256CF9F5}"/>
              </a:ext>
            </a:extLst>
          </p:cNvPr>
          <p:cNvPicPr>
            <a:picLocks noChangeAspect="1"/>
          </p:cNvPicPr>
          <p:nvPr/>
        </p:nvPicPr>
        <p:blipFill>
          <a:blip r:embed="rId3"/>
          <a:stretch>
            <a:fillRect/>
          </a:stretch>
        </p:blipFill>
        <p:spPr>
          <a:xfrm>
            <a:off x="8024605" y="1276350"/>
            <a:ext cx="4048125" cy="5581650"/>
          </a:xfrm>
          <a:prstGeom prst="rect">
            <a:avLst/>
          </a:prstGeom>
        </p:spPr>
      </p:pic>
    </p:spTree>
    <p:extLst>
      <p:ext uri="{BB962C8B-B14F-4D97-AF65-F5344CB8AC3E}">
        <p14:creationId xmlns:p14="http://schemas.microsoft.com/office/powerpoint/2010/main" val="159180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rPr>
              <a:t>Vaccine Monitoring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7616607"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chemeClr val="accent5"/>
                </a:solidFill>
              </a:rPr>
              <a:t>Everyday people share how the vaccine made them feel</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chemeClr val="accent5"/>
                </a:solidFill>
              </a:rPr>
              <a:t>Monitoring helps to quickly identify any vaccine risks and take action</a:t>
            </a: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A15996C3-0D22-8F87-73AB-67AFA91C6EE0}"/>
              </a:ext>
            </a:extLst>
          </p:cNvPr>
          <p:cNvPicPr>
            <a:picLocks noChangeAspect="1"/>
          </p:cNvPicPr>
          <p:nvPr/>
        </p:nvPicPr>
        <p:blipFill rotWithShape="1">
          <a:blip r:embed="rId3"/>
          <a:srcRect b="2779"/>
          <a:stretch/>
        </p:blipFill>
        <p:spPr>
          <a:xfrm>
            <a:off x="7512424" y="1093974"/>
            <a:ext cx="4759088" cy="5386336"/>
          </a:xfrm>
          <a:prstGeom prst="rect">
            <a:avLst/>
          </a:prstGeom>
        </p:spPr>
      </p:pic>
    </p:spTree>
    <p:extLst>
      <p:ext uri="{BB962C8B-B14F-4D97-AF65-F5344CB8AC3E}">
        <p14:creationId xmlns:p14="http://schemas.microsoft.com/office/powerpoint/2010/main" val="2354605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7300" dirty="0"/>
              <a:t>Vaccine Side Effects </a:t>
            </a:r>
            <a:endParaRPr lang="en-US" sz="6600" dirty="0"/>
          </a:p>
        </p:txBody>
      </p:sp>
    </p:spTree>
    <p:extLst>
      <p:ext uri="{BB962C8B-B14F-4D97-AF65-F5344CB8AC3E}">
        <p14:creationId xmlns:p14="http://schemas.microsoft.com/office/powerpoint/2010/main" val="296697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Vaccine Side Effects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6"/>
            <a:ext cx="11539563" cy="64863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Common side effects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2609198"/>
            <a:ext cx="11047751" cy="2673159"/>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Soreness, redness, and swelling where you got the shot </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Headache</a:t>
            </a:r>
          </a:p>
          <a:p>
            <a:pPr marL="1143000" lvl="1" indent="-457200">
              <a:lnSpc>
                <a:spcPct val="120000"/>
              </a:lnSpc>
            </a:pPr>
            <a:r>
              <a:rPr lang="en-US" sz="9000" dirty="0">
                <a:solidFill>
                  <a:schemeClr val="accent5"/>
                </a:solidFill>
              </a:rPr>
              <a:t>Muscle aches</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05F5A21-99E4-2951-9F1F-BCE190BA2D17}"/>
              </a:ext>
            </a:extLst>
          </p:cNvPr>
          <p:cNvPicPr>
            <a:picLocks noChangeAspect="1"/>
          </p:cNvPicPr>
          <p:nvPr/>
        </p:nvPicPr>
        <p:blipFill>
          <a:blip r:embed="rId3"/>
          <a:stretch>
            <a:fillRect/>
          </a:stretch>
        </p:blipFill>
        <p:spPr>
          <a:xfrm>
            <a:off x="9566686" y="2623712"/>
            <a:ext cx="2668856" cy="3871449"/>
          </a:xfrm>
          <a:prstGeom prst="rect">
            <a:avLst/>
          </a:prstGeom>
        </p:spPr>
      </p:pic>
    </p:spTree>
    <p:extLst>
      <p:ext uri="{BB962C8B-B14F-4D97-AF65-F5344CB8AC3E}">
        <p14:creationId xmlns:p14="http://schemas.microsoft.com/office/powerpoint/2010/main" val="1399806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Vaccine Side Effects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0185" y="1726747"/>
            <a:ext cx="8471243"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Typically go away in a few days</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Are a sign your warrior cells are preparing to see and fight disease  </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086C4355-BAA0-C458-9B86-E98F599E0646}"/>
              </a:ext>
            </a:extLst>
          </p:cNvPr>
          <p:cNvPicPr>
            <a:picLocks noChangeAspect="1"/>
          </p:cNvPicPr>
          <p:nvPr/>
        </p:nvPicPr>
        <p:blipFill>
          <a:blip r:embed="rId3"/>
          <a:stretch>
            <a:fillRect/>
          </a:stretch>
        </p:blipFill>
        <p:spPr>
          <a:xfrm>
            <a:off x="5074024" y="1835977"/>
            <a:ext cx="7117976" cy="4641658"/>
          </a:xfrm>
          <a:prstGeom prst="rect">
            <a:avLst/>
          </a:prstGeom>
        </p:spPr>
      </p:pic>
    </p:spTree>
    <p:extLst>
      <p:ext uri="{BB962C8B-B14F-4D97-AF65-F5344CB8AC3E}">
        <p14:creationId xmlns:p14="http://schemas.microsoft.com/office/powerpoint/2010/main" val="47773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42784" y="365125"/>
            <a:ext cx="11306431" cy="1325563"/>
          </a:xfrm>
        </p:spPr>
        <p:txBody>
          <a:bodyPr>
            <a:noAutofit/>
          </a:bodyPr>
          <a:lstStyle/>
          <a:p>
            <a:r>
              <a:rPr lang="en-US" sz="5400" dirty="0">
                <a:solidFill>
                  <a:schemeClr val="accent1"/>
                </a:solidFill>
              </a:rPr>
              <a:t>Side Effects Are Not “Sickness”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14701" y="1796596"/>
            <a:ext cx="7252950"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Vaccine </a:t>
            </a:r>
            <a:r>
              <a:rPr lang="en-US" sz="3600" b="1" dirty="0">
                <a:solidFill>
                  <a:srgbClr val="002060"/>
                </a:solidFill>
              </a:rPr>
              <a:t>do not </a:t>
            </a:r>
            <a:r>
              <a:rPr lang="en-US" sz="3600" dirty="0">
                <a:solidFill>
                  <a:srgbClr val="002060"/>
                </a:solidFill>
              </a:rPr>
              <a:t>make you sick</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Vaccine strengthen your warrior cells by helping them see and fight disease</a:t>
            </a:r>
          </a:p>
          <a:p>
            <a:pPr marL="457200" indent="-457200">
              <a:buFont typeface="Arial" panose="020B0604020202020204" pitchFamily="34" charset="0"/>
              <a:buChar char="•"/>
            </a:pPr>
            <a:endParaRPr lang="en-US" sz="3600" dirty="0">
              <a:solidFill>
                <a:srgbClr val="002060"/>
              </a:solidFill>
            </a:endParaRP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8" name="Picture 7">
            <a:extLst>
              <a:ext uri="{FF2B5EF4-FFF2-40B4-BE49-F238E27FC236}">
                <a16:creationId xmlns:a16="http://schemas.microsoft.com/office/drawing/2014/main" id="{B3BD480E-4FEF-08E2-C53E-C43524B07717}"/>
              </a:ext>
            </a:extLst>
          </p:cNvPr>
          <p:cNvPicPr>
            <a:picLocks noChangeAspect="1"/>
          </p:cNvPicPr>
          <p:nvPr/>
        </p:nvPicPr>
        <p:blipFill>
          <a:blip r:embed="rId3"/>
          <a:stretch>
            <a:fillRect/>
          </a:stretch>
        </p:blipFill>
        <p:spPr>
          <a:xfrm flipH="1">
            <a:off x="7691718" y="1416029"/>
            <a:ext cx="4500282" cy="5441971"/>
          </a:xfrm>
          <a:prstGeom prst="rect">
            <a:avLst/>
          </a:prstGeom>
        </p:spPr>
      </p:pic>
    </p:spTree>
    <p:extLst>
      <p:ext uri="{BB962C8B-B14F-4D97-AF65-F5344CB8AC3E}">
        <p14:creationId xmlns:p14="http://schemas.microsoft.com/office/powerpoint/2010/main" val="2397752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Serious Side Effects Are Rare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5"/>
            <a:ext cx="11539563" cy="1130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If you experience anything beyond common side effects, please get medical attention</a:t>
            </a:r>
          </a:p>
          <a:p>
            <a:endParaRPr lang="en-US" sz="1600" dirty="0">
              <a:solidFill>
                <a:srgbClr val="002060"/>
              </a:solidFill>
            </a:endParaRPr>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258680" y="2843221"/>
            <a:ext cx="11047751" cy="3224206"/>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4">
            <a:extLst>
              <a:ext uri="{FF2B5EF4-FFF2-40B4-BE49-F238E27FC236}">
                <a16:creationId xmlns:a16="http://schemas.microsoft.com/office/drawing/2014/main" id="{B081F9B9-3840-5DCC-50FB-7C0376D0ACAA}"/>
              </a:ext>
            </a:extLst>
          </p:cNvPr>
          <p:cNvSpPr txBox="1">
            <a:spLocks/>
          </p:cNvSpPr>
          <p:nvPr/>
        </p:nvSpPr>
        <p:spPr>
          <a:xfrm>
            <a:off x="521871" y="3259913"/>
            <a:ext cx="10784560" cy="2171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Report your experience to the Vaccine Adverse Event Reporting System (VAERS)-  www.VAERS.hhs.gov</a:t>
            </a:r>
          </a:p>
          <a:p>
            <a:endParaRPr lang="en-US" sz="3600" dirty="0">
              <a:solidFill>
                <a:srgbClr val="002060"/>
              </a:solidFill>
            </a:endParaRPr>
          </a:p>
        </p:txBody>
      </p:sp>
    </p:spTree>
    <p:extLst>
      <p:ext uri="{BB962C8B-B14F-4D97-AF65-F5344CB8AC3E}">
        <p14:creationId xmlns:p14="http://schemas.microsoft.com/office/powerpoint/2010/main" val="403214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Getting Vaccinated</a:t>
            </a:r>
          </a:p>
        </p:txBody>
      </p:sp>
    </p:spTree>
    <p:extLst>
      <p:ext uri="{BB962C8B-B14F-4D97-AF65-F5344CB8AC3E}">
        <p14:creationId xmlns:p14="http://schemas.microsoft.com/office/powerpoint/2010/main" val="1984393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DD6B1-3C13-18BF-109C-A4AC1285664A}"/>
              </a:ext>
            </a:extLst>
          </p:cNvPr>
          <p:cNvSpPr/>
          <p:nvPr/>
        </p:nvSpPr>
        <p:spPr>
          <a:xfrm>
            <a:off x="7548282" y="2161201"/>
            <a:ext cx="4751294" cy="428830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192880"/>
            <a:ext cx="11306431" cy="1325563"/>
          </a:xfrm>
        </p:spPr>
        <p:txBody>
          <a:bodyPr>
            <a:normAutofit/>
          </a:bodyPr>
          <a:lstStyle/>
          <a:p>
            <a:r>
              <a:rPr lang="en-US" sz="5400" dirty="0">
                <a:solidFill>
                  <a:schemeClr val="accent1"/>
                </a:solidFill>
                <a:latin typeface="Century Gothic"/>
              </a:rPr>
              <a:t>How to Get Vaccinated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76827" y="1518443"/>
            <a:ext cx="8333784" cy="4288304"/>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3600" dirty="0">
                <a:solidFill>
                  <a:srgbClr val="002060"/>
                </a:solidFill>
              </a:rPr>
              <a:t>Contact your local Tribal clinic or IHS facility to see if vaccines </a:t>
            </a:r>
            <a:br>
              <a:rPr lang="en-US" sz="3600" dirty="0">
                <a:solidFill>
                  <a:srgbClr val="002060"/>
                </a:solidFill>
              </a:rPr>
            </a:br>
            <a:r>
              <a:rPr lang="en-US" sz="3600" dirty="0">
                <a:solidFill>
                  <a:srgbClr val="002060"/>
                </a:solidFill>
              </a:rPr>
              <a:t>are available</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Visit a local pharmacy or clinic</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Contact your state health department</a:t>
            </a:r>
          </a:p>
          <a:p>
            <a:pPr marL="457200" indent="-457200">
              <a:buFont typeface="Arial" panose="020B0604020202020204" pitchFamily="34" charset="0"/>
              <a:buChar char="•"/>
            </a:pPr>
            <a:endParaRPr lang="en-US" sz="1700" dirty="0">
              <a:solidFill>
                <a:srgbClr val="002060"/>
              </a:solidFill>
            </a:endParaRPr>
          </a:p>
          <a:p>
            <a:pPr marL="457200" indent="-457200">
              <a:buFont typeface="Arial" panose="020B0604020202020204" pitchFamily="34" charset="0"/>
              <a:buChar char="•"/>
            </a:pPr>
            <a:r>
              <a:rPr lang="en-US" sz="3600" dirty="0">
                <a:solidFill>
                  <a:srgbClr val="002060"/>
                </a:solidFill>
              </a:rPr>
              <a:t>Check local news outlets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6" name="Picture 5">
            <a:extLst>
              <a:ext uri="{FF2B5EF4-FFF2-40B4-BE49-F238E27FC236}">
                <a16:creationId xmlns:a16="http://schemas.microsoft.com/office/drawing/2014/main" id="{2727A76C-1F6F-73D6-72BF-63184C369F7C}"/>
              </a:ext>
            </a:extLst>
          </p:cNvPr>
          <p:cNvPicPr>
            <a:picLocks noChangeAspect="1"/>
          </p:cNvPicPr>
          <p:nvPr/>
        </p:nvPicPr>
        <p:blipFill>
          <a:blip r:embed="rId3"/>
          <a:stretch>
            <a:fillRect/>
          </a:stretch>
        </p:blipFill>
        <p:spPr>
          <a:xfrm>
            <a:off x="7548282" y="1609837"/>
            <a:ext cx="4643718" cy="4862581"/>
          </a:xfrm>
          <a:prstGeom prst="rect">
            <a:avLst/>
          </a:prstGeom>
        </p:spPr>
      </p:pic>
    </p:spTree>
    <p:extLst>
      <p:ext uri="{BB962C8B-B14F-4D97-AF65-F5344CB8AC3E}">
        <p14:creationId xmlns:p14="http://schemas.microsoft.com/office/powerpoint/2010/main" val="362120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Finding Vaccine Locations</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6135779" cy="3895553"/>
          </a:xfrm>
        </p:spPr>
        <p:txBody>
          <a:bodyPr vert="horz" lIns="91440" tIns="45720" rIns="91440" bIns="45720" rtlCol="0" anchor="t">
            <a:normAutofit/>
          </a:bodyPr>
          <a:lstStyle/>
          <a:p>
            <a:pPr marL="571500" indent="-571500">
              <a:lnSpc>
                <a:spcPct val="100000"/>
              </a:lnSpc>
              <a:buChar char="•"/>
            </a:pPr>
            <a:r>
              <a:rPr lang="en-US" sz="3600" dirty="0">
                <a:solidFill>
                  <a:srgbClr val="002060"/>
                </a:solidFill>
              </a:rPr>
              <a:t>Visit Vaccines.gov</a:t>
            </a:r>
          </a:p>
          <a:p>
            <a:pPr marL="571500" indent="-571500">
              <a:lnSpc>
                <a:spcPct val="100000"/>
              </a:lnSpc>
              <a:buFont typeface="Arial" panose="020B0604020202020204" pitchFamily="34" charset="0"/>
              <a:buChar char="•"/>
            </a:pPr>
            <a:endParaRPr lang="en-US" sz="1600" dirty="0">
              <a:solidFill>
                <a:srgbClr val="002060"/>
              </a:solidFill>
            </a:endParaRPr>
          </a:p>
          <a:p>
            <a:pPr marL="571500" indent="-571500">
              <a:lnSpc>
                <a:spcPct val="100000"/>
              </a:lnSpc>
              <a:buFont typeface="Arial" panose="020B0604020202020204" pitchFamily="34" charset="0"/>
              <a:buChar char="•"/>
            </a:pPr>
            <a:r>
              <a:rPr lang="en-US" sz="3600" dirty="0">
                <a:solidFill>
                  <a:srgbClr val="002060"/>
                </a:solidFill>
              </a:rPr>
              <a:t>Text your ZIP code to 438829 or call 1-800-232-0233</a:t>
            </a:r>
          </a:p>
          <a:p>
            <a:pPr>
              <a:lnSpc>
                <a:spcPct val="100000"/>
              </a:lnSpc>
            </a:pPr>
            <a:endParaRPr lang="en-US" sz="3600" dirty="0">
              <a:solidFill>
                <a:schemeClr val="accent5"/>
              </a:solidFill>
            </a:endParaRPr>
          </a:p>
          <a:p>
            <a:pPr marL="571500" indent="-571500">
              <a:lnSpc>
                <a:spcPct val="100000"/>
              </a:lnSpc>
              <a:buFont typeface="Arial" panose="020B0604020202020204" pitchFamily="34" charset="0"/>
              <a:buChar char="•"/>
            </a:pPr>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CBC364E-9855-99D9-35D5-FF0ED0617EB0}"/>
              </a:ext>
            </a:extLst>
          </p:cNvPr>
          <p:cNvPicPr>
            <a:picLocks noChangeAspect="1"/>
          </p:cNvPicPr>
          <p:nvPr/>
        </p:nvPicPr>
        <p:blipFill>
          <a:blip r:embed="rId3"/>
          <a:stretch>
            <a:fillRect/>
          </a:stretch>
        </p:blipFill>
        <p:spPr>
          <a:xfrm>
            <a:off x="7120784" y="1985834"/>
            <a:ext cx="4601658" cy="3575134"/>
          </a:xfrm>
          <a:prstGeom prst="rect">
            <a:avLst/>
          </a:prstGeom>
        </p:spPr>
      </p:pic>
      <p:sp>
        <p:nvSpPr>
          <p:cNvPr id="6" name="TextBox 5">
            <a:extLst>
              <a:ext uri="{FF2B5EF4-FFF2-40B4-BE49-F238E27FC236}">
                <a16:creationId xmlns:a16="http://schemas.microsoft.com/office/drawing/2014/main" id="{2560F570-17B6-1866-5AFD-C2E1F0501E74}"/>
              </a:ext>
            </a:extLst>
          </p:cNvPr>
          <p:cNvSpPr txBox="1"/>
          <p:nvPr/>
        </p:nvSpPr>
        <p:spPr>
          <a:xfrm>
            <a:off x="8220576" y="5628078"/>
            <a:ext cx="2776287" cy="369332"/>
          </a:xfrm>
          <a:prstGeom prst="rect">
            <a:avLst/>
          </a:prstGeom>
          <a:noFill/>
        </p:spPr>
        <p:txBody>
          <a:bodyPr wrap="square">
            <a:spAutoFit/>
          </a:bodyPr>
          <a:lstStyle/>
          <a:p>
            <a:r>
              <a:rPr lang="en-US" dirty="0">
                <a:solidFill>
                  <a:schemeClr val="bg1">
                    <a:lumMod val="50000"/>
                  </a:schemeClr>
                </a:solidFill>
              </a:rPr>
              <a:t>Source: Vaccines.gov</a:t>
            </a:r>
          </a:p>
        </p:txBody>
      </p:sp>
    </p:spTree>
    <p:extLst>
      <p:ext uri="{BB962C8B-B14F-4D97-AF65-F5344CB8AC3E}">
        <p14:creationId xmlns:p14="http://schemas.microsoft.com/office/powerpoint/2010/main" val="155151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t>Presentation Overview</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738376" y="1690688"/>
            <a:ext cx="8136683" cy="3895553"/>
          </a:xfrm>
        </p:spPr>
        <p:txBody>
          <a:bodyPr vert="horz" lIns="91440" tIns="45720" rIns="91440" bIns="45720" rtlCol="0" anchor="t">
            <a:noAutofit/>
          </a:bodyPr>
          <a:lstStyle/>
          <a:p>
            <a:pPr marL="742950" indent="-742950">
              <a:buFont typeface="+mj-lt"/>
              <a:buAutoNum type="arabicPeriod"/>
            </a:pPr>
            <a:r>
              <a:rPr lang="en-US" sz="3600" b="1" dirty="0"/>
              <a:t>General flu information</a:t>
            </a:r>
            <a:endParaRPr lang="en-US" b="1" dirty="0"/>
          </a:p>
          <a:p>
            <a:pPr marL="742950" indent="-742950">
              <a:buFont typeface="+mj-lt"/>
              <a:buAutoNum type="arabicPeriod"/>
            </a:pPr>
            <a:r>
              <a:rPr lang="en-US" sz="3600" b="1" dirty="0"/>
              <a:t>General COVID-19 information</a:t>
            </a:r>
          </a:p>
          <a:p>
            <a:pPr marL="742950" indent="-742950">
              <a:buFont typeface="+mj-lt"/>
              <a:buAutoNum type="arabicPeriod"/>
            </a:pPr>
            <a:r>
              <a:rPr lang="en-US" sz="3600" b="1" dirty="0"/>
              <a:t>General RSV information</a:t>
            </a:r>
          </a:p>
          <a:p>
            <a:pPr marL="742950" indent="-742950">
              <a:buFont typeface="+mj-lt"/>
              <a:buAutoNum type="arabicPeriod"/>
            </a:pPr>
            <a:r>
              <a:rPr lang="en-US" sz="3600" b="1" dirty="0"/>
              <a:t>Why you should get vaccines each year</a:t>
            </a:r>
          </a:p>
          <a:p>
            <a:pPr marL="742950" indent="-742950">
              <a:buFont typeface="+mj-lt"/>
              <a:buAutoNum type="arabicPeriod"/>
            </a:pPr>
            <a:r>
              <a:rPr lang="en-US" sz="3600" b="1" dirty="0"/>
              <a:t>Vaccine side effects &amp; safety</a:t>
            </a:r>
          </a:p>
          <a:p>
            <a:pPr marL="742950" indent="-742950">
              <a:buFont typeface="+mj-lt"/>
              <a:buAutoNum type="arabicPeriod"/>
            </a:pPr>
            <a:r>
              <a:rPr lang="en-US" sz="3600" b="1" dirty="0"/>
              <a:t>Resources</a:t>
            </a:r>
          </a:p>
        </p:txBody>
      </p:sp>
      <p:pic>
        <p:nvPicPr>
          <p:cNvPr id="3" name="Picture 2">
            <a:extLst>
              <a:ext uri="{FF2B5EF4-FFF2-40B4-BE49-F238E27FC236}">
                <a16:creationId xmlns:a16="http://schemas.microsoft.com/office/drawing/2014/main" id="{3337AF5B-AED5-91C8-9DFE-12AAB1AA5D42}"/>
              </a:ext>
            </a:extLst>
          </p:cNvPr>
          <p:cNvPicPr>
            <a:picLocks noChangeAspect="1"/>
          </p:cNvPicPr>
          <p:nvPr/>
        </p:nvPicPr>
        <p:blipFill rotWithShape="1">
          <a:blip r:embed="rId3"/>
          <a:srcRect l="37561"/>
          <a:stretch/>
        </p:blipFill>
        <p:spPr>
          <a:xfrm>
            <a:off x="7562458" y="2597321"/>
            <a:ext cx="4629541" cy="3895554"/>
          </a:xfrm>
          <a:prstGeom prst="rect">
            <a:avLst/>
          </a:prstGeom>
        </p:spPr>
      </p:pic>
    </p:spTree>
    <p:extLst>
      <p:ext uri="{BB962C8B-B14F-4D97-AF65-F5344CB8AC3E}">
        <p14:creationId xmlns:p14="http://schemas.microsoft.com/office/powerpoint/2010/main" val="4045537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Resources</a:t>
            </a:r>
          </a:p>
        </p:txBody>
      </p:sp>
    </p:spTree>
    <p:extLst>
      <p:ext uri="{BB962C8B-B14F-4D97-AF65-F5344CB8AC3E}">
        <p14:creationId xmlns:p14="http://schemas.microsoft.com/office/powerpoint/2010/main" val="72743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06C867-2FE6-46C4-B312-AF6A1CB1FB07}"/>
              </a:ext>
            </a:extLst>
          </p:cNvPr>
          <p:cNvPicPr>
            <a:picLocks noChangeAspect="1"/>
          </p:cNvPicPr>
          <p:nvPr/>
        </p:nvPicPr>
        <p:blipFill>
          <a:blip r:embed="rId3"/>
          <a:stretch>
            <a:fillRect/>
          </a:stretch>
        </p:blipFill>
        <p:spPr>
          <a:xfrm>
            <a:off x="3186113" y="220511"/>
            <a:ext cx="5300661" cy="6102652"/>
          </a:xfrm>
          <a:prstGeom prst="rect">
            <a:avLst/>
          </a:prstGeom>
        </p:spPr>
      </p:pic>
    </p:spTree>
    <p:extLst>
      <p:ext uri="{BB962C8B-B14F-4D97-AF65-F5344CB8AC3E}">
        <p14:creationId xmlns:p14="http://schemas.microsoft.com/office/powerpoint/2010/main" val="875483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F47FBB-98CF-4612-8ED1-0B50E3B7B4E7}"/>
              </a:ext>
            </a:extLst>
          </p:cNvPr>
          <p:cNvPicPr>
            <a:picLocks noChangeAspect="1"/>
          </p:cNvPicPr>
          <p:nvPr/>
        </p:nvPicPr>
        <p:blipFill>
          <a:blip r:embed="rId3"/>
          <a:stretch>
            <a:fillRect/>
          </a:stretch>
        </p:blipFill>
        <p:spPr>
          <a:xfrm>
            <a:off x="347460" y="409394"/>
            <a:ext cx="2749691" cy="3435527"/>
          </a:xfrm>
          <a:prstGeom prst="rect">
            <a:avLst/>
          </a:prstGeom>
        </p:spPr>
      </p:pic>
      <p:pic>
        <p:nvPicPr>
          <p:cNvPr id="11" name="Picture 10">
            <a:extLst>
              <a:ext uri="{FF2B5EF4-FFF2-40B4-BE49-F238E27FC236}">
                <a16:creationId xmlns:a16="http://schemas.microsoft.com/office/drawing/2014/main" id="{9AA8A818-A43B-4909-ADB7-A3514D0B5FCC}"/>
              </a:ext>
            </a:extLst>
          </p:cNvPr>
          <p:cNvPicPr>
            <a:picLocks noChangeAspect="1"/>
          </p:cNvPicPr>
          <p:nvPr/>
        </p:nvPicPr>
        <p:blipFill>
          <a:blip r:embed="rId4"/>
          <a:stretch>
            <a:fillRect/>
          </a:stretch>
        </p:blipFill>
        <p:spPr>
          <a:xfrm>
            <a:off x="6366499" y="2993866"/>
            <a:ext cx="2660787" cy="3473629"/>
          </a:xfrm>
          <a:prstGeom prst="rect">
            <a:avLst/>
          </a:prstGeom>
        </p:spPr>
      </p:pic>
      <p:pic>
        <p:nvPicPr>
          <p:cNvPr id="12" name="Picture 11">
            <a:extLst>
              <a:ext uri="{FF2B5EF4-FFF2-40B4-BE49-F238E27FC236}">
                <a16:creationId xmlns:a16="http://schemas.microsoft.com/office/drawing/2014/main" id="{31BA4BA7-5794-489C-BAAA-8FA11627F408}"/>
              </a:ext>
            </a:extLst>
          </p:cNvPr>
          <p:cNvPicPr>
            <a:picLocks noChangeAspect="1"/>
          </p:cNvPicPr>
          <p:nvPr/>
        </p:nvPicPr>
        <p:blipFill>
          <a:blip r:embed="rId5"/>
          <a:stretch>
            <a:fillRect/>
          </a:stretch>
        </p:blipFill>
        <p:spPr>
          <a:xfrm>
            <a:off x="3667610" y="859766"/>
            <a:ext cx="2698889" cy="1822544"/>
          </a:xfrm>
          <a:prstGeom prst="rect">
            <a:avLst/>
          </a:prstGeom>
        </p:spPr>
      </p:pic>
      <p:pic>
        <p:nvPicPr>
          <p:cNvPr id="13" name="Picture 12">
            <a:extLst>
              <a:ext uri="{FF2B5EF4-FFF2-40B4-BE49-F238E27FC236}">
                <a16:creationId xmlns:a16="http://schemas.microsoft.com/office/drawing/2014/main" id="{51901779-A3D3-4F9F-B788-383C0FBA3E06}"/>
              </a:ext>
            </a:extLst>
          </p:cNvPr>
          <p:cNvPicPr>
            <a:picLocks noChangeAspect="1"/>
          </p:cNvPicPr>
          <p:nvPr/>
        </p:nvPicPr>
        <p:blipFill>
          <a:blip r:embed="rId6"/>
          <a:stretch>
            <a:fillRect/>
          </a:stretch>
        </p:blipFill>
        <p:spPr>
          <a:xfrm>
            <a:off x="3311533" y="3181202"/>
            <a:ext cx="2603634" cy="3098959"/>
          </a:xfrm>
          <a:prstGeom prst="rect">
            <a:avLst/>
          </a:prstGeom>
        </p:spPr>
      </p:pic>
      <p:pic>
        <p:nvPicPr>
          <p:cNvPr id="14" name="Picture 13">
            <a:extLst>
              <a:ext uri="{FF2B5EF4-FFF2-40B4-BE49-F238E27FC236}">
                <a16:creationId xmlns:a16="http://schemas.microsoft.com/office/drawing/2014/main" id="{BAAF22A4-2E63-4B55-AEFA-32D3EEEB62EC}"/>
              </a:ext>
            </a:extLst>
          </p:cNvPr>
          <p:cNvPicPr>
            <a:picLocks noChangeAspect="1"/>
          </p:cNvPicPr>
          <p:nvPr/>
        </p:nvPicPr>
        <p:blipFill>
          <a:blip r:embed="rId7"/>
          <a:stretch>
            <a:fillRect/>
          </a:stretch>
        </p:blipFill>
        <p:spPr>
          <a:xfrm>
            <a:off x="9240906" y="253310"/>
            <a:ext cx="2603634" cy="3035456"/>
          </a:xfrm>
          <a:prstGeom prst="rect">
            <a:avLst/>
          </a:prstGeom>
        </p:spPr>
      </p:pic>
      <p:pic>
        <p:nvPicPr>
          <p:cNvPr id="15" name="Picture 14">
            <a:extLst>
              <a:ext uri="{FF2B5EF4-FFF2-40B4-BE49-F238E27FC236}">
                <a16:creationId xmlns:a16="http://schemas.microsoft.com/office/drawing/2014/main" id="{1AE0F989-2BCF-42E4-8432-8C1312E04E0F}"/>
              </a:ext>
            </a:extLst>
          </p:cNvPr>
          <p:cNvPicPr>
            <a:picLocks noChangeAspect="1"/>
          </p:cNvPicPr>
          <p:nvPr/>
        </p:nvPicPr>
        <p:blipFill>
          <a:blip r:embed="rId8"/>
          <a:stretch>
            <a:fillRect/>
          </a:stretch>
        </p:blipFill>
        <p:spPr>
          <a:xfrm>
            <a:off x="6699262" y="390505"/>
            <a:ext cx="1995260" cy="1982711"/>
          </a:xfrm>
          <a:prstGeom prst="rect">
            <a:avLst/>
          </a:prstGeom>
        </p:spPr>
      </p:pic>
      <p:pic>
        <p:nvPicPr>
          <p:cNvPr id="16" name="Picture 15">
            <a:extLst>
              <a:ext uri="{FF2B5EF4-FFF2-40B4-BE49-F238E27FC236}">
                <a16:creationId xmlns:a16="http://schemas.microsoft.com/office/drawing/2014/main" id="{9E8F4772-7F3A-4B0A-9CD4-58CCED536079}"/>
              </a:ext>
            </a:extLst>
          </p:cNvPr>
          <p:cNvPicPr>
            <a:picLocks noChangeAspect="1"/>
          </p:cNvPicPr>
          <p:nvPr/>
        </p:nvPicPr>
        <p:blipFill>
          <a:blip r:embed="rId9"/>
          <a:stretch>
            <a:fillRect/>
          </a:stretch>
        </p:blipFill>
        <p:spPr>
          <a:xfrm>
            <a:off x="9414913" y="3569235"/>
            <a:ext cx="2532557" cy="2586213"/>
          </a:xfrm>
          <a:prstGeom prst="rect">
            <a:avLst/>
          </a:prstGeom>
        </p:spPr>
      </p:pic>
    </p:spTree>
    <p:extLst>
      <p:ext uri="{BB962C8B-B14F-4D97-AF65-F5344CB8AC3E}">
        <p14:creationId xmlns:p14="http://schemas.microsoft.com/office/powerpoint/2010/main" val="2569388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Any Questions?</a:t>
            </a:r>
          </a:p>
        </p:txBody>
      </p:sp>
    </p:spTree>
    <p:extLst>
      <p:ext uri="{BB962C8B-B14F-4D97-AF65-F5344CB8AC3E}">
        <p14:creationId xmlns:p14="http://schemas.microsoft.com/office/powerpoint/2010/main" val="2825909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54B58C-1C7D-09BA-041C-9549F66B25D9}"/>
              </a:ext>
            </a:extLst>
          </p:cNvPr>
          <p:cNvSpPr/>
          <p:nvPr/>
        </p:nvSpPr>
        <p:spPr>
          <a:xfrm>
            <a:off x="0" y="4267200"/>
            <a:ext cx="2457885" cy="259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For More Vaccine Information</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33195"/>
            <a:ext cx="10895129" cy="3895553"/>
          </a:xfrm>
        </p:spPr>
        <p:txBody>
          <a:bodyPr>
            <a:normAutofit fontScale="92500" lnSpcReduction="10000"/>
          </a:bodyPr>
          <a:lstStyle/>
          <a:p>
            <a:pPr>
              <a:lnSpc>
                <a:spcPct val="100000"/>
              </a:lnSpc>
            </a:pPr>
            <a:r>
              <a:rPr lang="en-US" sz="3200" b="1" dirty="0">
                <a:solidFill>
                  <a:srgbClr val="002060"/>
                </a:solidFill>
              </a:rPr>
              <a:t>                   Visit </a:t>
            </a:r>
          </a:p>
          <a:p>
            <a:pPr algn="r">
              <a:lnSpc>
                <a:spcPct val="100000"/>
              </a:lnSpc>
            </a:pPr>
            <a:r>
              <a:rPr lang="en-US" sz="3200" dirty="0">
                <a:solidFill>
                  <a:srgbClr val="002060"/>
                </a:solidFill>
                <a:hlinkClick r:id="rId3"/>
              </a:rPr>
              <a:t>www.IndianCountryECHO.org/VacciNative</a:t>
            </a:r>
            <a:endParaRPr lang="en-US" sz="3200" dirty="0">
              <a:solidFill>
                <a:srgbClr val="002060"/>
              </a:solidFill>
            </a:endParaRPr>
          </a:p>
          <a:p>
            <a:pPr algn="r">
              <a:lnSpc>
                <a:spcPct val="100000"/>
              </a:lnSpc>
            </a:pPr>
            <a:r>
              <a:rPr lang="en-US" sz="3200" dirty="0">
                <a:solidFill>
                  <a:srgbClr val="002060"/>
                </a:solidFill>
                <a:hlinkClick r:id="rId4"/>
              </a:rPr>
              <a:t>www.npaihb.org/native-boost/</a:t>
            </a:r>
            <a:endParaRPr lang="en-US" sz="3200" dirty="0">
              <a:solidFill>
                <a:srgbClr val="002060"/>
              </a:solidFill>
            </a:endParaRPr>
          </a:p>
          <a:p>
            <a:pPr algn="r">
              <a:lnSpc>
                <a:spcPct val="100000"/>
              </a:lnSpc>
            </a:pPr>
            <a:endParaRPr lang="en-US" sz="3200" dirty="0">
              <a:solidFill>
                <a:srgbClr val="002060"/>
              </a:solidFill>
            </a:endParaRPr>
          </a:p>
          <a:p>
            <a:pPr algn="r">
              <a:lnSpc>
                <a:spcPct val="100000"/>
              </a:lnSpc>
            </a:pPr>
            <a:endParaRPr lang="en-US" sz="3200" dirty="0">
              <a:solidFill>
                <a:srgbClr val="002060"/>
              </a:solidFill>
            </a:endParaRPr>
          </a:p>
          <a:p>
            <a:pPr algn="r">
              <a:lnSpc>
                <a:spcPct val="100000"/>
              </a:lnSpc>
            </a:pPr>
            <a:endParaRPr lang="en-US" sz="3200" dirty="0">
              <a:solidFill>
                <a:srgbClr val="002060"/>
              </a:solidFill>
            </a:endParaRPr>
          </a:p>
          <a:p>
            <a:pPr algn="r">
              <a:lnSpc>
                <a:spcPct val="100000"/>
              </a:lnSpc>
            </a:pPr>
            <a:r>
              <a:rPr lang="en-US" sz="3200" dirty="0">
                <a:solidFill>
                  <a:srgbClr val="002060"/>
                </a:solidFill>
              </a:rPr>
              <a:t> </a:t>
            </a:r>
          </a:p>
          <a:p>
            <a:pPr algn="r"/>
            <a:endParaRPr lang="en-US" sz="3600" b="1" dirty="0">
              <a:solidFill>
                <a:srgbClr val="002060"/>
              </a:solidFill>
            </a:endParaRPr>
          </a:p>
          <a:p>
            <a:pPr marL="457200" indent="-457200" algn="r">
              <a:buFont typeface="Arial" panose="020B0604020202020204" pitchFamily="34" charset="0"/>
              <a:buChar char="•"/>
            </a:pPr>
            <a:endParaRPr lang="en-US" dirty="0">
              <a:solidFill>
                <a:srgbClr val="002060"/>
              </a:solidFill>
            </a:endParaRPr>
          </a:p>
          <a:p>
            <a:pPr marL="457200" indent="-457200" algn="r">
              <a:buFont typeface="Arial" panose="020B0604020202020204" pitchFamily="34" charset="0"/>
              <a:buChar char="•"/>
            </a:pPr>
            <a:endParaRPr lang="en-US" dirty="0">
              <a:solidFill>
                <a:srgbClr val="002060"/>
              </a:solidFill>
            </a:endParaRPr>
          </a:p>
        </p:txBody>
      </p:sp>
      <p:pic>
        <p:nvPicPr>
          <p:cNvPr id="2" name="Picture 1">
            <a:extLst>
              <a:ext uri="{FF2B5EF4-FFF2-40B4-BE49-F238E27FC236}">
                <a16:creationId xmlns:a16="http://schemas.microsoft.com/office/drawing/2014/main" id="{F3DB710F-5192-6D2A-35C5-C9E4369DD94E}"/>
              </a:ext>
            </a:extLst>
          </p:cNvPr>
          <p:cNvPicPr>
            <a:picLocks noChangeAspect="1"/>
          </p:cNvPicPr>
          <p:nvPr/>
        </p:nvPicPr>
        <p:blipFill>
          <a:blip r:embed="rId5"/>
          <a:stretch>
            <a:fillRect/>
          </a:stretch>
        </p:blipFill>
        <p:spPr>
          <a:xfrm>
            <a:off x="-10603" y="2525486"/>
            <a:ext cx="2986031" cy="43492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587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213487" y="2254326"/>
            <a:ext cx="6670648" cy="1189184"/>
          </a:xfrm>
        </p:spPr>
        <p:txBody>
          <a:bodyPr anchor="ctr">
            <a:normAutofit fontScale="90000"/>
          </a:bodyPr>
          <a:lstStyle/>
          <a:p>
            <a:r>
              <a:rPr lang="en-US">
                <a:latin typeface="Century Gothic"/>
              </a:rPr>
              <a:t>For more information</a:t>
            </a:r>
            <a:endParaRPr lang="en-US"/>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4861970" y="3440723"/>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lIns="91440" tIns="45720" rIns="91440" bIns="45720" rtlCol="0" anchor="t">
            <a:spAutoFit/>
          </a:bodyPr>
          <a:lstStyle/>
          <a:p>
            <a:pPr algn="ctr"/>
            <a:r>
              <a:rPr lang="en-US" sz="2800" b="1" dirty="0">
                <a:solidFill>
                  <a:schemeClr val="accent5"/>
                </a:solidFill>
              </a:rPr>
              <a:t>Org/Tribal</a:t>
            </a:r>
          </a:p>
          <a:p>
            <a:pPr algn="ctr"/>
            <a:r>
              <a:rPr lang="en-US" sz="2800" b="1" dirty="0">
                <a:solidFill>
                  <a:schemeClr val="accent5"/>
                </a:solidFill>
              </a:rPr>
              <a:t>Logo</a:t>
            </a:r>
            <a:endParaRPr lang="en-US" dirty="0">
              <a:solidFill>
                <a:schemeClr val="accent5"/>
              </a:solidFill>
            </a:endParaRPr>
          </a:p>
        </p:txBody>
      </p:sp>
    </p:spTree>
    <p:extLst>
      <p:ext uri="{BB962C8B-B14F-4D97-AF65-F5344CB8AC3E}">
        <p14:creationId xmlns:p14="http://schemas.microsoft.com/office/powerpoint/2010/main" val="959146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2760676" y="2360343"/>
            <a:ext cx="6670648" cy="1189184"/>
          </a:xfrm>
        </p:spPr>
        <p:txBody>
          <a:bodyPr anchor="ctr">
            <a:normAutofit fontScale="90000"/>
          </a:bodyPr>
          <a:lstStyle/>
          <a:p>
            <a:r>
              <a:rPr lang="en-US" dirty="0">
                <a:latin typeface="Century Gothic"/>
              </a:rPr>
              <a:t>For more information</a:t>
            </a:r>
            <a:endParaRPr lang="en-US" dirty="0"/>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2516336" y="3425687"/>
            <a:ext cx="6670295" cy="1532483"/>
          </a:xfrm>
        </p:spPr>
        <p:txBody>
          <a:bodyPr>
            <a:normAutofit/>
          </a:bodyPr>
          <a:lstStyle/>
          <a:p>
            <a:pPr>
              <a:lnSpc>
                <a:spcPct val="100000"/>
              </a:lnSpc>
            </a:pPr>
            <a:r>
              <a:rPr lang="en-US" dirty="0"/>
              <a:t>Vaccinative@npaihb.org</a:t>
            </a:r>
          </a:p>
        </p:txBody>
      </p:sp>
      <p:pic>
        <p:nvPicPr>
          <p:cNvPr id="7" name="Picture 6">
            <a:extLst>
              <a:ext uri="{FF2B5EF4-FFF2-40B4-BE49-F238E27FC236}">
                <a16:creationId xmlns:a16="http://schemas.microsoft.com/office/drawing/2014/main" id="{A41790E6-55EB-49F0-B85D-EC1066F25D7A}"/>
              </a:ext>
            </a:extLst>
          </p:cNvPr>
          <p:cNvPicPr>
            <a:picLocks noChangeAspect="1"/>
          </p:cNvPicPr>
          <p:nvPr/>
        </p:nvPicPr>
        <p:blipFill>
          <a:blip r:embed="rId3"/>
          <a:stretch>
            <a:fillRect/>
          </a:stretch>
        </p:blipFill>
        <p:spPr>
          <a:xfrm>
            <a:off x="8309112" y="3309730"/>
            <a:ext cx="3084443" cy="3084443"/>
          </a:xfrm>
          <a:prstGeom prst="rect">
            <a:avLst/>
          </a:prstGeom>
        </p:spPr>
      </p:pic>
    </p:spTree>
    <p:extLst>
      <p:ext uri="{BB962C8B-B14F-4D97-AF65-F5344CB8AC3E}">
        <p14:creationId xmlns:p14="http://schemas.microsoft.com/office/powerpoint/2010/main" val="486105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General Flu Information</a:t>
            </a:r>
          </a:p>
        </p:txBody>
      </p:sp>
    </p:spTree>
    <p:extLst>
      <p:ext uri="{BB962C8B-B14F-4D97-AF65-F5344CB8AC3E}">
        <p14:creationId xmlns:p14="http://schemas.microsoft.com/office/powerpoint/2010/main" val="107995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What is Flu?</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Chills</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aches</a:t>
            </a:r>
          </a:p>
          <a:p>
            <a:pPr marL="1143000" lvl="1" indent="-457200">
              <a:lnSpc>
                <a:spcPct val="120000"/>
              </a:lnSpc>
            </a:pPr>
            <a:r>
              <a:rPr lang="en-US" sz="9000" dirty="0">
                <a:solidFill>
                  <a:schemeClr val="accent5"/>
                </a:solidFill>
              </a:rPr>
              <a:t>Tiredness</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661520"/>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attacks your whole body</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426822" y="321085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469557" y="3842467"/>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550602" y="4428510"/>
            <a:ext cx="674845" cy="682481"/>
          </a:xfrm>
          <a:prstGeom prst="rect">
            <a:avLst/>
          </a:prstGeom>
        </p:spPr>
      </p:pic>
      <p:pic>
        <p:nvPicPr>
          <p:cNvPr id="17" name="Picture 16">
            <a:extLst>
              <a:ext uri="{FF2B5EF4-FFF2-40B4-BE49-F238E27FC236}">
                <a16:creationId xmlns:a16="http://schemas.microsoft.com/office/drawing/2014/main" id="{696BF64E-E5CE-92C7-74B4-DCFA89116EA6}"/>
              </a:ext>
            </a:extLst>
          </p:cNvPr>
          <p:cNvPicPr>
            <a:picLocks noChangeAspect="1"/>
          </p:cNvPicPr>
          <p:nvPr/>
        </p:nvPicPr>
        <p:blipFill rotWithShape="1">
          <a:blip r:embed="rId4"/>
          <a:srcRect l="3564" t="80995" r="81492" b="3359"/>
          <a:stretch/>
        </p:blipFill>
        <p:spPr>
          <a:xfrm>
            <a:off x="589064" y="5155909"/>
            <a:ext cx="597920" cy="541125"/>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030686" y="3256998"/>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007434" y="3792363"/>
            <a:ext cx="583474" cy="782688"/>
          </a:xfrm>
          <a:prstGeom prst="rect">
            <a:avLst/>
          </a:prstGeom>
        </p:spPr>
      </p:pic>
      <p:pic>
        <p:nvPicPr>
          <p:cNvPr id="23" name="Picture 22">
            <a:extLst>
              <a:ext uri="{FF2B5EF4-FFF2-40B4-BE49-F238E27FC236}">
                <a16:creationId xmlns:a16="http://schemas.microsoft.com/office/drawing/2014/main" id="{278AAFE5-951A-D4B8-1AD9-B1285433A2E7}"/>
              </a:ext>
            </a:extLst>
          </p:cNvPr>
          <p:cNvPicPr>
            <a:picLocks noChangeAspect="1"/>
          </p:cNvPicPr>
          <p:nvPr/>
        </p:nvPicPr>
        <p:blipFill rotWithShape="1">
          <a:blip r:embed="rId4"/>
          <a:srcRect l="54134" t="53374" r="30371" b="27979"/>
          <a:stretch/>
        </p:blipFill>
        <p:spPr>
          <a:xfrm>
            <a:off x="6004696" y="4501228"/>
            <a:ext cx="634952" cy="660487"/>
          </a:xfrm>
          <a:prstGeom prst="rect">
            <a:avLst/>
          </a:prstGeom>
        </p:spPr>
      </p:pic>
      <p:pic>
        <p:nvPicPr>
          <p:cNvPr id="25" name="Picture 24">
            <a:extLst>
              <a:ext uri="{FF2B5EF4-FFF2-40B4-BE49-F238E27FC236}">
                <a16:creationId xmlns:a16="http://schemas.microsoft.com/office/drawing/2014/main" id="{7387BD62-795E-3275-3FB3-88DEC0366C45}"/>
              </a:ext>
            </a:extLst>
          </p:cNvPr>
          <p:cNvPicPr>
            <a:picLocks noChangeAspect="1"/>
          </p:cNvPicPr>
          <p:nvPr/>
        </p:nvPicPr>
        <p:blipFill rotWithShape="1">
          <a:blip r:embed="rId4"/>
          <a:srcRect l="53894" t="80758" r="31597" b="3044"/>
          <a:stretch/>
        </p:blipFill>
        <p:spPr>
          <a:xfrm>
            <a:off x="5970471" y="5110991"/>
            <a:ext cx="631189" cy="609143"/>
          </a:xfrm>
          <a:prstGeom prst="rect">
            <a:avLst/>
          </a:prstGeom>
        </p:spPr>
      </p:pic>
    </p:spTree>
    <p:extLst>
      <p:ext uri="{BB962C8B-B14F-4D97-AF65-F5344CB8AC3E}">
        <p14:creationId xmlns:p14="http://schemas.microsoft.com/office/powerpoint/2010/main" val="18133456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923-E8CC-103E-E0A7-D8EAD976F5F3}"/>
              </a:ext>
            </a:extLst>
          </p:cNvPr>
          <p:cNvPicPr>
            <a:picLocks noChangeAspect="1"/>
          </p:cNvPicPr>
          <p:nvPr/>
        </p:nvPicPr>
        <p:blipFill>
          <a:blip r:embed="rId3"/>
          <a:stretch>
            <a:fillRect/>
          </a:stretch>
        </p:blipFill>
        <p:spPr>
          <a:xfrm rot="16200000">
            <a:off x="2667001" y="-2667001"/>
            <a:ext cx="6857999" cy="12192001"/>
          </a:xfrm>
          <a:prstGeom prst="rect">
            <a:avLst/>
          </a:prstGeom>
        </p:spPr>
      </p:pic>
      <p:sp>
        <p:nvSpPr>
          <p:cNvPr id="3" name="Content Placeholder 2">
            <a:extLst>
              <a:ext uri="{FF2B5EF4-FFF2-40B4-BE49-F238E27FC236}">
                <a16:creationId xmlns:a16="http://schemas.microsoft.com/office/drawing/2014/main" id="{F5E187B3-4AC7-DA53-8E4E-08C34F611B9E}"/>
              </a:ext>
            </a:extLst>
          </p:cNvPr>
          <p:cNvSpPr>
            <a:spLocks noGrp="1"/>
          </p:cNvSpPr>
          <p:nvPr>
            <p:ph sz="half" idx="1"/>
          </p:nvPr>
        </p:nvSpPr>
        <p:spPr>
          <a:xfrm>
            <a:off x="880097" y="1213531"/>
            <a:ext cx="7262418" cy="5540375"/>
          </a:xfrm>
        </p:spPr>
        <p:txBody>
          <a:bodyPr vert="horz" lIns="91440" tIns="45720" rIns="91440" bIns="45720" rtlCol="0" anchor="t">
            <a:normAutofit fontScale="70000" lnSpcReduction="20000"/>
          </a:bodyPr>
          <a:lstStyle/>
          <a:p>
            <a:pPr>
              <a:lnSpc>
                <a:spcPct val="170000"/>
              </a:lnSpc>
            </a:pPr>
            <a:r>
              <a:rPr lang="en-US" sz="5100" b="1" i="1" dirty="0"/>
              <a:t>“My great grandma lost multiple children to the flu. Before we had the flu shot, it was common for people to get very sick or die from the flu.” </a:t>
            </a:r>
          </a:p>
          <a:p>
            <a:endParaRPr lang="en-US" sz="1600" b="1" dirty="0"/>
          </a:p>
          <a:p>
            <a:pPr algn="r"/>
            <a:r>
              <a:rPr lang="en-US" sz="4000" dirty="0"/>
              <a:t>– Tam Lutz | Lummi Nation Tribal Elder</a:t>
            </a:r>
          </a:p>
        </p:txBody>
      </p:sp>
      <p:pic>
        <p:nvPicPr>
          <p:cNvPr id="7" name="Picture 6">
            <a:extLst>
              <a:ext uri="{FF2B5EF4-FFF2-40B4-BE49-F238E27FC236}">
                <a16:creationId xmlns:a16="http://schemas.microsoft.com/office/drawing/2014/main" id="{6EBFA190-A9D7-1E20-F1A5-B260B38BA26D}"/>
              </a:ext>
            </a:extLst>
          </p:cNvPr>
          <p:cNvPicPr>
            <a:picLocks noChangeAspect="1"/>
          </p:cNvPicPr>
          <p:nvPr/>
        </p:nvPicPr>
        <p:blipFill rotWithShape="1">
          <a:blip r:embed="rId4"/>
          <a:srcRect l="11124" t="7557" r="9618" b="7393"/>
          <a:stretch/>
        </p:blipFill>
        <p:spPr>
          <a:xfrm>
            <a:off x="8142515" y="1885269"/>
            <a:ext cx="3817257" cy="3759200"/>
          </a:xfrm>
          <a:prstGeom prst="ellipse">
            <a:avLst/>
          </a:prstGeom>
          <a:ln>
            <a:noFill/>
          </a:ln>
          <a:effectLst>
            <a:softEdge rad="112500"/>
          </a:effectLst>
        </p:spPr>
      </p:pic>
    </p:spTree>
    <p:extLst>
      <p:ext uri="{BB962C8B-B14F-4D97-AF65-F5344CB8AC3E}">
        <p14:creationId xmlns:p14="http://schemas.microsoft.com/office/powerpoint/2010/main" val="363622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fontScale="90000"/>
          </a:bodyPr>
          <a:lstStyle/>
          <a:p>
            <a:r>
              <a:rPr lang="en-US" sz="6600" dirty="0">
                <a:latin typeface="Century Gothic"/>
              </a:rPr>
              <a:t>General COVID-19 Information</a:t>
            </a:r>
          </a:p>
        </p:txBody>
      </p:sp>
    </p:spTree>
    <p:extLst>
      <p:ext uri="{BB962C8B-B14F-4D97-AF65-F5344CB8AC3E}">
        <p14:creationId xmlns:p14="http://schemas.microsoft.com/office/powerpoint/2010/main" val="8647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What is COVID-19?</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Chills</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aches</a:t>
            </a:r>
          </a:p>
          <a:p>
            <a:pPr marL="1143000" lvl="1" indent="-457200">
              <a:lnSpc>
                <a:spcPct val="120000"/>
              </a:lnSpc>
            </a:pPr>
            <a:r>
              <a:rPr lang="en-US" sz="9000" dirty="0">
                <a:solidFill>
                  <a:schemeClr val="accent5"/>
                </a:solidFill>
              </a:rPr>
              <a:t>Mental fog</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661520"/>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attacks your whole body</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426822" y="321085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469557" y="3842467"/>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550602" y="4428510"/>
            <a:ext cx="674845" cy="682481"/>
          </a:xfrm>
          <a:prstGeom prst="rect">
            <a:avLst/>
          </a:prstGeom>
        </p:spPr>
      </p:pic>
      <p:pic>
        <p:nvPicPr>
          <p:cNvPr id="17" name="Picture 16">
            <a:extLst>
              <a:ext uri="{FF2B5EF4-FFF2-40B4-BE49-F238E27FC236}">
                <a16:creationId xmlns:a16="http://schemas.microsoft.com/office/drawing/2014/main" id="{696BF64E-E5CE-92C7-74B4-DCFA89116EA6}"/>
              </a:ext>
            </a:extLst>
          </p:cNvPr>
          <p:cNvPicPr>
            <a:picLocks noChangeAspect="1"/>
          </p:cNvPicPr>
          <p:nvPr/>
        </p:nvPicPr>
        <p:blipFill rotWithShape="1">
          <a:blip r:embed="rId4"/>
          <a:srcRect l="3564" t="80995" r="81492" b="3359"/>
          <a:stretch/>
        </p:blipFill>
        <p:spPr>
          <a:xfrm>
            <a:off x="589064" y="5155909"/>
            <a:ext cx="597920" cy="541125"/>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030686" y="3256998"/>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007434" y="3792363"/>
            <a:ext cx="583474" cy="782688"/>
          </a:xfrm>
          <a:prstGeom prst="rect">
            <a:avLst/>
          </a:prstGeom>
        </p:spPr>
      </p:pic>
      <p:pic>
        <p:nvPicPr>
          <p:cNvPr id="23" name="Picture 22">
            <a:extLst>
              <a:ext uri="{FF2B5EF4-FFF2-40B4-BE49-F238E27FC236}">
                <a16:creationId xmlns:a16="http://schemas.microsoft.com/office/drawing/2014/main" id="{278AAFE5-951A-D4B8-1AD9-B1285433A2E7}"/>
              </a:ext>
            </a:extLst>
          </p:cNvPr>
          <p:cNvPicPr>
            <a:picLocks noChangeAspect="1"/>
          </p:cNvPicPr>
          <p:nvPr/>
        </p:nvPicPr>
        <p:blipFill rotWithShape="1">
          <a:blip r:embed="rId4"/>
          <a:srcRect l="54134" t="53374" r="30371" b="27979"/>
          <a:stretch/>
        </p:blipFill>
        <p:spPr>
          <a:xfrm>
            <a:off x="6004696" y="4501228"/>
            <a:ext cx="634952" cy="660487"/>
          </a:xfrm>
          <a:prstGeom prst="rect">
            <a:avLst/>
          </a:prstGeom>
        </p:spPr>
      </p:pic>
      <p:pic>
        <p:nvPicPr>
          <p:cNvPr id="25" name="Picture 24">
            <a:extLst>
              <a:ext uri="{FF2B5EF4-FFF2-40B4-BE49-F238E27FC236}">
                <a16:creationId xmlns:a16="http://schemas.microsoft.com/office/drawing/2014/main" id="{7387BD62-795E-3275-3FB3-88DEC0366C45}"/>
              </a:ext>
            </a:extLst>
          </p:cNvPr>
          <p:cNvPicPr>
            <a:picLocks noChangeAspect="1"/>
          </p:cNvPicPr>
          <p:nvPr/>
        </p:nvPicPr>
        <p:blipFill rotWithShape="1">
          <a:blip r:embed="rId4"/>
          <a:srcRect l="53894" t="80758" r="31597" b="3044"/>
          <a:stretch/>
        </p:blipFill>
        <p:spPr>
          <a:xfrm>
            <a:off x="5970471" y="5110991"/>
            <a:ext cx="631189" cy="609143"/>
          </a:xfrm>
          <a:prstGeom prst="rect">
            <a:avLst/>
          </a:prstGeom>
        </p:spPr>
      </p:pic>
    </p:spTree>
    <p:extLst>
      <p:ext uri="{BB962C8B-B14F-4D97-AF65-F5344CB8AC3E}">
        <p14:creationId xmlns:p14="http://schemas.microsoft.com/office/powerpoint/2010/main" val="2758129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NPAIHB_NacciNative">
      <a:dk1>
        <a:srgbClr val="1C374A"/>
      </a:dk1>
      <a:lt1>
        <a:srgbClr val="FFFFFF"/>
      </a:lt1>
      <a:dk2>
        <a:srgbClr val="70AAB4"/>
      </a:dk2>
      <a:lt2>
        <a:srgbClr val="EAF6F6"/>
      </a:lt2>
      <a:accent1>
        <a:srgbClr val="01444A"/>
      </a:accent1>
      <a:accent2>
        <a:srgbClr val="B0502C"/>
      </a:accent2>
      <a:accent3>
        <a:srgbClr val="017E91"/>
      </a:accent3>
      <a:accent4>
        <a:srgbClr val="838F37"/>
      </a:accent4>
      <a:accent5>
        <a:srgbClr val="4C1650"/>
      </a:accent5>
      <a:accent6>
        <a:srgbClr val="DC9830"/>
      </a:accent6>
      <a:hlink>
        <a:srgbClr val="01444A"/>
      </a:hlink>
      <a:folHlink>
        <a:srgbClr val="4C165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3344</Words>
  <Application>Microsoft Office PowerPoint</Application>
  <PresentationFormat>Widescreen</PresentationFormat>
  <Paragraphs>361</Paragraphs>
  <Slides>47</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.Apple SD Gothic NeoI Regular</vt:lpstr>
      <vt:lpstr>Arial</vt:lpstr>
      <vt:lpstr>Calibri</vt:lpstr>
      <vt:lpstr>Century Gothic</vt:lpstr>
      <vt:lpstr>Courier New</vt:lpstr>
      <vt:lpstr>Leelawadee UI</vt:lpstr>
      <vt:lpstr>Segoe UI</vt:lpstr>
      <vt:lpstr>Symbol</vt:lpstr>
      <vt:lpstr>System Font Regular</vt:lpstr>
      <vt:lpstr>Times New Roman</vt:lpstr>
      <vt:lpstr>Office Theme</vt:lpstr>
      <vt:lpstr>Keeping Safe During Respiratory Illness Season</vt:lpstr>
      <vt:lpstr>Your Presenters</vt:lpstr>
      <vt:lpstr>Your Presenter</vt:lpstr>
      <vt:lpstr>Presentation Overview</vt:lpstr>
      <vt:lpstr>General Flu Information</vt:lpstr>
      <vt:lpstr>What is Flu?</vt:lpstr>
      <vt:lpstr>PowerPoint Presentation</vt:lpstr>
      <vt:lpstr>General COVID-19 Information</vt:lpstr>
      <vt:lpstr>What is COVID-19?</vt:lpstr>
      <vt:lpstr>What is long COVID?</vt:lpstr>
      <vt:lpstr>Diseases associated with long-COVID</vt:lpstr>
      <vt:lpstr>General RSV Information</vt:lpstr>
      <vt:lpstr>What is Respiratory Syncytial Virus (RSV)?</vt:lpstr>
      <vt:lpstr>PowerPoint Presentation</vt:lpstr>
      <vt:lpstr>How Illnesses Spread</vt:lpstr>
      <vt:lpstr>How Respiratory Illnesses Spread</vt:lpstr>
      <vt:lpstr>Respiratory Illnesses Can Be Serious </vt:lpstr>
      <vt:lpstr>Protecting Yourself From Illness</vt:lpstr>
      <vt:lpstr>How Vaccines Work</vt:lpstr>
      <vt:lpstr>How Vaccines Work</vt:lpstr>
      <vt:lpstr>Vaccines Work Naturally </vt:lpstr>
      <vt:lpstr>Vaccines </vt:lpstr>
      <vt:lpstr>Why Do I Need to Get  Vaccines Every Year? </vt:lpstr>
      <vt:lpstr>Viruses are Tricksters </vt:lpstr>
      <vt:lpstr>We need to get vaccines every year, so our body is up to date on how to recognize and fight diseases</vt:lpstr>
      <vt:lpstr>Vaccine Co-administration </vt:lpstr>
      <vt:lpstr>Vaccine Safety</vt:lpstr>
      <vt:lpstr>Vaccine History</vt:lpstr>
      <vt:lpstr>Vaccine Testing</vt:lpstr>
      <vt:lpstr>Vaccine Approval </vt:lpstr>
      <vt:lpstr>Vaccine Monitoring</vt:lpstr>
      <vt:lpstr>Vaccine Side Effects </vt:lpstr>
      <vt:lpstr>Vaccine Side Effects </vt:lpstr>
      <vt:lpstr>Vaccine Side Effects</vt:lpstr>
      <vt:lpstr>Side Effects Are Not “Sickness”</vt:lpstr>
      <vt:lpstr>Serious Side Effects Are Rare </vt:lpstr>
      <vt:lpstr>Getting Vaccinated</vt:lpstr>
      <vt:lpstr>How to Get Vaccinated </vt:lpstr>
      <vt:lpstr>Finding Vaccine Locations</vt:lpstr>
      <vt:lpstr>Resources</vt:lpstr>
      <vt:lpstr>PowerPoint Presentation</vt:lpstr>
      <vt:lpstr>PowerPoint Presentation</vt:lpstr>
      <vt:lpstr>Any Questions?</vt:lpstr>
      <vt:lpstr>For More Vaccine Information</vt:lpstr>
      <vt:lpstr>For more information</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 1</dc:title>
  <dc:creator>Anna Morgan</dc:creator>
  <cp:lastModifiedBy>Tyanne Conner</cp:lastModifiedBy>
  <cp:revision>265</cp:revision>
  <dcterms:created xsi:type="dcterms:W3CDTF">2022-10-11T18:45:37Z</dcterms:created>
  <dcterms:modified xsi:type="dcterms:W3CDTF">2023-10-24T17:47:07Z</dcterms:modified>
</cp:coreProperties>
</file>