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28"/>
  </p:notesMasterIdLst>
  <p:sldIdLst>
    <p:sldId id="658" r:id="rId5"/>
    <p:sldId id="337" r:id="rId6"/>
    <p:sldId id="338" r:id="rId7"/>
    <p:sldId id="339" r:id="rId8"/>
    <p:sldId id="664" r:id="rId9"/>
    <p:sldId id="291" r:id="rId10"/>
    <p:sldId id="661" r:id="rId11"/>
    <p:sldId id="663" r:id="rId12"/>
    <p:sldId id="265" r:id="rId13"/>
    <p:sldId id="261" r:id="rId14"/>
    <p:sldId id="669" r:id="rId15"/>
    <p:sldId id="670" r:id="rId16"/>
    <p:sldId id="350" r:id="rId17"/>
    <p:sldId id="672" r:id="rId18"/>
    <p:sldId id="268" r:id="rId19"/>
    <p:sldId id="266" r:id="rId20"/>
    <p:sldId id="285" r:id="rId21"/>
    <p:sldId id="674" r:id="rId22"/>
    <p:sldId id="666" r:id="rId23"/>
    <p:sldId id="673" r:id="rId24"/>
    <p:sldId id="675" r:id="rId25"/>
    <p:sldId id="293" r:id="rId26"/>
    <p:sldId id="288"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07"/>
    <p:restoredTop sz="91335"/>
  </p:normalViewPr>
  <p:slideViewPr>
    <p:cSldViewPr snapToGrid="0">
      <p:cViewPr varScale="1">
        <p:scale>
          <a:sx n="98" d="100"/>
          <a:sy n="98" d="100"/>
        </p:scale>
        <p:origin x="1688"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6"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56F6-A648-A7AB-63D79D78ACC7}"/>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56F6-A648-A7AB-63D79D78ACC7}"/>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56F6-A648-A7AB-63D79D78ACC7}"/>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56F6-A648-A7AB-63D79D78ACC7}"/>
              </c:ext>
            </c:extLst>
          </c:dPt>
          <c:dLbls>
            <c:dLbl>
              <c:idx val="0"/>
              <c:layout>
                <c:manualLayout>
                  <c:x val="-0.24483114610673656"/>
                  <c:y val="4.6296296296296294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6F6-A648-A7AB-63D79D78ACC7}"/>
                </c:ext>
              </c:extLst>
            </c:dLbl>
            <c:dLbl>
              <c:idx val="1"/>
              <c:layout>
                <c:manualLayout>
                  <c:x val="0.156009842519685"/>
                  <c:y val="-0.16403689122193069"/>
                </c:manualLayout>
              </c:layout>
              <c:tx>
                <c:rich>
                  <a:bodyPr/>
                  <a:lstStyle/>
                  <a:p>
                    <a:fld id="{B840F626-F1F2-B54D-B275-C5FAC8CCE0E6}" type="CATEGORYNAME">
                      <a:rPr lang="en-US"/>
                      <a:pPr/>
                      <a:t>[CATEGORY NAME]</a:t>
                    </a:fld>
                    <a:r>
                      <a:rPr lang="en-US" baseline="0" dirty="0"/>
                      <a:t>
30%</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6F6-A648-A7AB-63D79D78ACC7}"/>
                </c:ext>
              </c:extLst>
            </c:dLbl>
            <c:dLbl>
              <c:idx val="2"/>
              <c:layout>
                <c:manualLayout>
                  <c:x val="0.2071078302712161"/>
                  <c:y val="0"/>
                </c:manualLayout>
              </c:layout>
              <c:tx>
                <c:rich>
                  <a:bodyPr/>
                  <a:lstStyle/>
                  <a:p>
                    <a:fld id="{97794ACF-49D3-BD41-BE6F-F9BD09F7A4DB}" type="CATEGORYNAME">
                      <a:rPr lang="en-US"/>
                      <a:pPr/>
                      <a:t>[CATEGORY NAME]</a:t>
                    </a:fld>
                    <a:r>
                      <a:rPr lang="en-US" baseline="0" dirty="0"/>
                      <a:t>
5%</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6F6-A648-A7AB-63D79D78ACC7}"/>
                </c:ext>
              </c:extLst>
            </c:dLbl>
            <c:dLbl>
              <c:idx val="3"/>
              <c:layout>
                <c:manualLayout>
                  <c:x val="0.149682195975503"/>
                  <c:y val="0.1732954214056576"/>
                </c:manualLayout>
              </c:layout>
              <c:tx>
                <c:rich>
                  <a:bodyPr/>
                  <a:lstStyle/>
                  <a:p>
                    <a:fld id="{C4232315-75A9-B64C-BDB8-5194B82598E9}" type="CATEGORYNAME">
                      <a:rPr lang="en-US"/>
                      <a:pPr/>
                      <a:t>[CATEGORY NAME]</a:t>
                    </a:fld>
                    <a:r>
                      <a:rPr lang="en-US" baseline="0" dirty="0"/>
                      <a:t>
15%</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6F6-A648-A7AB-63D79D78ACC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dk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Sheet1!$A$1:$A$4</c:f>
              <c:strCache>
                <c:ptCount val="4"/>
                <c:pt idx="0">
                  <c:v>RF+, CCP+</c:v>
                </c:pt>
                <c:pt idx="1">
                  <c:v>RF-, CCP -</c:v>
                </c:pt>
                <c:pt idx="2">
                  <c:v>RF+, CCP-</c:v>
                </c:pt>
                <c:pt idx="3">
                  <c:v>RF-, CCP+</c:v>
                </c:pt>
              </c:strCache>
            </c:strRef>
          </c:cat>
          <c:val>
            <c:numRef>
              <c:f>Sheet1!$B$1:$B$4</c:f>
              <c:numCache>
                <c:formatCode>0%</c:formatCode>
                <c:ptCount val="4"/>
                <c:pt idx="0">
                  <c:v>0.5</c:v>
                </c:pt>
                <c:pt idx="1">
                  <c:v>0.2</c:v>
                </c:pt>
                <c:pt idx="2">
                  <c:v>0.1</c:v>
                </c:pt>
                <c:pt idx="3">
                  <c:v>0.2</c:v>
                </c:pt>
              </c:numCache>
            </c:numRef>
          </c:val>
          <c:extLst>
            <c:ext xmlns:c16="http://schemas.microsoft.com/office/drawing/2014/chart" uri="{C3380CC4-5D6E-409C-BE32-E72D297353CC}">
              <c16:uniqueId val="{00000008-56F6-A648-A7AB-63D79D78ACC7}"/>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71D62D-62B3-134E-A289-5D73AE251C0D}" type="datetimeFigureOut">
              <a:rPr lang="en-US" smtClean="0"/>
              <a:pPr/>
              <a:t>11/20/23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533680-304A-5647-A104-89BC2C967B7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33680-304A-5647-A104-89BC2C967B78}" type="slidenum">
              <a:rPr lang="en-US" smtClean="0"/>
              <a:pPr/>
              <a:t>1</a:t>
            </a:fld>
            <a:endParaRPr lang="en-US"/>
          </a:p>
        </p:txBody>
      </p:sp>
    </p:spTree>
    <p:extLst>
      <p:ext uri="{BB962C8B-B14F-4D97-AF65-F5344CB8AC3E}">
        <p14:creationId xmlns:p14="http://schemas.microsoft.com/office/powerpoint/2010/main" val="1927869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A5154E-6A05-A844-B2AD-3D4BA6E4D8FC}" type="slidenum">
              <a:rPr lang="en-US" smtClean="0"/>
              <a:t>9</a:t>
            </a:fld>
            <a:endParaRPr lang="en-US"/>
          </a:p>
        </p:txBody>
      </p:sp>
    </p:spTree>
    <p:extLst>
      <p:ext uri="{BB962C8B-B14F-4D97-AF65-F5344CB8AC3E}">
        <p14:creationId xmlns:p14="http://schemas.microsoft.com/office/powerpoint/2010/main" val="2084010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43E66-6DDC-154A-997D-1D7DA9239A7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D17E872-A80B-854C-9110-35D56D1D604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1AA8D5B-F26E-464C-A18E-17D9E4AEA2A3}"/>
              </a:ext>
            </a:extLst>
          </p:cNvPr>
          <p:cNvSpPr>
            <a:spLocks noGrp="1"/>
          </p:cNvSpPr>
          <p:nvPr>
            <p:ph type="dt" sz="half" idx="10"/>
          </p:nvPr>
        </p:nvSpPr>
        <p:spPr/>
        <p:txBody>
          <a:bodyPr/>
          <a:lstStyle/>
          <a:p>
            <a:fld id="{BA61FE2B-4300-0F4E-AAB0-7C7592218D73}" type="datetime1">
              <a:rPr lang="en-US" smtClean="0"/>
              <a:t>11/20/23</a:t>
            </a:fld>
            <a:endParaRPr lang="en-US"/>
          </a:p>
        </p:txBody>
      </p:sp>
      <p:sp>
        <p:nvSpPr>
          <p:cNvPr id="5" name="Footer Placeholder 4">
            <a:extLst>
              <a:ext uri="{FF2B5EF4-FFF2-40B4-BE49-F238E27FC236}">
                <a16:creationId xmlns:a16="http://schemas.microsoft.com/office/drawing/2014/main" id="{57386135-4A84-A243-85B3-C3ED58FC9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BE186-DCB7-8342-A13D-26170107AF0E}"/>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4060207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33139-F0F0-5840-B2D4-E9D48A51E5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AAD3FA-5354-E74D-83C3-254BF026B6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F953E-0F0A-B74C-913F-F060C92F54FA}"/>
              </a:ext>
            </a:extLst>
          </p:cNvPr>
          <p:cNvSpPr>
            <a:spLocks noGrp="1"/>
          </p:cNvSpPr>
          <p:nvPr>
            <p:ph type="dt" sz="half" idx="10"/>
          </p:nvPr>
        </p:nvSpPr>
        <p:spPr/>
        <p:txBody>
          <a:bodyPr/>
          <a:lstStyle/>
          <a:p>
            <a:fld id="{2368EDEB-7C02-5B4E-B902-521C2740B22A}" type="datetime1">
              <a:rPr lang="en-US" smtClean="0"/>
              <a:t>11/20/23</a:t>
            </a:fld>
            <a:endParaRPr lang="en-US"/>
          </a:p>
        </p:txBody>
      </p:sp>
      <p:sp>
        <p:nvSpPr>
          <p:cNvPr id="5" name="Footer Placeholder 4">
            <a:extLst>
              <a:ext uri="{FF2B5EF4-FFF2-40B4-BE49-F238E27FC236}">
                <a16:creationId xmlns:a16="http://schemas.microsoft.com/office/drawing/2014/main" id="{19A5101A-E1E7-E747-B761-96500D710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A31E1-6D00-804A-877D-D58E1F6C63BE}"/>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2890700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64484-023F-A841-BF12-31E26EE3192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B19B58-303C-374F-BF9E-BD276475C0E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DEC10A-A5E8-4A44-AE93-B6C507E7A9D0}"/>
              </a:ext>
            </a:extLst>
          </p:cNvPr>
          <p:cNvSpPr>
            <a:spLocks noGrp="1"/>
          </p:cNvSpPr>
          <p:nvPr>
            <p:ph type="dt" sz="half" idx="10"/>
          </p:nvPr>
        </p:nvSpPr>
        <p:spPr/>
        <p:txBody>
          <a:bodyPr/>
          <a:lstStyle/>
          <a:p>
            <a:fld id="{863EA701-2C22-D84A-9A6F-F650165080AD}" type="datetime1">
              <a:rPr lang="en-US" smtClean="0"/>
              <a:t>11/20/23</a:t>
            </a:fld>
            <a:endParaRPr lang="en-US"/>
          </a:p>
        </p:txBody>
      </p:sp>
      <p:sp>
        <p:nvSpPr>
          <p:cNvPr id="5" name="Footer Placeholder 4">
            <a:extLst>
              <a:ext uri="{FF2B5EF4-FFF2-40B4-BE49-F238E27FC236}">
                <a16:creationId xmlns:a16="http://schemas.microsoft.com/office/drawing/2014/main" id="{7DC6CEA8-5E35-8A4D-96EE-B9189D4CA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A08F0-3BB4-D743-9366-AAC724EB404B}"/>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1106817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AC022-24AA-8141-84F8-629ECEE1EB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2DB54-0C3B-384D-A365-4FD8A43E3C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0B17A4-666B-0C48-8AB7-AAB722846D65}"/>
              </a:ext>
            </a:extLst>
          </p:cNvPr>
          <p:cNvSpPr>
            <a:spLocks noGrp="1"/>
          </p:cNvSpPr>
          <p:nvPr>
            <p:ph type="dt" sz="half" idx="10"/>
          </p:nvPr>
        </p:nvSpPr>
        <p:spPr/>
        <p:txBody>
          <a:bodyPr/>
          <a:lstStyle/>
          <a:p>
            <a:fld id="{1955CBD8-8576-6E4E-80F9-C1CCFE702030}" type="datetime1">
              <a:rPr lang="en-US" smtClean="0"/>
              <a:t>11/20/23</a:t>
            </a:fld>
            <a:endParaRPr lang="en-US"/>
          </a:p>
        </p:txBody>
      </p:sp>
      <p:sp>
        <p:nvSpPr>
          <p:cNvPr id="5" name="Footer Placeholder 4">
            <a:extLst>
              <a:ext uri="{FF2B5EF4-FFF2-40B4-BE49-F238E27FC236}">
                <a16:creationId xmlns:a16="http://schemas.microsoft.com/office/drawing/2014/main" id="{E4975036-D181-994C-8841-75DD873FF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2F2B1-1222-7043-B1DA-87D07D7784BB}"/>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4071775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D2D2E-CE80-FC4F-9E98-7BB6F9618F1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DE44BE2-E06A-644B-9A84-FD9B6E95830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227CD7-92A3-0446-B48A-701632EDBBA2}"/>
              </a:ext>
            </a:extLst>
          </p:cNvPr>
          <p:cNvSpPr>
            <a:spLocks noGrp="1"/>
          </p:cNvSpPr>
          <p:nvPr>
            <p:ph type="dt" sz="half" idx="10"/>
          </p:nvPr>
        </p:nvSpPr>
        <p:spPr/>
        <p:txBody>
          <a:bodyPr/>
          <a:lstStyle/>
          <a:p>
            <a:fld id="{8E504662-2446-764C-8E38-2EBCC4B6F737}" type="datetime1">
              <a:rPr lang="en-US" smtClean="0"/>
              <a:t>11/20/23</a:t>
            </a:fld>
            <a:endParaRPr lang="en-US"/>
          </a:p>
        </p:txBody>
      </p:sp>
      <p:sp>
        <p:nvSpPr>
          <p:cNvPr id="5" name="Footer Placeholder 4">
            <a:extLst>
              <a:ext uri="{FF2B5EF4-FFF2-40B4-BE49-F238E27FC236}">
                <a16:creationId xmlns:a16="http://schemas.microsoft.com/office/drawing/2014/main" id="{718BC9F1-05E3-BA4E-A3A9-5BD3CC51C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92B9D-B9D6-9846-B327-641FB167E2E5}"/>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2296067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2FE7C-C63A-2A48-B913-2113FACE45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5C379C-A435-C548-B1D8-7378D47C2C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7B38C-F537-7749-87F3-7030C04C254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0BD3D-DF59-4F45-9DC3-9A68F2971D01}"/>
              </a:ext>
            </a:extLst>
          </p:cNvPr>
          <p:cNvSpPr>
            <a:spLocks noGrp="1"/>
          </p:cNvSpPr>
          <p:nvPr>
            <p:ph type="dt" sz="half" idx="10"/>
          </p:nvPr>
        </p:nvSpPr>
        <p:spPr/>
        <p:txBody>
          <a:bodyPr/>
          <a:lstStyle/>
          <a:p>
            <a:fld id="{D8DAA49F-0E5E-4848-8AB6-71B077D282AF}" type="datetime1">
              <a:rPr lang="en-US" smtClean="0"/>
              <a:t>11/20/23</a:t>
            </a:fld>
            <a:endParaRPr lang="en-US"/>
          </a:p>
        </p:txBody>
      </p:sp>
      <p:sp>
        <p:nvSpPr>
          <p:cNvPr id="6" name="Footer Placeholder 5">
            <a:extLst>
              <a:ext uri="{FF2B5EF4-FFF2-40B4-BE49-F238E27FC236}">
                <a16:creationId xmlns:a16="http://schemas.microsoft.com/office/drawing/2014/main" id="{94CA562E-8A66-B04F-B36A-404C2B7CB3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B105C-D8CC-8745-A353-272D9CB84D37}"/>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171507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B68D0-499E-D340-8D40-23DB9002D3D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240D95-323D-D74B-A3D7-C9B8616C7FC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AB5F78-B76A-B94F-B900-A6945B91BB6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068421-4681-5D4B-AF2E-63AC5E3349A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CECDA61-6C96-EA4D-AFAC-34A5E9AF4F3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870BA7-3CCB-854B-BB3D-F59F63B12BD1}"/>
              </a:ext>
            </a:extLst>
          </p:cNvPr>
          <p:cNvSpPr>
            <a:spLocks noGrp="1"/>
          </p:cNvSpPr>
          <p:nvPr>
            <p:ph type="dt" sz="half" idx="10"/>
          </p:nvPr>
        </p:nvSpPr>
        <p:spPr/>
        <p:txBody>
          <a:bodyPr/>
          <a:lstStyle/>
          <a:p>
            <a:fld id="{43CD4E2D-C71E-2940-9FC1-61AAD8912FD3}" type="datetime1">
              <a:rPr lang="en-US" smtClean="0"/>
              <a:t>11/20/23</a:t>
            </a:fld>
            <a:endParaRPr lang="en-US"/>
          </a:p>
        </p:txBody>
      </p:sp>
      <p:sp>
        <p:nvSpPr>
          <p:cNvPr id="8" name="Footer Placeholder 7">
            <a:extLst>
              <a:ext uri="{FF2B5EF4-FFF2-40B4-BE49-F238E27FC236}">
                <a16:creationId xmlns:a16="http://schemas.microsoft.com/office/drawing/2014/main" id="{F2D1E537-F343-CD48-A10D-8B5087975E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EE3E58-89A3-4146-8AEB-A5CF0FB47DA9}"/>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2371350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26E1-AEB5-294F-BFD1-1915311E07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235B48-6E7F-864D-8921-F0C97FCFEC95}"/>
              </a:ext>
            </a:extLst>
          </p:cNvPr>
          <p:cNvSpPr>
            <a:spLocks noGrp="1"/>
          </p:cNvSpPr>
          <p:nvPr>
            <p:ph type="dt" sz="half" idx="10"/>
          </p:nvPr>
        </p:nvSpPr>
        <p:spPr/>
        <p:txBody>
          <a:bodyPr/>
          <a:lstStyle/>
          <a:p>
            <a:fld id="{11500A7E-9F85-6D41-AE84-14AB0B662AB8}" type="datetime1">
              <a:rPr lang="en-US" smtClean="0"/>
              <a:t>11/20/23</a:t>
            </a:fld>
            <a:endParaRPr lang="en-US"/>
          </a:p>
        </p:txBody>
      </p:sp>
      <p:sp>
        <p:nvSpPr>
          <p:cNvPr id="4" name="Footer Placeholder 3">
            <a:extLst>
              <a:ext uri="{FF2B5EF4-FFF2-40B4-BE49-F238E27FC236}">
                <a16:creationId xmlns:a16="http://schemas.microsoft.com/office/drawing/2014/main" id="{7F4C5E24-4869-4D45-ADF8-3226CD7017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7D6708-D786-AC47-97AB-76CB0EE64036}"/>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2464473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1C71A0-B3B9-644D-B451-9C1FFFF7750E}"/>
              </a:ext>
            </a:extLst>
          </p:cNvPr>
          <p:cNvSpPr>
            <a:spLocks noGrp="1"/>
          </p:cNvSpPr>
          <p:nvPr>
            <p:ph type="dt" sz="half" idx="10"/>
          </p:nvPr>
        </p:nvSpPr>
        <p:spPr/>
        <p:txBody>
          <a:bodyPr/>
          <a:lstStyle/>
          <a:p>
            <a:fld id="{9E16DBFA-370F-8F44-BF57-52EECC105ED5}" type="datetime1">
              <a:rPr lang="en-US" smtClean="0"/>
              <a:t>11/20/23</a:t>
            </a:fld>
            <a:endParaRPr lang="en-US"/>
          </a:p>
        </p:txBody>
      </p:sp>
      <p:sp>
        <p:nvSpPr>
          <p:cNvPr id="3" name="Footer Placeholder 2">
            <a:extLst>
              <a:ext uri="{FF2B5EF4-FFF2-40B4-BE49-F238E27FC236}">
                <a16:creationId xmlns:a16="http://schemas.microsoft.com/office/drawing/2014/main" id="{73DD8D58-6C87-E44A-BB4D-7AF4FF5DF1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444929-A35B-BA47-8ECC-54718F654CDF}"/>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2625654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3A29-3D8C-D046-AA6C-A4357541AC4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F03E24A-B414-4B43-9F2C-598D4FF9770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FCF94E-FAB2-6943-88D3-822EBAC2964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5435CB2-E060-4C4C-958D-6980EBFE65D5}"/>
              </a:ext>
            </a:extLst>
          </p:cNvPr>
          <p:cNvSpPr>
            <a:spLocks noGrp="1"/>
          </p:cNvSpPr>
          <p:nvPr>
            <p:ph type="dt" sz="half" idx="10"/>
          </p:nvPr>
        </p:nvSpPr>
        <p:spPr/>
        <p:txBody>
          <a:bodyPr/>
          <a:lstStyle/>
          <a:p>
            <a:fld id="{6E0241F9-EF74-5147-A475-A8F9F7C67E6B}" type="datetime1">
              <a:rPr lang="en-US" smtClean="0"/>
              <a:t>11/20/23</a:t>
            </a:fld>
            <a:endParaRPr lang="en-US"/>
          </a:p>
        </p:txBody>
      </p:sp>
      <p:sp>
        <p:nvSpPr>
          <p:cNvPr id="6" name="Footer Placeholder 5">
            <a:extLst>
              <a:ext uri="{FF2B5EF4-FFF2-40B4-BE49-F238E27FC236}">
                <a16:creationId xmlns:a16="http://schemas.microsoft.com/office/drawing/2014/main" id="{48608404-0A64-C542-A335-7C722D2B5A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D02732-FA0D-5B43-BF62-6190A7E6B598}"/>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1394329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2013E-4375-5645-9924-6A402B34006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3ABDD4F-537D-5A4B-B7E9-CEF697100A7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CAF67E9-3420-F44D-826F-7D53DF3663C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613723E-E99C-9D43-A745-0D46F6AC7B12}"/>
              </a:ext>
            </a:extLst>
          </p:cNvPr>
          <p:cNvSpPr>
            <a:spLocks noGrp="1"/>
          </p:cNvSpPr>
          <p:nvPr>
            <p:ph type="dt" sz="half" idx="10"/>
          </p:nvPr>
        </p:nvSpPr>
        <p:spPr/>
        <p:txBody>
          <a:bodyPr/>
          <a:lstStyle/>
          <a:p>
            <a:fld id="{8B5EA893-9996-BD4C-B1BE-BA2B10F4518B}" type="datetime1">
              <a:rPr lang="en-US" smtClean="0"/>
              <a:t>11/20/23</a:t>
            </a:fld>
            <a:endParaRPr lang="en-US"/>
          </a:p>
        </p:txBody>
      </p:sp>
      <p:sp>
        <p:nvSpPr>
          <p:cNvPr id="6" name="Footer Placeholder 5">
            <a:extLst>
              <a:ext uri="{FF2B5EF4-FFF2-40B4-BE49-F238E27FC236}">
                <a16:creationId xmlns:a16="http://schemas.microsoft.com/office/drawing/2014/main" id="{A68F2162-7C25-6A4B-91F2-0FEB3C6227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AE7A14-D3EC-BA44-B1EE-CE24334C08D4}"/>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1543205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30AD2C-932E-F14A-8614-00CCC53AEB7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353744-2439-DB4B-883A-52E5C31EC2E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1D118-99EC-5148-A598-EF28242CE0C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F70C5DB-1832-9446-80C8-D255E3B6831B}" type="datetime1">
              <a:rPr lang="en-US" smtClean="0"/>
              <a:t>11/20/23</a:t>
            </a:fld>
            <a:endParaRPr lang="en-US"/>
          </a:p>
        </p:txBody>
      </p:sp>
      <p:sp>
        <p:nvSpPr>
          <p:cNvPr id="5" name="Footer Placeholder 4">
            <a:extLst>
              <a:ext uri="{FF2B5EF4-FFF2-40B4-BE49-F238E27FC236}">
                <a16:creationId xmlns:a16="http://schemas.microsoft.com/office/drawing/2014/main" id="{0C0D6403-B2EF-514D-BCAE-115F8E0DE09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F12D7B-CAB1-F84C-A431-5815C636359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D690D79-99D0-394E-ABF8-C43F62195873}" type="slidenum">
              <a:rPr lang="en-US" smtClean="0"/>
              <a:pPr/>
              <a:t>‹#›</a:t>
            </a:fld>
            <a:endParaRPr lang="en-US"/>
          </a:p>
        </p:txBody>
      </p:sp>
    </p:spTree>
    <p:extLst>
      <p:ext uri="{BB962C8B-B14F-4D97-AF65-F5344CB8AC3E}">
        <p14:creationId xmlns:p14="http://schemas.microsoft.com/office/powerpoint/2010/main" val="22837801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8483B-B853-D146-BC38-18502808B650}"/>
              </a:ext>
            </a:extLst>
          </p:cNvPr>
          <p:cNvSpPr>
            <a:spLocks noGrp="1"/>
          </p:cNvSpPr>
          <p:nvPr>
            <p:ph type="ctrTitle"/>
          </p:nvPr>
        </p:nvSpPr>
        <p:spPr>
          <a:xfrm>
            <a:off x="3752975" y="1848299"/>
            <a:ext cx="4419616" cy="880301"/>
          </a:xfrm>
        </p:spPr>
        <p:txBody>
          <a:bodyPr>
            <a:normAutofit/>
          </a:bodyPr>
          <a:lstStyle/>
          <a:p>
            <a:r>
              <a:rPr lang="en-US" sz="4950" dirty="0">
                <a:latin typeface="Open Sans" panose="020B0606030504020204" pitchFamily="34" charset="0"/>
                <a:ea typeface="Open Sans" panose="020B0606030504020204" pitchFamily="34" charset="0"/>
                <a:cs typeface="Open Sans" panose="020B0606030504020204" pitchFamily="34" charset="0"/>
              </a:rPr>
              <a:t>Welcome!</a:t>
            </a:r>
          </a:p>
        </p:txBody>
      </p:sp>
      <p:sp>
        <p:nvSpPr>
          <p:cNvPr id="3" name="Subtitle 2">
            <a:extLst>
              <a:ext uri="{FF2B5EF4-FFF2-40B4-BE49-F238E27FC236}">
                <a16:creationId xmlns:a16="http://schemas.microsoft.com/office/drawing/2014/main" id="{FB9018F1-DA04-7C45-BA11-4BF970C5B4F4}"/>
              </a:ext>
            </a:extLst>
          </p:cNvPr>
          <p:cNvSpPr>
            <a:spLocks noGrp="1"/>
          </p:cNvSpPr>
          <p:nvPr>
            <p:ph type="subTitle" idx="1"/>
          </p:nvPr>
        </p:nvSpPr>
        <p:spPr>
          <a:xfrm>
            <a:off x="3664029" y="2883846"/>
            <a:ext cx="4597509" cy="2246228"/>
          </a:xfrm>
        </p:spPr>
        <p:txBody>
          <a:bodyPr vert="horz" lIns="68580" tIns="34290" rIns="68580" bIns="34290" rtlCol="0" anchor="t">
            <a:normAutofit/>
          </a:bodyPr>
          <a:lstStyle/>
          <a:p>
            <a:r>
              <a:rPr lang="en-US" sz="2100" b="1" dirty="0">
                <a:latin typeface="Open Sans" panose="020B0606030504020204" pitchFamily="34" charset="0"/>
                <a:ea typeface="Open Sans" panose="020B0606030504020204" pitchFamily="34" charset="0"/>
                <a:cs typeface="Open Sans" panose="020B0606030504020204" pitchFamily="34" charset="0"/>
              </a:rPr>
              <a:t>Wrap-Up + Key Pearls</a:t>
            </a:r>
          </a:p>
          <a:p>
            <a:pPr>
              <a:lnSpc>
                <a:spcPct val="150000"/>
              </a:lnSpc>
            </a:pPr>
            <a:r>
              <a:rPr lang="en-US" altLang="en-US" sz="1950" i="1" dirty="0">
                <a:latin typeface="Open Sans"/>
                <a:ea typeface="Open Sans"/>
                <a:cs typeface="Open Sans"/>
              </a:rPr>
              <a:t>Jennifer Mandal, MD </a:t>
            </a:r>
            <a:endParaRPr lang="en-US" altLang="en-US" sz="1950" i="1" dirty="0">
              <a:latin typeface="Open Sans" panose="020B0606030504020204" pitchFamily="34" charset="0"/>
              <a:ea typeface="Open Sans" panose="020B0606030504020204" pitchFamily="34" charset="0"/>
              <a:cs typeface="Open Sans" panose="020B0606030504020204" pitchFamily="34" charset="0"/>
            </a:endParaRPr>
          </a:p>
          <a:p>
            <a:endParaRPr lang="en-US" altLang="en-US" sz="600" i="1" dirty="0">
              <a:latin typeface="Open Sans" panose="020B0606030504020204" pitchFamily="34" charset="0"/>
              <a:ea typeface="Open Sans" panose="020B0606030504020204" pitchFamily="34" charset="0"/>
              <a:cs typeface="Open Sans" panose="020B0606030504020204" pitchFamily="34" charset="0"/>
            </a:endParaRPr>
          </a:p>
          <a:p>
            <a:r>
              <a:rPr lang="en-US" sz="1350" dirty="0">
                <a:latin typeface="Open Sans"/>
                <a:ea typeface="Open Sans"/>
                <a:cs typeface="Open Sans"/>
              </a:rPr>
              <a:t>November 20, 2023</a:t>
            </a:r>
          </a:p>
          <a:p>
            <a:endParaRPr lang="en-US" dirty="0">
              <a:latin typeface="Open Sans"/>
              <a:ea typeface="Open Sans"/>
              <a:cs typeface="Open Sans"/>
            </a:endParaRPr>
          </a:p>
          <a:p>
            <a:endParaRPr lang="en-US" sz="1425" b="1" dirty="0">
              <a:latin typeface="Open Sans" panose="020B0606030504020204" pitchFamily="34" charset="0"/>
              <a:ea typeface="Open Sans" panose="020B0606030504020204" pitchFamily="34" charset="0"/>
              <a:cs typeface="Open Sans" panose="020B0606030504020204" pitchFamily="34" charset="0"/>
            </a:endParaRPr>
          </a:p>
          <a:p>
            <a:endParaRPr lang="en-US" altLang="en-US" sz="1425" dirty="0">
              <a:latin typeface="Open Sans" panose="020B0606030504020204" pitchFamily="34" charset="0"/>
              <a:ea typeface="Open Sans" panose="020B0606030504020204" pitchFamily="34" charset="0"/>
              <a:cs typeface="Open Sans" panose="020B0606030504020204" pitchFamily="34" charset="0"/>
            </a:endParaRPr>
          </a:p>
          <a:p>
            <a:endParaRPr lang="en-US" sz="1575"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540473F8-3367-8449-8856-C0037B6B85CA}"/>
              </a:ext>
            </a:extLst>
          </p:cNvPr>
          <p:cNvPicPr>
            <a:picLocks noChangeAspect="1"/>
          </p:cNvPicPr>
          <p:nvPr/>
        </p:nvPicPr>
        <p:blipFill rotWithShape="1">
          <a:blip r:embed="rId3"/>
          <a:srcRect l="39170" t="-4417"/>
          <a:stretch/>
        </p:blipFill>
        <p:spPr>
          <a:xfrm>
            <a:off x="7820015" y="6369993"/>
            <a:ext cx="1270189" cy="412953"/>
          </a:xfrm>
          <a:prstGeom prst="rect">
            <a:avLst/>
          </a:prstGeom>
        </p:spPr>
      </p:pic>
      <p:pic>
        <p:nvPicPr>
          <p:cNvPr id="10" name="Picture 9">
            <a:extLst>
              <a:ext uri="{FF2B5EF4-FFF2-40B4-BE49-F238E27FC236}">
                <a16:creationId xmlns:a16="http://schemas.microsoft.com/office/drawing/2014/main" id="{64517257-7869-3A46-BAB9-1EBCF11066F4}"/>
              </a:ext>
            </a:extLst>
          </p:cNvPr>
          <p:cNvPicPr>
            <a:picLocks noChangeAspect="1"/>
          </p:cNvPicPr>
          <p:nvPr/>
        </p:nvPicPr>
        <p:blipFill>
          <a:blip r:embed="rId4"/>
          <a:stretch>
            <a:fillRect/>
          </a:stretch>
        </p:blipFill>
        <p:spPr>
          <a:xfrm>
            <a:off x="6577265" y="6369992"/>
            <a:ext cx="1185514" cy="412954"/>
          </a:xfrm>
          <a:prstGeom prst="rect">
            <a:avLst/>
          </a:prstGeom>
        </p:spPr>
      </p:pic>
      <p:sp>
        <p:nvSpPr>
          <p:cNvPr id="9" name="TextBox 9">
            <a:extLst>
              <a:ext uri="{FF2B5EF4-FFF2-40B4-BE49-F238E27FC236}">
                <a16:creationId xmlns:a16="http://schemas.microsoft.com/office/drawing/2014/main" id="{19834F40-98EA-4C40-9250-6B3B1C18CCF7}"/>
              </a:ext>
            </a:extLst>
          </p:cNvPr>
          <p:cNvSpPr txBox="1"/>
          <p:nvPr/>
        </p:nvSpPr>
        <p:spPr>
          <a:xfrm>
            <a:off x="-270638" y="6576470"/>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Fall 2023</a:t>
            </a:r>
          </a:p>
        </p:txBody>
      </p:sp>
      <p:pic>
        <p:nvPicPr>
          <p:cNvPr id="6" name="Picture 6" descr="Logo, icon&#10;&#10;Description automatically generated">
            <a:extLst>
              <a:ext uri="{FF2B5EF4-FFF2-40B4-BE49-F238E27FC236}">
                <a16:creationId xmlns:a16="http://schemas.microsoft.com/office/drawing/2014/main" id="{C78BEE6B-8B67-4E5D-97AD-6E40383F6A71}"/>
              </a:ext>
            </a:extLst>
          </p:cNvPr>
          <p:cNvPicPr>
            <a:picLocks noChangeAspect="1"/>
          </p:cNvPicPr>
          <p:nvPr/>
        </p:nvPicPr>
        <p:blipFill>
          <a:blip r:embed="rId5"/>
          <a:stretch>
            <a:fillRect/>
          </a:stretch>
        </p:blipFill>
        <p:spPr>
          <a:xfrm>
            <a:off x="1436358" y="1987188"/>
            <a:ext cx="2635681" cy="3505490"/>
          </a:xfrm>
          <a:prstGeom prst="rect">
            <a:avLst/>
          </a:prstGeom>
        </p:spPr>
      </p:pic>
      <p:pic>
        <p:nvPicPr>
          <p:cNvPr id="4" name="Picture 3">
            <a:extLst>
              <a:ext uri="{FF2B5EF4-FFF2-40B4-BE49-F238E27FC236}">
                <a16:creationId xmlns:a16="http://schemas.microsoft.com/office/drawing/2014/main" id="{683F9CE5-C4BC-1544-93A4-E905D8D7A81E}"/>
              </a:ext>
            </a:extLst>
          </p:cNvPr>
          <p:cNvPicPr>
            <a:picLocks noChangeAspect="1"/>
          </p:cNvPicPr>
          <p:nvPr/>
        </p:nvPicPr>
        <p:blipFill>
          <a:blip r:embed="rId6"/>
          <a:stretch>
            <a:fillRect/>
          </a:stretch>
        </p:blipFill>
        <p:spPr>
          <a:xfrm>
            <a:off x="5074950" y="6320868"/>
            <a:ext cx="1391283" cy="511202"/>
          </a:xfrm>
          <a:prstGeom prst="rect">
            <a:avLst/>
          </a:prstGeom>
        </p:spPr>
      </p:pic>
    </p:spTree>
    <p:extLst>
      <p:ext uri="{BB962C8B-B14F-4D97-AF65-F5344CB8AC3E}">
        <p14:creationId xmlns:p14="http://schemas.microsoft.com/office/powerpoint/2010/main" val="288842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8872C-7A00-DF43-B4E2-AD0215FAD620}"/>
              </a:ext>
            </a:extLst>
          </p:cNvPr>
          <p:cNvSpPr>
            <a:spLocks noGrp="1"/>
          </p:cNvSpPr>
          <p:nvPr>
            <p:ph type="title"/>
          </p:nvPr>
        </p:nvSpPr>
        <p:spPr>
          <a:xfrm>
            <a:off x="183495" y="200439"/>
            <a:ext cx="7886700" cy="994172"/>
          </a:xfrm>
        </p:spPr>
        <p:txBody>
          <a:bodyPr/>
          <a:lstStyle/>
          <a:p>
            <a:r>
              <a:rPr lang="en-US" dirty="0"/>
              <a:t>Hand involvement in RA vs OA</a:t>
            </a:r>
          </a:p>
        </p:txBody>
      </p:sp>
      <p:pic>
        <p:nvPicPr>
          <p:cNvPr id="6146" name="Picture 2" descr="comparison of osteoarthritis and rheumatoid arthritis involvement of the  hands | Osteoarthritis, Medical dental, Psoriatic">
            <a:extLst>
              <a:ext uri="{FF2B5EF4-FFF2-40B4-BE49-F238E27FC236}">
                <a16:creationId xmlns:a16="http://schemas.microsoft.com/office/drawing/2014/main" id="{BB3A6195-9FAA-0147-A233-6BE89628B6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59" t="11264" r="53036" b="5324"/>
          <a:stretch/>
        </p:blipFill>
        <p:spPr bwMode="auto">
          <a:xfrm>
            <a:off x="5531064" y="2074628"/>
            <a:ext cx="2494893" cy="39019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omparison of osteoarthritis and rheumatoid arthritis involvement of the  hands | Osteoarthritis, Medical dental, Psoriatic">
            <a:extLst>
              <a:ext uri="{FF2B5EF4-FFF2-40B4-BE49-F238E27FC236}">
                <a16:creationId xmlns:a16="http://schemas.microsoft.com/office/drawing/2014/main" id="{043A82DA-FE3A-374F-BBC7-EC59892577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291" t="11264" r="13945" b="5324"/>
          <a:stretch/>
        </p:blipFill>
        <p:spPr bwMode="auto">
          <a:xfrm>
            <a:off x="1118043" y="2074628"/>
            <a:ext cx="3008802" cy="39459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621EFA-D374-F94C-9410-E9195FF05A40}"/>
              </a:ext>
            </a:extLst>
          </p:cNvPr>
          <p:cNvSpPr txBox="1"/>
          <p:nvPr/>
        </p:nvSpPr>
        <p:spPr>
          <a:xfrm>
            <a:off x="6365328" y="1451380"/>
            <a:ext cx="1340069" cy="623248"/>
          </a:xfrm>
          <a:prstGeom prst="rect">
            <a:avLst/>
          </a:prstGeom>
          <a:noFill/>
        </p:spPr>
        <p:txBody>
          <a:bodyPr wrap="square" rtlCol="0">
            <a:spAutoFit/>
          </a:bodyPr>
          <a:lstStyle/>
          <a:p>
            <a:r>
              <a:rPr lang="en-US" sz="3450" dirty="0">
                <a:highlight>
                  <a:srgbClr val="FFFF00"/>
                </a:highlight>
              </a:rPr>
              <a:t>OA</a:t>
            </a:r>
          </a:p>
        </p:txBody>
      </p:sp>
      <p:sp>
        <p:nvSpPr>
          <p:cNvPr id="7" name="TextBox 6">
            <a:extLst>
              <a:ext uri="{FF2B5EF4-FFF2-40B4-BE49-F238E27FC236}">
                <a16:creationId xmlns:a16="http://schemas.microsoft.com/office/drawing/2014/main" id="{67193C4C-A730-A14C-9352-8C8C7F3460F9}"/>
              </a:ext>
            </a:extLst>
          </p:cNvPr>
          <p:cNvSpPr txBox="1"/>
          <p:nvPr/>
        </p:nvSpPr>
        <p:spPr>
          <a:xfrm>
            <a:off x="2313385" y="1426715"/>
            <a:ext cx="1340069" cy="623248"/>
          </a:xfrm>
          <a:prstGeom prst="rect">
            <a:avLst/>
          </a:prstGeom>
          <a:noFill/>
        </p:spPr>
        <p:txBody>
          <a:bodyPr wrap="square" rtlCol="0">
            <a:spAutoFit/>
          </a:bodyPr>
          <a:lstStyle/>
          <a:p>
            <a:r>
              <a:rPr lang="en-US" sz="3450" dirty="0">
                <a:highlight>
                  <a:srgbClr val="FF00FF"/>
                </a:highlight>
              </a:rPr>
              <a:t>RA</a:t>
            </a:r>
          </a:p>
        </p:txBody>
      </p:sp>
      <p:sp>
        <p:nvSpPr>
          <p:cNvPr id="6" name="TextBox 5">
            <a:extLst>
              <a:ext uri="{FF2B5EF4-FFF2-40B4-BE49-F238E27FC236}">
                <a16:creationId xmlns:a16="http://schemas.microsoft.com/office/drawing/2014/main" id="{0DF386AB-87D4-044E-BEFE-5756F8714938}"/>
              </a:ext>
            </a:extLst>
          </p:cNvPr>
          <p:cNvSpPr txBox="1"/>
          <p:nvPr/>
        </p:nvSpPr>
        <p:spPr>
          <a:xfrm>
            <a:off x="4939857" y="882283"/>
            <a:ext cx="3878318" cy="1015663"/>
          </a:xfrm>
          <a:prstGeom prst="rect">
            <a:avLst/>
          </a:prstGeom>
          <a:solidFill>
            <a:srgbClr val="FFFF00"/>
          </a:solidFill>
          <a:ln w="28575">
            <a:solidFill>
              <a:srgbClr val="00B050"/>
            </a:solidFill>
          </a:ln>
        </p:spPr>
        <p:txBody>
          <a:bodyPr wrap="square" rtlCol="0">
            <a:spAutoFit/>
          </a:bodyPr>
          <a:lstStyle/>
          <a:p>
            <a:r>
              <a:rPr lang="en-US" sz="1950" b="1" u="sng" dirty="0"/>
              <a:t>Quick Pearl: DDx for DIP arthritis</a:t>
            </a:r>
          </a:p>
          <a:p>
            <a:pPr marL="214313" indent="-214313">
              <a:buFont typeface="Arial" panose="020B0604020202020204" pitchFamily="34" charset="0"/>
              <a:buChar char="•"/>
            </a:pPr>
            <a:r>
              <a:rPr lang="en-US" sz="1350" dirty="0"/>
              <a:t>OA</a:t>
            </a:r>
          </a:p>
          <a:p>
            <a:pPr marL="214313" indent="-214313">
              <a:buFont typeface="Arial" panose="020B0604020202020204" pitchFamily="34" charset="0"/>
              <a:buChar char="•"/>
            </a:pPr>
            <a:r>
              <a:rPr lang="en-US" sz="1350" dirty="0"/>
              <a:t>Psoriatic Arthritis</a:t>
            </a:r>
          </a:p>
          <a:p>
            <a:pPr marL="214313" indent="-214313">
              <a:buFont typeface="Arial" panose="020B0604020202020204" pitchFamily="34" charset="0"/>
              <a:buChar char="•"/>
            </a:pPr>
            <a:r>
              <a:rPr lang="en-US" sz="1350" dirty="0"/>
              <a:t>Gout</a:t>
            </a:r>
          </a:p>
        </p:txBody>
      </p:sp>
      <p:sp>
        <p:nvSpPr>
          <p:cNvPr id="8" name="Curved Left Arrow 7">
            <a:extLst>
              <a:ext uri="{FF2B5EF4-FFF2-40B4-BE49-F238E27FC236}">
                <a16:creationId xmlns:a16="http://schemas.microsoft.com/office/drawing/2014/main" id="{51D1071C-4890-5047-985A-AC64C6E26869}"/>
              </a:ext>
            </a:extLst>
          </p:cNvPr>
          <p:cNvSpPr/>
          <p:nvPr/>
        </p:nvSpPr>
        <p:spPr>
          <a:xfrm>
            <a:off x="7035363" y="1284704"/>
            <a:ext cx="1782812" cy="1430721"/>
          </a:xfrm>
          <a:prstGeom prst="curvedLeftArrow">
            <a:avLst>
              <a:gd name="adj1" fmla="val 13400"/>
              <a:gd name="adj2" fmla="val 32556"/>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0" name="Block Arc 9">
            <a:extLst>
              <a:ext uri="{FF2B5EF4-FFF2-40B4-BE49-F238E27FC236}">
                <a16:creationId xmlns:a16="http://schemas.microsoft.com/office/drawing/2014/main" id="{F1427617-0F12-664A-93E5-D19858BF6574}"/>
              </a:ext>
            </a:extLst>
          </p:cNvPr>
          <p:cNvSpPr/>
          <p:nvPr/>
        </p:nvSpPr>
        <p:spPr>
          <a:xfrm rot="937760">
            <a:off x="1776793" y="3038236"/>
            <a:ext cx="2026506" cy="1404662"/>
          </a:xfrm>
          <a:prstGeom prst="blockArc">
            <a:avLst>
              <a:gd name="adj1" fmla="val 10965754"/>
              <a:gd name="adj2" fmla="val 0"/>
              <a:gd name="adj3" fmla="val 25000"/>
            </a:avLst>
          </a:prstGeom>
          <a:solidFill>
            <a:srgbClr val="A953CA">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3" name="TextBox 2">
            <a:extLst>
              <a:ext uri="{FF2B5EF4-FFF2-40B4-BE49-F238E27FC236}">
                <a16:creationId xmlns:a16="http://schemas.microsoft.com/office/drawing/2014/main" id="{91124AD1-2D30-7041-97DE-07E91D93906A}"/>
              </a:ext>
            </a:extLst>
          </p:cNvPr>
          <p:cNvSpPr txBox="1"/>
          <p:nvPr/>
        </p:nvSpPr>
        <p:spPr>
          <a:xfrm>
            <a:off x="437729" y="5607226"/>
            <a:ext cx="680314" cy="369332"/>
          </a:xfrm>
          <a:prstGeom prst="rect">
            <a:avLst/>
          </a:prstGeom>
          <a:noFill/>
        </p:spPr>
        <p:txBody>
          <a:bodyPr wrap="none" rtlCol="0">
            <a:spAutoFit/>
          </a:bodyPr>
          <a:lstStyle/>
          <a:p>
            <a:r>
              <a:rPr lang="en-US" dirty="0">
                <a:highlight>
                  <a:srgbClr val="FF00FF"/>
                </a:highlight>
              </a:rPr>
              <a:t>Wrist</a:t>
            </a:r>
          </a:p>
        </p:txBody>
      </p:sp>
      <p:sp>
        <p:nvSpPr>
          <p:cNvPr id="11" name="TextBox 10">
            <a:extLst>
              <a:ext uri="{FF2B5EF4-FFF2-40B4-BE49-F238E27FC236}">
                <a16:creationId xmlns:a16="http://schemas.microsoft.com/office/drawing/2014/main" id="{7E91AB35-CE71-D04C-A558-4E1357543D6B}"/>
              </a:ext>
            </a:extLst>
          </p:cNvPr>
          <p:cNvSpPr txBox="1"/>
          <p:nvPr/>
        </p:nvSpPr>
        <p:spPr>
          <a:xfrm>
            <a:off x="371834" y="3862940"/>
            <a:ext cx="710066" cy="369332"/>
          </a:xfrm>
          <a:prstGeom prst="rect">
            <a:avLst/>
          </a:prstGeom>
          <a:noFill/>
        </p:spPr>
        <p:txBody>
          <a:bodyPr wrap="none" rtlCol="0">
            <a:spAutoFit/>
          </a:bodyPr>
          <a:lstStyle/>
          <a:p>
            <a:r>
              <a:rPr lang="en-US" dirty="0">
                <a:highlight>
                  <a:srgbClr val="FF00FF"/>
                </a:highlight>
              </a:rPr>
              <a:t>MCPs</a:t>
            </a:r>
          </a:p>
        </p:txBody>
      </p:sp>
      <p:sp>
        <p:nvSpPr>
          <p:cNvPr id="12" name="TextBox 11">
            <a:extLst>
              <a:ext uri="{FF2B5EF4-FFF2-40B4-BE49-F238E27FC236}">
                <a16:creationId xmlns:a16="http://schemas.microsoft.com/office/drawing/2014/main" id="{4DBD6835-9CE5-244E-BBDC-274F5E2411E0}"/>
              </a:ext>
            </a:extLst>
          </p:cNvPr>
          <p:cNvSpPr txBox="1"/>
          <p:nvPr/>
        </p:nvSpPr>
        <p:spPr>
          <a:xfrm>
            <a:off x="404782" y="3241328"/>
            <a:ext cx="565796" cy="369332"/>
          </a:xfrm>
          <a:prstGeom prst="rect">
            <a:avLst/>
          </a:prstGeom>
          <a:noFill/>
        </p:spPr>
        <p:txBody>
          <a:bodyPr wrap="none" rtlCol="0">
            <a:spAutoFit/>
          </a:bodyPr>
          <a:lstStyle/>
          <a:p>
            <a:r>
              <a:rPr lang="en-US" dirty="0">
                <a:highlight>
                  <a:srgbClr val="FF00FF"/>
                </a:highlight>
              </a:rPr>
              <a:t>PIPs</a:t>
            </a:r>
          </a:p>
        </p:txBody>
      </p:sp>
      <p:sp>
        <p:nvSpPr>
          <p:cNvPr id="13" name="TextBox 12">
            <a:extLst>
              <a:ext uri="{FF2B5EF4-FFF2-40B4-BE49-F238E27FC236}">
                <a16:creationId xmlns:a16="http://schemas.microsoft.com/office/drawing/2014/main" id="{CDF2B369-985F-6C4E-8202-DBF83268B7FA}"/>
              </a:ext>
            </a:extLst>
          </p:cNvPr>
          <p:cNvSpPr txBox="1"/>
          <p:nvPr/>
        </p:nvSpPr>
        <p:spPr>
          <a:xfrm>
            <a:off x="8025957" y="5028106"/>
            <a:ext cx="681597" cy="369332"/>
          </a:xfrm>
          <a:prstGeom prst="rect">
            <a:avLst/>
          </a:prstGeom>
          <a:noFill/>
        </p:spPr>
        <p:txBody>
          <a:bodyPr wrap="none" rtlCol="0">
            <a:spAutoFit/>
          </a:bodyPr>
          <a:lstStyle/>
          <a:p>
            <a:r>
              <a:rPr lang="en-US" dirty="0">
                <a:highlight>
                  <a:srgbClr val="FFFF00"/>
                </a:highlight>
              </a:rPr>
              <a:t>CMC</a:t>
            </a:r>
            <a:r>
              <a:rPr lang="en-US" dirty="0"/>
              <a:t> </a:t>
            </a:r>
          </a:p>
        </p:txBody>
      </p:sp>
      <p:sp>
        <p:nvSpPr>
          <p:cNvPr id="14" name="TextBox 13">
            <a:extLst>
              <a:ext uri="{FF2B5EF4-FFF2-40B4-BE49-F238E27FC236}">
                <a16:creationId xmlns:a16="http://schemas.microsoft.com/office/drawing/2014/main" id="{BE2423A9-34E0-494A-9628-3E2EBCA06ADF}"/>
              </a:ext>
            </a:extLst>
          </p:cNvPr>
          <p:cNvSpPr txBox="1"/>
          <p:nvPr/>
        </p:nvSpPr>
        <p:spPr>
          <a:xfrm>
            <a:off x="8137861" y="3117846"/>
            <a:ext cx="565796" cy="369332"/>
          </a:xfrm>
          <a:prstGeom prst="rect">
            <a:avLst/>
          </a:prstGeom>
          <a:noFill/>
        </p:spPr>
        <p:txBody>
          <a:bodyPr wrap="none" rtlCol="0">
            <a:spAutoFit/>
          </a:bodyPr>
          <a:lstStyle/>
          <a:p>
            <a:r>
              <a:rPr lang="en-US" dirty="0">
                <a:highlight>
                  <a:srgbClr val="FFFF00"/>
                </a:highlight>
              </a:rPr>
              <a:t>PIPs</a:t>
            </a:r>
          </a:p>
        </p:txBody>
      </p:sp>
      <p:sp>
        <p:nvSpPr>
          <p:cNvPr id="15" name="TextBox 14">
            <a:extLst>
              <a:ext uri="{FF2B5EF4-FFF2-40B4-BE49-F238E27FC236}">
                <a16:creationId xmlns:a16="http://schemas.microsoft.com/office/drawing/2014/main" id="{5A7C825F-69E4-724E-8B81-5AF1726666DB}"/>
              </a:ext>
            </a:extLst>
          </p:cNvPr>
          <p:cNvSpPr txBox="1"/>
          <p:nvPr/>
        </p:nvSpPr>
        <p:spPr>
          <a:xfrm>
            <a:off x="8137861" y="2579790"/>
            <a:ext cx="589841" cy="369332"/>
          </a:xfrm>
          <a:prstGeom prst="rect">
            <a:avLst/>
          </a:prstGeom>
          <a:noFill/>
        </p:spPr>
        <p:txBody>
          <a:bodyPr wrap="none" rtlCol="0">
            <a:spAutoFit/>
          </a:bodyPr>
          <a:lstStyle/>
          <a:p>
            <a:r>
              <a:rPr lang="en-US" dirty="0">
                <a:highlight>
                  <a:srgbClr val="FFFF00"/>
                </a:highlight>
              </a:rPr>
              <a:t>DIPs</a:t>
            </a:r>
          </a:p>
        </p:txBody>
      </p:sp>
      <p:sp>
        <p:nvSpPr>
          <p:cNvPr id="9" name="TextBox 9">
            <a:extLst>
              <a:ext uri="{FF2B5EF4-FFF2-40B4-BE49-F238E27FC236}">
                <a16:creationId xmlns:a16="http://schemas.microsoft.com/office/drawing/2014/main" id="{00D6A19B-EA0B-C5FB-5A52-B2EF63B1D71F}"/>
              </a:ext>
            </a:extLst>
          </p:cNvPr>
          <p:cNvSpPr txBox="1"/>
          <p:nvPr/>
        </p:nvSpPr>
        <p:spPr>
          <a:xfrm>
            <a:off x="7276661" y="6492874"/>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Fall 2023</a:t>
            </a:r>
          </a:p>
        </p:txBody>
      </p:sp>
    </p:spTree>
    <p:extLst>
      <p:ext uri="{BB962C8B-B14F-4D97-AF65-F5344CB8AC3E}">
        <p14:creationId xmlns:p14="http://schemas.microsoft.com/office/powerpoint/2010/main" val="424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B4A75-C516-D042-92E7-A82FB9396E8B}"/>
              </a:ext>
            </a:extLst>
          </p:cNvPr>
          <p:cNvSpPr>
            <a:spLocks noGrp="1"/>
          </p:cNvSpPr>
          <p:nvPr>
            <p:ph type="title"/>
          </p:nvPr>
        </p:nvSpPr>
        <p:spPr/>
        <p:txBody>
          <a:bodyPr/>
          <a:lstStyle/>
          <a:p>
            <a:r>
              <a:rPr lang="en-US" dirty="0"/>
              <a:t>Extra-Articular Manifestations of RA</a:t>
            </a:r>
          </a:p>
        </p:txBody>
      </p:sp>
      <p:pic>
        <p:nvPicPr>
          <p:cNvPr id="2050" name="Picture 2">
            <a:extLst>
              <a:ext uri="{FF2B5EF4-FFF2-40B4-BE49-F238E27FC236}">
                <a16:creationId xmlns:a16="http://schemas.microsoft.com/office/drawing/2014/main" id="{CB50409D-BAFA-964F-AD5D-458CCAEC5D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284" y="1866900"/>
            <a:ext cx="9536568" cy="4991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6FF2A3-865B-1B42-9BD2-61CB4FDD5C78}"/>
              </a:ext>
            </a:extLst>
          </p:cNvPr>
          <p:cNvSpPr txBox="1"/>
          <p:nvPr/>
        </p:nvSpPr>
        <p:spPr>
          <a:xfrm>
            <a:off x="4852416" y="3877056"/>
            <a:ext cx="184731" cy="369332"/>
          </a:xfrm>
          <a:prstGeom prst="rect">
            <a:avLst/>
          </a:prstGeom>
          <a:noFill/>
        </p:spPr>
        <p:txBody>
          <a:bodyPr wrap="none" rtlCol="0">
            <a:spAutoFit/>
          </a:bodyPr>
          <a:lstStyle/>
          <a:p>
            <a:endParaRPr lang="en-US" dirty="0"/>
          </a:p>
        </p:txBody>
      </p:sp>
      <p:sp>
        <p:nvSpPr>
          <p:cNvPr id="3" name="TextBox 9">
            <a:extLst>
              <a:ext uri="{FF2B5EF4-FFF2-40B4-BE49-F238E27FC236}">
                <a16:creationId xmlns:a16="http://schemas.microsoft.com/office/drawing/2014/main" id="{9983B71D-9909-AD2B-5B95-B6C7B09833F5}"/>
              </a:ext>
            </a:extLst>
          </p:cNvPr>
          <p:cNvSpPr txBox="1"/>
          <p:nvPr/>
        </p:nvSpPr>
        <p:spPr>
          <a:xfrm>
            <a:off x="7276661" y="6492874"/>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Fall 2023</a:t>
            </a:r>
          </a:p>
        </p:txBody>
      </p:sp>
    </p:spTree>
    <p:extLst>
      <p:ext uri="{BB962C8B-B14F-4D97-AF65-F5344CB8AC3E}">
        <p14:creationId xmlns:p14="http://schemas.microsoft.com/office/powerpoint/2010/main" val="1630704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9DF5B-2155-0E47-B5CA-3C8FCEA6B6A5}"/>
              </a:ext>
            </a:extLst>
          </p:cNvPr>
          <p:cNvSpPr>
            <a:spLocks noGrp="1"/>
          </p:cNvSpPr>
          <p:nvPr>
            <p:ph type="title"/>
          </p:nvPr>
        </p:nvSpPr>
        <p:spPr/>
        <p:txBody>
          <a:bodyPr/>
          <a:lstStyle/>
          <a:p>
            <a:r>
              <a:rPr lang="en-US" dirty="0"/>
              <a:t>RF and CCP in Rheumatoid Arthritis</a:t>
            </a:r>
          </a:p>
        </p:txBody>
      </p:sp>
      <p:sp>
        <p:nvSpPr>
          <p:cNvPr id="4" name="Rounded Rectangle 3">
            <a:extLst>
              <a:ext uri="{FF2B5EF4-FFF2-40B4-BE49-F238E27FC236}">
                <a16:creationId xmlns:a16="http://schemas.microsoft.com/office/drawing/2014/main" id="{D7B8A5B2-3C21-E146-8967-EBB1D56348B6}"/>
              </a:ext>
            </a:extLst>
          </p:cNvPr>
          <p:cNvSpPr/>
          <p:nvPr/>
        </p:nvSpPr>
        <p:spPr>
          <a:xfrm>
            <a:off x="1666875" y="1741490"/>
            <a:ext cx="5810250" cy="78581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400" dirty="0">
                <a:solidFill>
                  <a:sysClr val="windowText" lastClr="000000"/>
                </a:solidFill>
              </a:rPr>
              <a:t>If you suspect RA, always send RF </a:t>
            </a:r>
            <a:r>
              <a:rPr lang="en-US" sz="2400" u="sng" dirty="0">
                <a:solidFill>
                  <a:sysClr val="windowText" lastClr="000000"/>
                </a:solidFill>
              </a:rPr>
              <a:t>and </a:t>
            </a:r>
            <a:r>
              <a:rPr lang="en-US" sz="2400" dirty="0">
                <a:solidFill>
                  <a:sysClr val="windowText" lastClr="000000"/>
                </a:solidFill>
              </a:rPr>
              <a:t>CCP</a:t>
            </a:r>
          </a:p>
        </p:txBody>
      </p:sp>
      <p:sp>
        <p:nvSpPr>
          <p:cNvPr id="3" name="Content Placeholder 2">
            <a:extLst>
              <a:ext uri="{FF2B5EF4-FFF2-40B4-BE49-F238E27FC236}">
                <a16:creationId xmlns:a16="http://schemas.microsoft.com/office/drawing/2014/main" id="{CF462E01-F7C5-C54B-85DE-261331D92CBC}"/>
              </a:ext>
            </a:extLst>
          </p:cNvPr>
          <p:cNvSpPr>
            <a:spLocks noGrp="1"/>
          </p:cNvSpPr>
          <p:nvPr>
            <p:ph idx="1"/>
          </p:nvPr>
        </p:nvSpPr>
        <p:spPr>
          <a:xfrm>
            <a:off x="628650" y="2701925"/>
            <a:ext cx="7886700" cy="4351338"/>
          </a:xfrm>
        </p:spPr>
        <p:txBody>
          <a:bodyPr>
            <a:normAutofit/>
          </a:bodyPr>
          <a:lstStyle/>
          <a:p>
            <a:endParaRPr lang="en-US" dirty="0"/>
          </a:p>
          <a:p>
            <a:r>
              <a:rPr lang="en-US" dirty="0"/>
              <a:t>RF and CCP are both about 70-80% sensitive for RA. But </a:t>
            </a:r>
            <a:r>
              <a:rPr lang="en-US" b="1" dirty="0"/>
              <a:t>CCP is MUCH more specific (&gt;95%) </a:t>
            </a:r>
            <a:r>
              <a:rPr lang="en-US" dirty="0"/>
              <a:t>compared to RF. </a:t>
            </a:r>
          </a:p>
          <a:p>
            <a:endParaRPr lang="en-US" dirty="0"/>
          </a:p>
          <a:p>
            <a:r>
              <a:rPr lang="en-US" dirty="0"/>
              <a:t>Causes of positive RF other than RA:</a:t>
            </a:r>
          </a:p>
          <a:p>
            <a:pPr lvl="1"/>
            <a:r>
              <a:rPr lang="en-US" dirty="0"/>
              <a:t>Chronic infections (especially HCV; also HIV, osteomyelitis, dental infections, SBE)</a:t>
            </a:r>
          </a:p>
          <a:p>
            <a:pPr lvl="1"/>
            <a:r>
              <a:rPr lang="en-US" dirty="0"/>
              <a:t>Malignancy</a:t>
            </a:r>
          </a:p>
          <a:p>
            <a:pPr lvl="1"/>
            <a:r>
              <a:rPr lang="en-US" b="0" i="0" u="none" strike="noStrike" dirty="0">
                <a:solidFill>
                  <a:srgbClr val="000000"/>
                </a:solidFill>
                <a:effectLst/>
                <a:latin typeface="Calibri" panose="020F0502020204030204" pitchFamily="34" charset="0"/>
              </a:rPr>
              <a:t>Other Autoimmune Conditions  (SLE,  Sjogren’s, Cryoglobulinemia</a:t>
            </a:r>
            <a:r>
              <a:rPr lang="en-US" b="0" i="0" dirty="0">
                <a:solidFill>
                  <a:srgbClr val="000000"/>
                </a:solidFill>
                <a:effectLst/>
                <a:latin typeface="Calibri" panose="020F0502020204030204" pitchFamily="34" charset="0"/>
              </a:rPr>
              <a:t>​)</a:t>
            </a:r>
          </a:p>
          <a:p>
            <a:pPr lvl="1"/>
            <a:r>
              <a:rPr lang="en-US" b="0" i="0" u="none" strike="noStrike" dirty="0">
                <a:solidFill>
                  <a:srgbClr val="000000"/>
                </a:solidFill>
                <a:effectLst/>
                <a:latin typeface="Calibri" panose="020F0502020204030204" pitchFamily="34" charset="0"/>
              </a:rPr>
              <a:t>Other fibrotic/infiltrative diseases (IPF, Cirrhosis, Sarcoidosis</a:t>
            </a:r>
            <a:r>
              <a:rPr lang="en-US" b="0" i="0" dirty="0">
                <a:solidFill>
                  <a:srgbClr val="000000"/>
                </a:solidFill>
                <a:effectLst/>
                <a:latin typeface="Calibri" panose="020F0502020204030204" pitchFamily="34" charset="0"/>
              </a:rPr>
              <a:t>​)</a:t>
            </a:r>
            <a:endParaRPr lang="en-US" dirty="0">
              <a:solidFill>
                <a:srgbClr val="000000"/>
              </a:solidFill>
              <a:latin typeface="Arial" panose="020B0604020202020204" pitchFamily="34" charset="0"/>
            </a:endParaRPr>
          </a:p>
          <a:p>
            <a:pPr lvl="1"/>
            <a:r>
              <a:rPr lang="en-US" b="0" i="0" u="none" strike="noStrike" dirty="0">
                <a:solidFill>
                  <a:srgbClr val="000000"/>
                </a:solidFill>
                <a:effectLst/>
                <a:latin typeface="Calibri" panose="020F0502020204030204" pitchFamily="34" charset="0"/>
              </a:rPr>
              <a:t>5-10% of healthy US population; prevalence in healthy individuals rises with age</a:t>
            </a:r>
            <a:endParaRPr lang="en-US" b="0" i="0" dirty="0">
              <a:solidFill>
                <a:srgbClr val="000000"/>
              </a:solidFill>
              <a:effectLst/>
              <a:latin typeface="Arial" panose="020B0604020202020204" pitchFamily="34" charset="0"/>
            </a:endParaRPr>
          </a:p>
          <a:p>
            <a:pPr lvl="1"/>
            <a:endParaRPr lang="en-US" i="1" dirty="0"/>
          </a:p>
        </p:txBody>
      </p:sp>
      <p:sp>
        <p:nvSpPr>
          <p:cNvPr id="5" name="TextBox 9">
            <a:extLst>
              <a:ext uri="{FF2B5EF4-FFF2-40B4-BE49-F238E27FC236}">
                <a16:creationId xmlns:a16="http://schemas.microsoft.com/office/drawing/2014/main" id="{B26A2094-AD49-A4B4-126E-965238299C70}"/>
              </a:ext>
            </a:extLst>
          </p:cNvPr>
          <p:cNvSpPr txBox="1"/>
          <p:nvPr/>
        </p:nvSpPr>
        <p:spPr>
          <a:xfrm>
            <a:off x="7276661" y="6492874"/>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Fall 2023</a:t>
            </a:r>
          </a:p>
        </p:txBody>
      </p:sp>
    </p:spTree>
    <p:extLst>
      <p:ext uri="{BB962C8B-B14F-4D97-AF65-F5344CB8AC3E}">
        <p14:creationId xmlns:p14="http://schemas.microsoft.com/office/powerpoint/2010/main" val="2927518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6B4AA-71EE-F147-9C6E-0C1C5B693FF2}"/>
              </a:ext>
            </a:extLst>
          </p:cNvPr>
          <p:cNvSpPr>
            <a:spLocks noGrp="1"/>
          </p:cNvSpPr>
          <p:nvPr>
            <p:ph type="title"/>
          </p:nvPr>
        </p:nvSpPr>
        <p:spPr>
          <a:xfrm>
            <a:off x="493425" y="241846"/>
            <a:ext cx="7886700" cy="1325563"/>
          </a:xfrm>
        </p:spPr>
        <p:txBody>
          <a:bodyPr>
            <a:normAutofit/>
          </a:bodyPr>
          <a:lstStyle/>
          <a:p>
            <a:r>
              <a:rPr lang="en-US" sz="2800" dirty="0"/>
              <a:t>RF and CCP in Rheumatoid Arthritis</a:t>
            </a:r>
          </a:p>
        </p:txBody>
      </p:sp>
      <p:graphicFrame>
        <p:nvGraphicFramePr>
          <p:cNvPr id="4" name="Chart 3">
            <a:extLst>
              <a:ext uri="{FF2B5EF4-FFF2-40B4-BE49-F238E27FC236}">
                <a16:creationId xmlns:a16="http://schemas.microsoft.com/office/drawing/2014/main" id="{523E6E49-0EE8-8E4F-BE71-7431CAF2710D}"/>
              </a:ext>
            </a:extLst>
          </p:cNvPr>
          <p:cNvGraphicFramePr>
            <a:graphicFrameLocks/>
          </p:cNvGraphicFramePr>
          <p:nvPr>
            <p:extLst>
              <p:ext uri="{D42A27DB-BD31-4B8C-83A1-F6EECF244321}">
                <p14:modId xmlns:p14="http://schemas.microsoft.com/office/powerpoint/2010/main" val="588587362"/>
              </p:ext>
            </p:extLst>
          </p:nvPr>
        </p:nvGraphicFramePr>
        <p:xfrm>
          <a:off x="1960194" y="1855905"/>
          <a:ext cx="7010400" cy="4570884"/>
        </p:xfrm>
        <a:graphic>
          <a:graphicData uri="http://schemas.openxmlformats.org/drawingml/2006/chart">
            <c:chart xmlns:c="http://schemas.openxmlformats.org/drawingml/2006/chart" xmlns:r="http://schemas.openxmlformats.org/officeDocument/2006/relationships" r:id="rId2"/>
          </a:graphicData>
        </a:graphic>
      </p:graphicFrame>
      <p:sp>
        <p:nvSpPr>
          <p:cNvPr id="9" name="Right Arrow 8">
            <a:extLst>
              <a:ext uri="{FF2B5EF4-FFF2-40B4-BE49-F238E27FC236}">
                <a16:creationId xmlns:a16="http://schemas.microsoft.com/office/drawing/2014/main" id="{BB7EA6F7-C600-6C43-A461-6AA815F4097D}"/>
              </a:ext>
            </a:extLst>
          </p:cNvPr>
          <p:cNvSpPr/>
          <p:nvPr/>
        </p:nvSpPr>
        <p:spPr>
          <a:xfrm>
            <a:off x="1855033" y="4011282"/>
            <a:ext cx="1335062" cy="270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9A0ECBF3-B6B5-0A40-B4DD-DC64C4D4AFAF}"/>
              </a:ext>
            </a:extLst>
          </p:cNvPr>
          <p:cNvSpPr txBox="1"/>
          <p:nvPr/>
        </p:nvSpPr>
        <p:spPr>
          <a:xfrm>
            <a:off x="112425" y="3956681"/>
            <a:ext cx="1742607" cy="369332"/>
          </a:xfrm>
          <a:prstGeom prst="rect">
            <a:avLst/>
          </a:prstGeom>
          <a:noFill/>
        </p:spPr>
        <p:txBody>
          <a:bodyPr wrap="square" rtlCol="0">
            <a:spAutoFit/>
          </a:bodyPr>
          <a:lstStyle/>
          <a:p>
            <a:pPr algn="ctr"/>
            <a:r>
              <a:rPr lang="en-US" b="1" dirty="0"/>
              <a:t>Be suspicious!</a:t>
            </a:r>
          </a:p>
        </p:txBody>
      </p:sp>
      <p:sp>
        <p:nvSpPr>
          <p:cNvPr id="3" name="TextBox 9">
            <a:extLst>
              <a:ext uri="{FF2B5EF4-FFF2-40B4-BE49-F238E27FC236}">
                <a16:creationId xmlns:a16="http://schemas.microsoft.com/office/drawing/2014/main" id="{F139CCC2-A2F8-D92C-ECCD-4ACD76D3F67B}"/>
              </a:ext>
            </a:extLst>
          </p:cNvPr>
          <p:cNvSpPr txBox="1"/>
          <p:nvPr/>
        </p:nvSpPr>
        <p:spPr>
          <a:xfrm>
            <a:off x="7276661" y="6492874"/>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Fall 2023</a:t>
            </a:r>
          </a:p>
        </p:txBody>
      </p:sp>
    </p:spTree>
    <p:extLst>
      <p:ext uri="{BB962C8B-B14F-4D97-AF65-F5344CB8AC3E}">
        <p14:creationId xmlns:p14="http://schemas.microsoft.com/office/powerpoint/2010/main" val="1983323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EF479-E67D-F34D-B97B-41260695912E}"/>
              </a:ext>
            </a:extLst>
          </p:cNvPr>
          <p:cNvSpPr>
            <a:spLocks noGrp="1"/>
          </p:cNvSpPr>
          <p:nvPr>
            <p:ph type="title"/>
          </p:nvPr>
        </p:nvSpPr>
        <p:spPr/>
        <p:txBody>
          <a:bodyPr/>
          <a:lstStyle/>
          <a:p>
            <a:r>
              <a:rPr lang="en-US" dirty="0"/>
              <a:t>Monitoring Disease Activity</a:t>
            </a:r>
          </a:p>
        </p:txBody>
      </p:sp>
      <p:sp>
        <p:nvSpPr>
          <p:cNvPr id="3" name="Content Placeholder 2">
            <a:extLst>
              <a:ext uri="{FF2B5EF4-FFF2-40B4-BE49-F238E27FC236}">
                <a16:creationId xmlns:a16="http://schemas.microsoft.com/office/drawing/2014/main" id="{06B525D2-9D5B-9545-8C46-523B8F7203E6}"/>
              </a:ext>
            </a:extLst>
          </p:cNvPr>
          <p:cNvSpPr>
            <a:spLocks noGrp="1"/>
          </p:cNvSpPr>
          <p:nvPr>
            <p:ph idx="1"/>
          </p:nvPr>
        </p:nvSpPr>
        <p:spPr>
          <a:xfrm>
            <a:off x="628650" y="1391540"/>
            <a:ext cx="7886700" cy="4351338"/>
          </a:xfrm>
        </p:spPr>
        <p:txBody>
          <a:bodyPr/>
          <a:lstStyle/>
          <a:p>
            <a:r>
              <a:rPr lang="en-US" dirty="0"/>
              <a:t>Practice performing the RA joint exam, assessing for </a:t>
            </a:r>
            <a:r>
              <a:rPr lang="en-US" b="1" dirty="0"/>
              <a:t>tenderness </a:t>
            </a:r>
            <a:r>
              <a:rPr lang="en-US" dirty="0"/>
              <a:t>and for </a:t>
            </a:r>
            <a:r>
              <a:rPr lang="en-US" b="1" dirty="0"/>
              <a:t>swelling (synovitis)</a:t>
            </a:r>
          </a:p>
          <a:p>
            <a:r>
              <a:rPr lang="en-US" dirty="0"/>
              <a:t>Use a RA disease activity score like the CDAI</a:t>
            </a:r>
          </a:p>
          <a:p>
            <a:r>
              <a:rPr lang="en-US" dirty="0"/>
              <a:t>Actively inflamed RA joints (synovitis) feel soft/squishy (ripe grape, yoga mat)</a:t>
            </a:r>
          </a:p>
        </p:txBody>
      </p:sp>
      <p:pic>
        <p:nvPicPr>
          <p:cNvPr id="4" name="Picture 4" descr="4 Tips for Managing Osteoarthritis in the Hands | PainScale">
            <a:extLst>
              <a:ext uri="{FF2B5EF4-FFF2-40B4-BE49-F238E27FC236}">
                <a16:creationId xmlns:a16="http://schemas.microsoft.com/office/drawing/2014/main" id="{87F3CDD7-DDD0-EA49-BEE1-E18B0F47C6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4330" r="6711" b="9682"/>
          <a:stretch/>
        </p:blipFill>
        <p:spPr bwMode="auto">
          <a:xfrm>
            <a:off x="4774604" y="3159826"/>
            <a:ext cx="2771199" cy="36723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EF5D5D-7DF1-454E-993E-60CD5A3A547F}"/>
              </a:ext>
            </a:extLst>
          </p:cNvPr>
          <p:cNvSpPr txBox="1"/>
          <p:nvPr/>
        </p:nvSpPr>
        <p:spPr>
          <a:xfrm>
            <a:off x="222659" y="3279962"/>
            <a:ext cx="1369678" cy="854080"/>
          </a:xfrm>
          <a:prstGeom prst="rect">
            <a:avLst/>
          </a:prstGeom>
          <a:noFill/>
        </p:spPr>
        <p:txBody>
          <a:bodyPr wrap="square" rtlCol="0">
            <a:spAutoFit/>
          </a:bodyPr>
          <a:lstStyle/>
          <a:p>
            <a:r>
              <a:rPr lang="en-US" sz="1650" b="1" dirty="0"/>
              <a:t>Synovitis</a:t>
            </a:r>
            <a:r>
              <a:rPr lang="en-US" sz="1650" dirty="0"/>
              <a:t> (“squishy”, “bouncy”)</a:t>
            </a:r>
          </a:p>
        </p:txBody>
      </p:sp>
      <p:pic>
        <p:nvPicPr>
          <p:cNvPr id="6" name="Picture 6" descr="Rheumatoid Arthritis Symptoms : Johns Hopkins Arthritis Center">
            <a:extLst>
              <a:ext uri="{FF2B5EF4-FFF2-40B4-BE49-F238E27FC236}">
                <a16:creationId xmlns:a16="http://schemas.microsoft.com/office/drawing/2014/main" id="{A1A90982-3997-294A-BB70-8563D2BF5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138348" y="3720001"/>
            <a:ext cx="3664697" cy="254434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87E62C29-136F-EE45-84B7-028D738E4A4C}"/>
              </a:ext>
            </a:extLst>
          </p:cNvPr>
          <p:cNvCxnSpPr>
            <a:cxnSpLocks/>
          </p:cNvCxnSpPr>
          <p:nvPr/>
        </p:nvCxnSpPr>
        <p:spPr>
          <a:xfrm>
            <a:off x="1116578" y="3466871"/>
            <a:ext cx="1580628" cy="73016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F2E2D0C-6877-DD46-B0D4-C3C90D137D72}"/>
              </a:ext>
            </a:extLst>
          </p:cNvPr>
          <p:cNvCxnSpPr>
            <a:cxnSpLocks/>
          </p:cNvCxnSpPr>
          <p:nvPr/>
        </p:nvCxnSpPr>
        <p:spPr>
          <a:xfrm>
            <a:off x="1130923" y="3452086"/>
            <a:ext cx="1141631" cy="164723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0EC1D35-A751-E748-86B7-6459B1B5A58F}"/>
              </a:ext>
            </a:extLst>
          </p:cNvPr>
          <p:cNvSpPr txBox="1"/>
          <p:nvPr/>
        </p:nvSpPr>
        <p:spPr>
          <a:xfrm>
            <a:off x="2720944" y="2818061"/>
            <a:ext cx="1340069" cy="623248"/>
          </a:xfrm>
          <a:prstGeom prst="rect">
            <a:avLst/>
          </a:prstGeom>
          <a:noFill/>
        </p:spPr>
        <p:txBody>
          <a:bodyPr wrap="square" rtlCol="0">
            <a:spAutoFit/>
          </a:bodyPr>
          <a:lstStyle/>
          <a:p>
            <a:r>
              <a:rPr lang="en-US" sz="3450" dirty="0">
                <a:highlight>
                  <a:srgbClr val="FF00FF"/>
                </a:highlight>
              </a:rPr>
              <a:t>RA</a:t>
            </a:r>
          </a:p>
        </p:txBody>
      </p:sp>
      <p:sp>
        <p:nvSpPr>
          <p:cNvPr id="10" name="TextBox 9">
            <a:extLst>
              <a:ext uri="{FF2B5EF4-FFF2-40B4-BE49-F238E27FC236}">
                <a16:creationId xmlns:a16="http://schemas.microsoft.com/office/drawing/2014/main" id="{0D0BE34F-7931-9C43-A0EF-E4442F4EE2C9}"/>
              </a:ext>
            </a:extLst>
          </p:cNvPr>
          <p:cNvSpPr txBox="1"/>
          <p:nvPr/>
        </p:nvSpPr>
        <p:spPr>
          <a:xfrm>
            <a:off x="5738493" y="2818061"/>
            <a:ext cx="1340069" cy="623248"/>
          </a:xfrm>
          <a:prstGeom prst="rect">
            <a:avLst/>
          </a:prstGeom>
          <a:noFill/>
        </p:spPr>
        <p:txBody>
          <a:bodyPr wrap="square" rtlCol="0">
            <a:spAutoFit/>
          </a:bodyPr>
          <a:lstStyle/>
          <a:p>
            <a:r>
              <a:rPr lang="en-US" sz="3450" dirty="0">
                <a:highlight>
                  <a:srgbClr val="FFFF00"/>
                </a:highlight>
              </a:rPr>
              <a:t>OA</a:t>
            </a:r>
          </a:p>
        </p:txBody>
      </p:sp>
      <p:sp>
        <p:nvSpPr>
          <p:cNvPr id="11" name="TextBox 10">
            <a:extLst>
              <a:ext uri="{FF2B5EF4-FFF2-40B4-BE49-F238E27FC236}">
                <a16:creationId xmlns:a16="http://schemas.microsoft.com/office/drawing/2014/main" id="{1F6F9A5F-AAD7-ED47-AB5E-1E65FA47D44B}"/>
              </a:ext>
            </a:extLst>
          </p:cNvPr>
          <p:cNvSpPr txBox="1"/>
          <p:nvPr/>
        </p:nvSpPr>
        <p:spPr>
          <a:xfrm>
            <a:off x="7545804" y="5269333"/>
            <a:ext cx="1598197" cy="553998"/>
          </a:xfrm>
          <a:prstGeom prst="rect">
            <a:avLst/>
          </a:prstGeom>
          <a:noFill/>
        </p:spPr>
        <p:txBody>
          <a:bodyPr wrap="square" rtlCol="0">
            <a:spAutoFit/>
          </a:bodyPr>
          <a:lstStyle/>
          <a:p>
            <a:r>
              <a:rPr lang="en-US" sz="1500" dirty="0"/>
              <a:t>Bony enlargement </a:t>
            </a:r>
            <a:r>
              <a:rPr lang="en-US" sz="1500" b="1" dirty="0"/>
              <a:t>without </a:t>
            </a:r>
            <a:r>
              <a:rPr lang="en-US" sz="1500" dirty="0"/>
              <a:t>synovitis</a:t>
            </a:r>
          </a:p>
        </p:txBody>
      </p:sp>
      <p:cxnSp>
        <p:nvCxnSpPr>
          <p:cNvPr id="12" name="Straight Arrow Connector 11">
            <a:extLst>
              <a:ext uri="{FF2B5EF4-FFF2-40B4-BE49-F238E27FC236}">
                <a16:creationId xmlns:a16="http://schemas.microsoft.com/office/drawing/2014/main" id="{6DA165C8-001C-774E-9771-D67ED72E525F}"/>
              </a:ext>
            </a:extLst>
          </p:cNvPr>
          <p:cNvCxnSpPr>
            <a:cxnSpLocks/>
          </p:cNvCxnSpPr>
          <p:nvPr/>
        </p:nvCxnSpPr>
        <p:spPr>
          <a:xfrm flipH="1">
            <a:off x="6884894" y="5527732"/>
            <a:ext cx="722849" cy="203504"/>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5F7BAD-EC86-CF48-8352-1737199CC96A}"/>
              </a:ext>
            </a:extLst>
          </p:cNvPr>
          <p:cNvSpPr txBox="1"/>
          <p:nvPr/>
        </p:nvSpPr>
        <p:spPr>
          <a:xfrm>
            <a:off x="4242446" y="5315499"/>
            <a:ext cx="1021976" cy="507831"/>
          </a:xfrm>
          <a:prstGeom prst="rect">
            <a:avLst/>
          </a:prstGeom>
          <a:noFill/>
        </p:spPr>
        <p:txBody>
          <a:bodyPr wrap="square" rtlCol="0">
            <a:spAutoFit/>
          </a:bodyPr>
          <a:lstStyle/>
          <a:p>
            <a:pPr algn="r"/>
            <a:r>
              <a:rPr lang="en-US" sz="1350" b="1" dirty="0" err="1"/>
              <a:t>Bouchards</a:t>
            </a:r>
            <a:r>
              <a:rPr lang="en-US" sz="1350" b="1" dirty="0"/>
              <a:t> node</a:t>
            </a:r>
          </a:p>
        </p:txBody>
      </p:sp>
      <p:sp>
        <p:nvSpPr>
          <p:cNvPr id="14" name="TextBox 13">
            <a:extLst>
              <a:ext uri="{FF2B5EF4-FFF2-40B4-BE49-F238E27FC236}">
                <a16:creationId xmlns:a16="http://schemas.microsoft.com/office/drawing/2014/main" id="{42286B5A-0401-0B41-B825-AC313CE0685A}"/>
              </a:ext>
            </a:extLst>
          </p:cNvPr>
          <p:cNvSpPr txBox="1"/>
          <p:nvPr/>
        </p:nvSpPr>
        <p:spPr>
          <a:xfrm>
            <a:off x="4263616" y="5927257"/>
            <a:ext cx="1021976" cy="507831"/>
          </a:xfrm>
          <a:prstGeom prst="rect">
            <a:avLst/>
          </a:prstGeom>
          <a:noFill/>
        </p:spPr>
        <p:txBody>
          <a:bodyPr wrap="square" rtlCol="0">
            <a:spAutoFit/>
          </a:bodyPr>
          <a:lstStyle/>
          <a:p>
            <a:pPr algn="r"/>
            <a:r>
              <a:rPr lang="en-US" sz="1350" b="1" dirty="0" err="1"/>
              <a:t>Heberdens</a:t>
            </a:r>
            <a:r>
              <a:rPr lang="en-US" sz="1350" b="1" dirty="0"/>
              <a:t> node</a:t>
            </a:r>
          </a:p>
        </p:txBody>
      </p:sp>
      <p:cxnSp>
        <p:nvCxnSpPr>
          <p:cNvPr id="15" name="Straight Arrow Connector 14">
            <a:extLst>
              <a:ext uri="{FF2B5EF4-FFF2-40B4-BE49-F238E27FC236}">
                <a16:creationId xmlns:a16="http://schemas.microsoft.com/office/drawing/2014/main" id="{352428C1-AD25-5E41-B6E6-D7E8ADE13FD8}"/>
              </a:ext>
            </a:extLst>
          </p:cNvPr>
          <p:cNvCxnSpPr>
            <a:cxnSpLocks/>
          </p:cNvCxnSpPr>
          <p:nvPr/>
        </p:nvCxnSpPr>
        <p:spPr>
          <a:xfrm>
            <a:off x="5264422" y="5558498"/>
            <a:ext cx="195084"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678DC4D-F17A-B04A-A506-3147CD65E600}"/>
              </a:ext>
            </a:extLst>
          </p:cNvPr>
          <p:cNvCxnSpPr>
            <a:cxnSpLocks/>
          </p:cNvCxnSpPr>
          <p:nvPr/>
        </p:nvCxnSpPr>
        <p:spPr>
          <a:xfrm>
            <a:off x="5240839" y="6061316"/>
            <a:ext cx="195084"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1D11106-B1A6-AC45-B23D-48159B1520F7}"/>
              </a:ext>
            </a:extLst>
          </p:cNvPr>
          <p:cNvSpPr txBox="1"/>
          <p:nvPr/>
        </p:nvSpPr>
        <p:spPr>
          <a:xfrm>
            <a:off x="7747733" y="3667909"/>
            <a:ext cx="1351707" cy="715581"/>
          </a:xfrm>
          <a:prstGeom prst="rect">
            <a:avLst/>
          </a:prstGeom>
          <a:noFill/>
        </p:spPr>
        <p:txBody>
          <a:bodyPr wrap="square" rtlCol="0">
            <a:spAutoFit/>
          </a:bodyPr>
          <a:lstStyle/>
          <a:p>
            <a:r>
              <a:rPr lang="en-US" sz="1350" dirty="0"/>
              <a:t>“Squaring off” at base of thumb</a:t>
            </a:r>
          </a:p>
        </p:txBody>
      </p:sp>
      <p:cxnSp>
        <p:nvCxnSpPr>
          <p:cNvPr id="18" name="Straight Arrow Connector 17">
            <a:extLst>
              <a:ext uri="{FF2B5EF4-FFF2-40B4-BE49-F238E27FC236}">
                <a16:creationId xmlns:a16="http://schemas.microsoft.com/office/drawing/2014/main" id="{8DDFFCCD-5CEE-DB4E-B8F2-3E84D64A024E}"/>
              </a:ext>
            </a:extLst>
          </p:cNvPr>
          <p:cNvCxnSpPr>
            <a:cxnSpLocks/>
          </p:cNvCxnSpPr>
          <p:nvPr/>
        </p:nvCxnSpPr>
        <p:spPr>
          <a:xfrm flipH="1" flipV="1">
            <a:off x="5930154" y="3695461"/>
            <a:ext cx="1824791" cy="13027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06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P spid="14"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3BB5-0757-0049-BCCB-391849606DD4}"/>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General Principles of RA Treatment:</a:t>
            </a:r>
          </a:p>
        </p:txBody>
      </p:sp>
      <p:sp>
        <p:nvSpPr>
          <p:cNvPr id="3" name="Content Placeholder 2">
            <a:extLst>
              <a:ext uri="{FF2B5EF4-FFF2-40B4-BE49-F238E27FC236}">
                <a16:creationId xmlns:a16="http://schemas.microsoft.com/office/drawing/2014/main" id="{CB92612F-CC9C-124F-93EC-D39BD56C2153}"/>
              </a:ext>
            </a:extLst>
          </p:cNvPr>
          <p:cNvSpPr>
            <a:spLocks noGrp="1"/>
          </p:cNvSpPr>
          <p:nvPr>
            <p:ph idx="1"/>
          </p:nvPr>
        </p:nvSpPr>
        <p:spPr>
          <a:xfrm>
            <a:off x="628650" y="1825625"/>
            <a:ext cx="8305800" cy="4351338"/>
          </a:xfrm>
        </p:spPr>
        <p:txBody>
          <a:bodyPr>
            <a:normAutofit lnSpcReduction="10000"/>
          </a:bodyPr>
          <a:lstStyle/>
          <a:p>
            <a:r>
              <a:rPr lang="en-US" dirty="0">
                <a:latin typeface="Open Sans" panose="020B0606030504020204" pitchFamily="34" charset="0"/>
                <a:ea typeface="Open Sans" panose="020B0606030504020204" pitchFamily="34" charset="0"/>
                <a:cs typeface="Open Sans" panose="020B0606030504020204" pitchFamily="34" charset="0"/>
              </a:rPr>
              <a:t>Start DMARD therapy ASAP to slow disease progression and prevent irreversible joint damage</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Choose initial DMARD based on disease severity</a:t>
            </a:r>
          </a:p>
          <a:p>
            <a:pPr lvl="1"/>
            <a:r>
              <a:rPr lang="en-US" dirty="0">
                <a:latin typeface="Open Sans" panose="020B0606030504020204" pitchFamily="34" charset="0"/>
                <a:ea typeface="Open Sans" panose="020B0606030504020204" pitchFamily="34" charset="0"/>
                <a:cs typeface="Open Sans" panose="020B0606030504020204" pitchFamily="34" charset="0"/>
              </a:rPr>
              <a:t>Very mild disease: hydroxychloroquine</a:t>
            </a:r>
          </a:p>
          <a:p>
            <a:pPr lvl="1"/>
            <a:r>
              <a:rPr lang="en-US" dirty="0">
                <a:latin typeface="Open Sans" panose="020B0606030504020204" pitchFamily="34" charset="0"/>
                <a:ea typeface="Open Sans" panose="020B0606030504020204" pitchFamily="34" charset="0"/>
                <a:cs typeface="Open Sans" panose="020B0606030504020204" pitchFamily="34" charset="0"/>
              </a:rPr>
              <a:t>Most people: Methotrexate</a:t>
            </a:r>
          </a:p>
          <a:p>
            <a:pPr lvl="1"/>
            <a:r>
              <a:rPr lang="en-US" dirty="0">
                <a:latin typeface="Open Sans" panose="020B0606030504020204" pitchFamily="34" charset="0"/>
                <a:ea typeface="Open Sans" panose="020B0606030504020204" pitchFamily="34" charset="0"/>
                <a:cs typeface="Open Sans" panose="020B0606030504020204" pitchFamily="34" charset="0"/>
              </a:rPr>
              <a:t>MTX contraindicated or very severe erosive/extra-articular </a:t>
            </a:r>
            <a:r>
              <a:rPr lang="en-US" dirty="0" err="1">
                <a:latin typeface="Open Sans" panose="020B0606030504020204" pitchFamily="34" charset="0"/>
                <a:ea typeface="Open Sans" panose="020B0606030504020204" pitchFamily="34" charset="0"/>
                <a:cs typeface="Open Sans" panose="020B0606030504020204" pitchFamily="34" charset="0"/>
              </a:rPr>
              <a:t>dz</a:t>
            </a:r>
            <a:r>
              <a:rPr lang="en-US" dirty="0">
                <a:latin typeface="Open Sans" panose="020B0606030504020204" pitchFamily="34" charset="0"/>
                <a:ea typeface="Open Sans" panose="020B0606030504020204" pitchFamily="34" charset="0"/>
                <a:cs typeface="Open Sans" panose="020B0606030504020204" pitchFamily="34" charset="0"/>
              </a:rPr>
              <a:t>: biologic</a:t>
            </a:r>
          </a:p>
          <a:p>
            <a:pPr marL="342900" lvl="1"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Goal is clinical remission or low disease activity </a:t>
            </a:r>
          </a:p>
          <a:p>
            <a:endParaRPr lang="en-US" dirty="0">
              <a:latin typeface="Open Sans" panose="020B0606030504020204" pitchFamily="34" charset="0"/>
              <a:ea typeface="Open Sans" panose="020B0606030504020204" pitchFamily="34" charset="0"/>
              <a:cs typeface="Open Sans" panose="020B0606030504020204" pitchFamily="34" charset="0"/>
            </a:endParaRPr>
          </a:p>
          <a:p>
            <a:pPr marL="128588" indent="-128588"/>
            <a:r>
              <a:rPr lang="en-US" dirty="0">
                <a:latin typeface="Open Sans" panose="020B0606030504020204" pitchFamily="34" charset="0"/>
                <a:ea typeface="Open Sans" panose="020B0606030504020204" pitchFamily="34" charset="0"/>
                <a:cs typeface="Open Sans" panose="020B0606030504020204" pitchFamily="34" charset="0"/>
              </a:rPr>
              <a:t> Evaluate patient q3 months until this is achieved</a:t>
            </a:r>
          </a:p>
          <a:p>
            <a:pPr marL="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128588" indent="-128588"/>
            <a:r>
              <a:rPr lang="en-US" dirty="0">
                <a:latin typeface="Open Sans" panose="020B0606030504020204" pitchFamily="34" charset="0"/>
                <a:ea typeface="Open Sans" panose="020B0606030504020204" pitchFamily="34" charset="0"/>
                <a:cs typeface="Open Sans" panose="020B0606030504020204" pitchFamily="34" charset="0"/>
              </a:rPr>
              <a:t>Majority of patients will require life-long medication </a:t>
            </a:r>
          </a:p>
          <a:p>
            <a:pPr marL="342900" lvl="1" indent="0">
              <a:buNone/>
            </a:pPr>
            <a:endParaRPr lang="en-US" dirty="0"/>
          </a:p>
        </p:txBody>
      </p:sp>
      <p:sp>
        <p:nvSpPr>
          <p:cNvPr id="4" name="TextBox 9">
            <a:extLst>
              <a:ext uri="{FF2B5EF4-FFF2-40B4-BE49-F238E27FC236}">
                <a16:creationId xmlns:a16="http://schemas.microsoft.com/office/drawing/2014/main" id="{17F6D46A-88EE-F288-3A0B-EF2DDF630F61}"/>
              </a:ext>
            </a:extLst>
          </p:cNvPr>
          <p:cNvSpPr txBox="1"/>
          <p:nvPr/>
        </p:nvSpPr>
        <p:spPr>
          <a:xfrm>
            <a:off x="7276661" y="6492874"/>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Fall 2023</a:t>
            </a:r>
          </a:p>
        </p:txBody>
      </p:sp>
    </p:spTree>
    <p:extLst>
      <p:ext uri="{BB962C8B-B14F-4D97-AF65-F5344CB8AC3E}">
        <p14:creationId xmlns:p14="http://schemas.microsoft.com/office/powerpoint/2010/main" val="2505147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767E-C61A-7846-B536-4360DAE8C497}"/>
              </a:ext>
            </a:extLst>
          </p:cNvPr>
          <p:cNvSpPr>
            <a:spLocks noGrp="1"/>
          </p:cNvSpPr>
          <p:nvPr>
            <p:ph type="title"/>
          </p:nvPr>
        </p:nvSpPr>
        <p:spPr>
          <a:xfrm>
            <a:off x="342900" y="1116976"/>
            <a:ext cx="7886700" cy="994172"/>
          </a:xfrm>
        </p:spPr>
        <p:txBody>
          <a:bodyPr>
            <a:normAutofit/>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Pre-Immunosuppression Testing</a:t>
            </a:r>
          </a:p>
        </p:txBody>
      </p:sp>
      <p:sp>
        <p:nvSpPr>
          <p:cNvPr id="3" name="Content Placeholder 2">
            <a:extLst>
              <a:ext uri="{FF2B5EF4-FFF2-40B4-BE49-F238E27FC236}">
                <a16:creationId xmlns:a16="http://schemas.microsoft.com/office/drawing/2014/main" id="{B73C8C5E-78FC-9F42-9E72-84A45105A2E7}"/>
              </a:ext>
            </a:extLst>
          </p:cNvPr>
          <p:cNvSpPr>
            <a:spLocks noGrp="1"/>
          </p:cNvSpPr>
          <p:nvPr>
            <p:ph idx="1"/>
          </p:nvPr>
        </p:nvSpPr>
        <p:spPr>
          <a:xfrm>
            <a:off x="628650" y="2226469"/>
            <a:ext cx="5410199" cy="3263504"/>
          </a:xfrm>
        </p:spPr>
        <p:txBody>
          <a:bodyPr>
            <a:normAutofit fontScale="92500" lnSpcReduction="10000"/>
          </a:bodyPr>
          <a:lstStyle/>
          <a:p>
            <a:pPr marL="0" indent="0">
              <a:buNone/>
            </a:pPr>
            <a:r>
              <a:rPr lang="en-US" dirty="0">
                <a:latin typeface="Open Sans" panose="020B0606030504020204" pitchFamily="34" charset="0"/>
                <a:ea typeface="Open Sans" panose="020B0606030504020204" pitchFamily="34" charset="0"/>
                <a:cs typeface="Open Sans" panose="020B0606030504020204" pitchFamily="34" charset="0"/>
              </a:rPr>
              <a:t>Order on all patients with newly diagnosed RA:</a:t>
            </a:r>
          </a:p>
          <a:p>
            <a:r>
              <a:rPr lang="en-US" dirty="0">
                <a:latin typeface="Open Sans" panose="020B0606030504020204" pitchFamily="34" charset="0"/>
                <a:ea typeface="Open Sans" panose="020B0606030504020204" pitchFamily="34" charset="0"/>
                <a:cs typeface="Open Sans" panose="020B0606030504020204" pitchFamily="34" charset="0"/>
              </a:rPr>
              <a:t>CBC, Cr, LFTs</a:t>
            </a:r>
          </a:p>
          <a:p>
            <a:r>
              <a:rPr lang="en-US" i="1" dirty="0">
                <a:latin typeface="Open Sans" panose="020B0606030504020204" pitchFamily="34" charset="0"/>
                <a:ea typeface="Open Sans" panose="020B0606030504020204" pitchFamily="34" charset="0"/>
                <a:cs typeface="Open Sans" panose="020B0606030504020204" pitchFamily="34" charset="0"/>
              </a:rPr>
              <a:t>HCV screen: </a:t>
            </a:r>
            <a:r>
              <a:rPr lang="en-US" dirty="0">
                <a:latin typeface="Open Sans" panose="020B0606030504020204" pitchFamily="34" charset="0"/>
                <a:ea typeface="Open Sans" panose="020B0606030504020204" pitchFamily="34" charset="0"/>
                <a:cs typeface="Open Sans" panose="020B0606030504020204" pitchFamily="34" charset="0"/>
              </a:rPr>
              <a:t>HCV Ab</a:t>
            </a:r>
          </a:p>
          <a:p>
            <a:r>
              <a:rPr lang="en-US" i="1" dirty="0">
                <a:latin typeface="Open Sans" panose="020B0606030504020204" pitchFamily="34" charset="0"/>
                <a:ea typeface="Open Sans" panose="020B0606030504020204" pitchFamily="34" charset="0"/>
                <a:cs typeface="Open Sans" panose="020B0606030504020204" pitchFamily="34" charset="0"/>
              </a:rPr>
              <a:t>HBV screen: </a:t>
            </a:r>
            <a:r>
              <a:rPr lang="en-US" dirty="0">
                <a:latin typeface="Open Sans" panose="020B0606030504020204" pitchFamily="34" charset="0"/>
                <a:ea typeface="Open Sans" panose="020B0606030504020204" pitchFamily="34" charset="0"/>
                <a:cs typeface="Open Sans" panose="020B0606030504020204" pitchFamily="34" charset="0"/>
              </a:rPr>
              <a:t>HBV surface Ag, HBV surface Ab, HBV core Ab</a:t>
            </a:r>
          </a:p>
          <a:p>
            <a:r>
              <a:rPr lang="en-US" i="1" dirty="0">
                <a:latin typeface="Open Sans" panose="020B0606030504020204" pitchFamily="34" charset="0"/>
                <a:ea typeface="Open Sans" panose="020B0606030504020204" pitchFamily="34" charset="0"/>
                <a:cs typeface="Open Sans" panose="020B0606030504020204" pitchFamily="34" charset="0"/>
              </a:rPr>
              <a:t>TB screen: </a:t>
            </a:r>
            <a:r>
              <a:rPr lang="en-US" dirty="0" err="1">
                <a:latin typeface="Open Sans" panose="020B0606030504020204" pitchFamily="34" charset="0"/>
                <a:ea typeface="Open Sans" panose="020B0606030504020204" pitchFamily="34" charset="0"/>
                <a:cs typeface="Open Sans" panose="020B0606030504020204" pitchFamily="34" charset="0"/>
              </a:rPr>
              <a:t>Quantiferon</a:t>
            </a:r>
            <a:r>
              <a:rPr lang="en-US" dirty="0">
                <a:latin typeface="Open Sans" panose="020B0606030504020204" pitchFamily="34" charset="0"/>
                <a:ea typeface="Open Sans" panose="020B0606030504020204" pitchFamily="34" charset="0"/>
                <a:cs typeface="Open Sans" panose="020B0606030504020204" pitchFamily="34" charset="0"/>
              </a:rPr>
              <a:t> Gold or PPD</a:t>
            </a:r>
          </a:p>
          <a:p>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dirty="0">
                <a:latin typeface="Open Sans" panose="020B0606030504020204" pitchFamily="34" charset="0"/>
                <a:ea typeface="Open Sans" panose="020B0606030504020204" pitchFamily="34" charset="0"/>
                <a:cs typeface="Open Sans" panose="020B0606030504020204" pitchFamily="34" charset="0"/>
              </a:rPr>
              <a:t>For people who may become pregnant:</a:t>
            </a:r>
          </a:p>
          <a:p>
            <a:r>
              <a:rPr lang="en-US" dirty="0">
                <a:latin typeface="Open Sans" panose="020B0606030504020204" pitchFamily="34" charset="0"/>
                <a:ea typeface="Open Sans" panose="020B0606030504020204" pitchFamily="34" charset="0"/>
                <a:cs typeface="Open Sans" panose="020B0606030504020204" pitchFamily="34" charset="0"/>
              </a:rPr>
              <a:t>Discuss contraception and plans for future pregnancy</a:t>
            </a:r>
          </a:p>
        </p:txBody>
      </p:sp>
      <p:sp>
        <p:nvSpPr>
          <p:cNvPr id="4" name="TextBox 3">
            <a:extLst>
              <a:ext uri="{FF2B5EF4-FFF2-40B4-BE49-F238E27FC236}">
                <a16:creationId xmlns:a16="http://schemas.microsoft.com/office/drawing/2014/main" id="{26F0BD9A-A2BF-0449-B122-ECCFA3E8E9B4}"/>
              </a:ext>
            </a:extLst>
          </p:cNvPr>
          <p:cNvSpPr txBox="1"/>
          <p:nvPr/>
        </p:nvSpPr>
        <p:spPr>
          <a:xfrm>
            <a:off x="6237514" y="1614062"/>
            <a:ext cx="2563586" cy="1962076"/>
          </a:xfrm>
          <a:prstGeom prst="rect">
            <a:avLst/>
          </a:prstGeom>
          <a:solidFill>
            <a:schemeClr val="accent1">
              <a:lumMod val="40000"/>
              <a:lumOff val="60000"/>
            </a:schemeClr>
          </a:solidFill>
          <a:ln w="69850">
            <a:solidFill>
              <a:schemeClr val="accent1">
                <a:lumMod val="50000"/>
              </a:schemeClr>
            </a:solidFill>
          </a:ln>
        </p:spPr>
        <p:txBody>
          <a:bodyPr wrap="square" rtlCol="0">
            <a:spAutoFit/>
          </a:bodyPr>
          <a:lstStyle/>
          <a:p>
            <a:endParaRPr lang="en-US" sz="1350" b="1" u="sng" dirty="0">
              <a:latin typeface="Open Sans" panose="020B0606030504020204" pitchFamily="34" charset="0"/>
              <a:ea typeface="Open Sans" panose="020B0606030504020204" pitchFamily="34" charset="0"/>
              <a:cs typeface="Open Sans" panose="020B0606030504020204" pitchFamily="34" charset="0"/>
            </a:endParaRPr>
          </a:p>
          <a:p>
            <a:r>
              <a:rPr lang="en-US" sz="1350" b="1" u="sng" dirty="0">
                <a:latin typeface="Open Sans" panose="020B0606030504020204" pitchFamily="34" charset="0"/>
                <a:ea typeface="Open Sans" panose="020B0606030504020204" pitchFamily="34" charset="0"/>
                <a:cs typeface="Open Sans" panose="020B0606030504020204" pitchFamily="34" charset="0"/>
              </a:rPr>
              <a:t>TIP: </a:t>
            </a:r>
            <a:r>
              <a:rPr lang="en-US" sz="1350" dirty="0">
                <a:latin typeface="Open Sans" panose="020B0606030504020204" pitchFamily="34" charset="0"/>
                <a:ea typeface="Open Sans" panose="020B0606030504020204" pitchFamily="34" charset="0"/>
                <a:cs typeface="Open Sans" panose="020B0606030504020204" pitchFamily="34" charset="0"/>
              </a:rPr>
              <a:t>Send these tests as soon as possible, to avoid delays in initiating treatment. If your clinical suspicion for RA is high, send these labs at the same time you send the RF and CCP. </a:t>
            </a:r>
          </a:p>
          <a:p>
            <a:endParaRPr lang="en-US" sz="1350" dirty="0"/>
          </a:p>
        </p:txBody>
      </p:sp>
      <p:sp>
        <p:nvSpPr>
          <p:cNvPr id="6" name="TextBox 5">
            <a:extLst>
              <a:ext uri="{FF2B5EF4-FFF2-40B4-BE49-F238E27FC236}">
                <a16:creationId xmlns:a16="http://schemas.microsoft.com/office/drawing/2014/main" id="{A7BBC10F-427C-544F-AAB7-B4AD853EF025}"/>
              </a:ext>
            </a:extLst>
          </p:cNvPr>
          <p:cNvSpPr txBox="1"/>
          <p:nvPr/>
        </p:nvSpPr>
        <p:spPr>
          <a:xfrm>
            <a:off x="6237514" y="3692883"/>
            <a:ext cx="2563586" cy="1962076"/>
          </a:xfrm>
          <a:prstGeom prst="rect">
            <a:avLst/>
          </a:prstGeom>
          <a:solidFill>
            <a:schemeClr val="accent6">
              <a:lumMod val="40000"/>
              <a:lumOff val="60000"/>
            </a:schemeClr>
          </a:solidFill>
          <a:ln w="69850">
            <a:solidFill>
              <a:schemeClr val="accent6">
                <a:lumMod val="50000"/>
              </a:schemeClr>
            </a:solidFill>
          </a:ln>
        </p:spPr>
        <p:txBody>
          <a:bodyPr wrap="square" rtlCol="0">
            <a:spAutoFit/>
          </a:bodyPr>
          <a:lstStyle/>
          <a:p>
            <a:endParaRPr lang="en-US" sz="1350" b="1" u="sng" dirty="0">
              <a:latin typeface="Open Sans" panose="020B0606030504020204" pitchFamily="34" charset="0"/>
              <a:ea typeface="Open Sans" panose="020B0606030504020204" pitchFamily="34" charset="0"/>
              <a:cs typeface="Open Sans" panose="020B0606030504020204" pitchFamily="34" charset="0"/>
            </a:endParaRPr>
          </a:p>
          <a:p>
            <a:r>
              <a:rPr lang="en-US" sz="1350" b="1" u="sng" dirty="0">
                <a:latin typeface="Open Sans" panose="020B0606030504020204" pitchFamily="34" charset="0"/>
                <a:ea typeface="Open Sans" panose="020B0606030504020204" pitchFamily="34" charset="0"/>
                <a:cs typeface="Open Sans" panose="020B0606030504020204" pitchFamily="34" charset="0"/>
              </a:rPr>
              <a:t>TIP: </a:t>
            </a:r>
            <a:r>
              <a:rPr lang="en-US" sz="1350" dirty="0">
                <a:latin typeface="Open Sans" panose="020B0606030504020204" pitchFamily="34" charset="0"/>
                <a:ea typeface="Open Sans" panose="020B0606030504020204" pitchFamily="34" charset="0"/>
                <a:cs typeface="Open Sans" panose="020B0606030504020204" pitchFamily="34" charset="0"/>
              </a:rPr>
              <a:t>Low-dose prednisone (5-10mg) and/or hydroxychloroquine can be started while awaiting the results of these tests. For all other DMARDs, wait for the lab results before initiating. </a:t>
            </a:r>
            <a:endParaRPr lang="en-US" sz="1350" b="1" u="sng" dirty="0">
              <a:latin typeface="Open Sans" panose="020B0606030504020204" pitchFamily="34" charset="0"/>
              <a:ea typeface="Open Sans" panose="020B0606030504020204" pitchFamily="34" charset="0"/>
              <a:cs typeface="Open Sans" panose="020B0606030504020204" pitchFamily="34" charset="0"/>
            </a:endParaRPr>
          </a:p>
          <a:p>
            <a:endParaRPr lang="en-US" sz="1350" dirty="0"/>
          </a:p>
        </p:txBody>
      </p:sp>
      <p:sp>
        <p:nvSpPr>
          <p:cNvPr id="5" name="TextBox 9">
            <a:extLst>
              <a:ext uri="{FF2B5EF4-FFF2-40B4-BE49-F238E27FC236}">
                <a16:creationId xmlns:a16="http://schemas.microsoft.com/office/drawing/2014/main" id="{40C8B3DD-1053-CAD0-2AF1-3114FBE8B509}"/>
              </a:ext>
            </a:extLst>
          </p:cNvPr>
          <p:cNvSpPr txBox="1"/>
          <p:nvPr/>
        </p:nvSpPr>
        <p:spPr>
          <a:xfrm>
            <a:off x="7276661" y="6492874"/>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Fall 2023</a:t>
            </a:r>
          </a:p>
        </p:txBody>
      </p:sp>
    </p:spTree>
    <p:extLst>
      <p:ext uri="{BB962C8B-B14F-4D97-AF65-F5344CB8AC3E}">
        <p14:creationId xmlns:p14="http://schemas.microsoft.com/office/powerpoint/2010/main" val="317754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2F832-EA52-D440-B714-8CBA116847A1}"/>
              </a:ext>
            </a:extLst>
          </p:cNvPr>
          <p:cNvSpPr>
            <a:spLocks noGrp="1"/>
          </p:cNvSpPr>
          <p:nvPr>
            <p:ph type="title"/>
          </p:nvPr>
        </p:nvSpPr>
        <p:spPr>
          <a:xfrm>
            <a:off x="160359" y="1163566"/>
            <a:ext cx="8983642" cy="948602"/>
          </a:xfrm>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Vaccine Considerations in Patients on DMARDs</a:t>
            </a:r>
          </a:p>
        </p:txBody>
      </p:sp>
      <p:sp>
        <p:nvSpPr>
          <p:cNvPr id="3" name="Content Placeholder 2">
            <a:extLst>
              <a:ext uri="{FF2B5EF4-FFF2-40B4-BE49-F238E27FC236}">
                <a16:creationId xmlns:a16="http://schemas.microsoft.com/office/drawing/2014/main" id="{18A8B0FA-A0B4-574A-8DC6-08B1BFD924D0}"/>
              </a:ext>
            </a:extLst>
          </p:cNvPr>
          <p:cNvSpPr>
            <a:spLocks noGrp="1"/>
          </p:cNvSpPr>
          <p:nvPr>
            <p:ph idx="1"/>
          </p:nvPr>
        </p:nvSpPr>
        <p:spPr>
          <a:xfrm>
            <a:off x="628650" y="2125266"/>
            <a:ext cx="3743325" cy="3263504"/>
          </a:xfrm>
          <a:solidFill>
            <a:schemeClr val="accent6">
              <a:lumMod val="20000"/>
              <a:lumOff val="80000"/>
            </a:schemeClr>
          </a:solidFill>
          <a:ln w="38100">
            <a:solidFill>
              <a:srgbClr val="00B050"/>
            </a:solidFill>
          </a:ln>
        </p:spPr>
        <p:txBody>
          <a:bodyPr>
            <a:normAutofit fontScale="92500" lnSpcReduction="10000"/>
          </a:bodyPr>
          <a:lstStyle/>
          <a:p>
            <a:pPr marL="0" indent="0">
              <a:buNone/>
            </a:pPr>
            <a:r>
              <a:rPr lang="en-US" dirty="0">
                <a:latin typeface="Open Sans" panose="020B0606030504020204" pitchFamily="34" charset="0"/>
                <a:ea typeface="Open Sans" panose="020B0606030504020204" pitchFamily="34" charset="0"/>
                <a:cs typeface="Open Sans" panose="020B0606030504020204" pitchFamily="34" charset="0"/>
              </a:rPr>
              <a:t>Recommended vaccines for all patients </a:t>
            </a:r>
            <a:r>
              <a:rPr lang="en-US" b="1" dirty="0">
                <a:latin typeface="Open Sans" panose="020B0606030504020204" pitchFamily="34" charset="0"/>
                <a:ea typeface="Open Sans" panose="020B0606030504020204" pitchFamily="34" charset="0"/>
                <a:cs typeface="Open Sans" panose="020B0606030504020204" pitchFamily="34" charset="0"/>
              </a:rPr>
              <a:t>starting or currently taking immunosuppressive therapy </a:t>
            </a:r>
            <a:r>
              <a:rPr lang="en-US" dirty="0">
                <a:latin typeface="Open Sans" panose="020B0606030504020204" pitchFamily="34" charset="0"/>
                <a:ea typeface="Open Sans" panose="020B0606030504020204" pitchFamily="34" charset="0"/>
                <a:cs typeface="Open Sans" panose="020B0606030504020204" pitchFamily="34" charset="0"/>
              </a:rPr>
              <a:t>for RA (conventional or biologic DMARDs):</a:t>
            </a:r>
          </a:p>
          <a:p>
            <a:pPr lvl="1"/>
            <a:r>
              <a:rPr lang="en-US" dirty="0">
                <a:latin typeface="Open Sans" panose="020B0606030504020204" pitchFamily="34" charset="0"/>
                <a:ea typeface="Open Sans" panose="020B0606030504020204" pitchFamily="34" charset="0"/>
                <a:cs typeface="Open Sans" panose="020B0606030504020204" pitchFamily="34" charset="0"/>
              </a:rPr>
              <a:t>Pneumococcal</a:t>
            </a:r>
          </a:p>
          <a:p>
            <a:pPr lvl="1"/>
            <a:r>
              <a:rPr lang="en-US" dirty="0">
                <a:latin typeface="Open Sans" panose="020B0606030504020204" pitchFamily="34" charset="0"/>
                <a:ea typeface="Open Sans" panose="020B0606030504020204" pitchFamily="34" charset="0"/>
                <a:cs typeface="Open Sans" panose="020B0606030504020204" pitchFamily="34" charset="0"/>
              </a:rPr>
              <a:t>Flu (annually, high dose)</a:t>
            </a:r>
          </a:p>
          <a:p>
            <a:pPr lvl="1"/>
            <a:r>
              <a:rPr lang="en-US" dirty="0">
                <a:latin typeface="Open Sans" panose="020B0606030504020204" pitchFamily="34" charset="0"/>
                <a:ea typeface="Open Sans" panose="020B0606030504020204" pitchFamily="34" charset="0"/>
                <a:cs typeface="Open Sans" panose="020B0606030504020204" pitchFamily="34" charset="0"/>
              </a:rPr>
              <a:t>HBV</a:t>
            </a:r>
          </a:p>
          <a:p>
            <a:pPr lvl="1"/>
            <a:r>
              <a:rPr lang="en-US" dirty="0">
                <a:latin typeface="Open Sans" panose="020B0606030504020204" pitchFamily="34" charset="0"/>
                <a:ea typeface="Open Sans" panose="020B0606030504020204" pitchFamily="34" charset="0"/>
                <a:cs typeface="Open Sans" panose="020B0606030504020204" pitchFamily="34" charset="0"/>
              </a:rPr>
              <a:t>HPV</a:t>
            </a:r>
          </a:p>
          <a:p>
            <a:pPr lvl="1"/>
            <a:r>
              <a:rPr lang="en-US" dirty="0">
                <a:latin typeface="Open Sans" panose="020B0606030504020204" pitchFamily="34" charset="0"/>
                <a:ea typeface="Open Sans" panose="020B0606030504020204" pitchFamily="34" charset="0"/>
                <a:cs typeface="Open Sans" panose="020B0606030504020204" pitchFamily="34" charset="0"/>
              </a:rPr>
              <a:t>Zoster (Shingrix)</a:t>
            </a:r>
          </a:p>
          <a:p>
            <a:pPr lvl="1"/>
            <a:r>
              <a:rPr lang="en-US" dirty="0">
                <a:latin typeface="Open Sans" panose="020B0606030504020204" pitchFamily="34" charset="0"/>
                <a:ea typeface="Open Sans" panose="020B0606030504020204" pitchFamily="34" charset="0"/>
                <a:cs typeface="Open Sans" panose="020B0606030504020204" pitchFamily="34" charset="0"/>
              </a:rPr>
              <a:t>COVID19 (including latest booster)</a:t>
            </a:r>
            <a:endParaRPr lang="en-US" dirty="0"/>
          </a:p>
          <a:p>
            <a:pPr lvl="1"/>
            <a:endParaRPr lang="en-US" dirty="0"/>
          </a:p>
        </p:txBody>
      </p:sp>
      <p:sp>
        <p:nvSpPr>
          <p:cNvPr id="5" name="Content Placeholder 2">
            <a:extLst>
              <a:ext uri="{FF2B5EF4-FFF2-40B4-BE49-F238E27FC236}">
                <a16:creationId xmlns:a16="http://schemas.microsoft.com/office/drawing/2014/main" id="{406157FF-015D-4B48-BB7D-F5F840ECD3B2}"/>
              </a:ext>
            </a:extLst>
          </p:cNvPr>
          <p:cNvSpPr txBox="1">
            <a:spLocks/>
          </p:cNvSpPr>
          <p:nvPr/>
        </p:nvSpPr>
        <p:spPr>
          <a:xfrm>
            <a:off x="5022057" y="3442098"/>
            <a:ext cx="3493294" cy="1946672"/>
          </a:xfrm>
          <a:prstGeom prst="rect">
            <a:avLst/>
          </a:prstGeom>
          <a:solidFill>
            <a:srgbClr val="FF303B">
              <a:alpha val="13000"/>
            </a:srgbClr>
          </a:solidFill>
          <a:ln w="57150">
            <a:solidFill>
              <a:srgbClr val="FF0000"/>
            </a:solidFill>
          </a:ln>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latin typeface="Open Sans" panose="020B0606030504020204" pitchFamily="34" charset="0"/>
                <a:ea typeface="Open Sans" panose="020B0606030504020204" pitchFamily="34" charset="0"/>
                <a:cs typeface="Open Sans" panose="020B0606030504020204" pitchFamily="34" charset="0"/>
              </a:rPr>
              <a:t>Live vaccines are </a:t>
            </a:r>
            <a:r>
              <a:rPr lang="en-US" sz="2100" b="1" u="sng" dirty="0">
                <a:latin typeface="Open Sans" panose="020B0606030504020204" pitchFamily="34" charset="0"/>
                <a:ea typeface="Open Sans" panose="020B0606030504020204" pitchFamily="34" charset="0"/>
                <a:cs typeface="Open Sans" panose="020B0606030504020204" pitchFamily="34" charset="0"/>
              </a:rPr>
              <a:t>contraindicated </a:t>
            </a:r>
            <a:r>
              <a:rPr lang="en-US" sz="2100" dirty="0">
                <a:latin typeface="Open Sans" panose="020B0606030504020204" pitchFamily="34" charset="0"/>
                <a:ea typeface="Open Sans" panose="020B0606030504020204" pitchFamily="34" charset="0"/>
                <a:cs typeface="Open Sans" panose="020B0606030504020204" pitchFamily="34" charset="0"/>
              </a:rPr>
              <a:t>in patients on immunosuppressive therapy:</a:t>
            </a:r>
          </a:p>
          <a:p>
            <a:pPr lvl="1"/>
            <a:r>
              <a:rPr lang="en-US" sz="1800" dirty="0">
                <a:latin typeface="Open Sans" panose="020B0606030504020204" pitchFamily="34" charset="0"/>
                <a:ea typeface="Open Sans" panose="020B0606030504020204" pitchFamily="34" charset="0"/>
                <a:cs typeface="Open Sans" panose="020B0606030504020204" pitchFamily="34" charset="0"/>
              </a:rPr>
              <a:t>MMR</a:t>
            </a:r>
          </a:p>
          <a:p>
            <a:pPr lvl="1"/>
            <a:r>
              <a:rPr lang="en-US" sz="1800" dirty="0">
                <a:latin typeface="Open Sans" panose="020B0606030504020204" pitchFamily="34" charset="0"/>
                <a:ea typeface="Open Sans" panose="020B0606030504020204" pitchFamily="34" charset="0"/>
                <a:cs typeface="Open Sans" panose="020B0606030504020204" pitchFamily="34" charset="0"/>
              </a:rPr>
              <a:t>Yellow Fever</a:t>
            </a:r>
          </a:p>
          <a:p>
            <a:pPr lvl="1"/>
            <a:r>
              <a:rPr lang="en-US" sz="1800" dirty="0">
                <a:latin typeface="Open Sans" panose="020B0606030504020204" pitchFamily="34" charset="0"/>
                <a:ea typeface="Open Sans" panose="020B0606030504020204" pitchFamily="34" charset="0"/>
                <a:cs typeface="Open Sans" panose="020B0606030504020204" pitchFamily="34" charset="0"/>
              </a:rPr>
              <a:t>Inhaled/nasal flu </a:t>
            </a:r>
          </a:p>
          <a:p>
            <a:pPr lvl="1"/>
            <a:endParaRPr lang="en-US" sz="1800" dirty="0"/>
          </a:p>
          <a:p>
            <a:pPr lvl="1"/>
            <a:endParaRPr lang="en-US" sz="1800" dirty="0"/>
          </a:p>
        </p:txBody>
      </p:sp>
      <p:pic>
        <p:nvPicPr>
          <p:cNvPr id="11266" name="Picture 2" descr="Stop Sign with hand clipart transparent - Clipart World">
            <a:extLst>
              <a:ext uri="{FF2B5EF4-FFF2-40B4-BE49-F238E27FC236}">
                <a16:creationId xmlns:a16="http://schemas.microsoft.com/office/drawing/2014/main" id="{2869DBB0-993D-8A44-A2FD-80768B6CB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5911" y="1943695"/>
            <a:ext cx="1625584" cy="1485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9">
            <a:extLst>
              <a:ext uri="{FF2B5EF4-FFF2-40B4-BE49-F238E27FC236}">
                <a16:creationId xmlns:a16="http://schemas.microsoft.com/office/drawing/2014/main" id="{BF4EB8B9-DDA8-5FCB-E4B6-1983968251A7}"/>
              </a:ext>
            </a:extLst>
          </p:cNvPr>
          <p:cNvSpPr txBox="1"/>
          <p:nvPr/>
        </p:nvSpPr>
        <p:spPr>
          <a:xfrm>
            <a:off x="7276661" y="6492874"/>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Fall 2023</a:t>
            </a:r>
          </a:p>
        </p:txBody>
      </p:sp>
    </p:spTree>
    <p:extLst>
      <p:ext uri="{BB962C8B-B14F-4D97-AF65-F5344CB8AC3E}">
        <p14:creationId xmlns:p14="http://schemas.microsoft.com/office/powerpoint/2010/main" val="50866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9EE15-D2A1-C645-AF3E-6EB37137DEDB}"/>
              </a:ext>
            </a:extLst>
          </p:cNvPr>
          <p:cNvSpPr>
            <a:spLocks noGrp="1"/>
          </p:cNvSpPr>
          <p:nvPr>
            <p:ph type="title"/>
          </p:nvPr>
        </p:nvSpPr>
        <p:spPr>
          <a:xfrm>
            <a:off x="429370" y="1036155"/>
            <a:ext cx="8263890" cy="1075811"/>
          </a:xfrm>
        </p:spPr>
        <p:txBody>
          <a:bodyPr anchor="b">
            <a:normAutofit/>
          </a:bodyPr>
          <a:lstStyle/>
          <a:p>
            <a:r>
              <a:rPr lang="en-US" sz="4050"/>
              <a:t>Avoid methotrexate if:</a:t>
            </a:r>
          </a:p>
        </p:txBody>
      </p:sp>
      <p:sp>
        <p:nvSpPr>
          <p:cNvPr id="3" name="Content Placeholder 2">
            <a:extLst>
              <a:ext uri="{FF2B5EF4-FFF2-40B4-BE49-F238E27FC236}">
                <a16:creationId xmlns:a16="http://schemas.microsoft.com/office/drawing/2014/main" id="{AA8EDE29-4ED2-8B46-A0B6-40D03A6BE4D9}"/>
              </a:ext>
            </a:extLst>
          </p:cNvPr>
          <p:cNvSpPr>
            <a:spLocks noGrp="1"/>
          </p:cNvSpPr>
          <p:nvPr>
            <p:ph idx="1"/>
          </p:nvPr>
        </p:nvSpPr>
        <p:spPr>
          <a:xfrm>
            <a:off x="429370" y="2410737"/>
            <a:ext cx="5582096" cy="3089379"/>
          </a:xfrm>
        </p:spPr>
        <p:txBody>
          <a:bodyPr anchor="t">
            <a:noAutofit/>
          </a:bodyPr>
          <a:lstStyle/>
          <a:p>
            <a:r>
              <a:rPr lang="en-US" sz="1950" dirty="0"/>
              <a:t>Woman of childbearing age considering pregnancy or not using birth control. (Pregnancy Category X)</a:t>
            </a:r>
          </a:p>
          <a:p>
            <a:r>
              <a:rPr lang="en-US" sz="1950" dirty="0"/>
              <a:t>Breastfeeding</a:t>
            </a:r>
          </a:p>
          <a:p>
            <a:r>
              <a:rPr lang="en-US" sz="1950" dirty="0"/>
              <a:t>Pre-existing liver disease, hepatitis B or C </a:t>
            </a:r>
          </a:p>
          <a:p>
            <a:pPr lvl="1"/>
            <a:r>
              <a:rPr lang="en-US" sz="1500" dirty="0"/>
              <a:t>Mild NAFLD with normal liver enzymes is ok</a:t>
            </a:r>
          </a:p>
          <a:p>
            <a:r>
              <a:rPr lang="en-US" sz="1950" dirty="0"/>
              <a:t>Heavy alcohol use </a:t>
            </a:r>
          </a:p>
          <a:p>
            <a:pPr lvl="1"/>
            <a:r>
              <a:rPr lang="en-US" sz="1500" dirty="0"/>
              <a:t>US guideline is ≤2 drinks/week, European guideline more lenient…</a:t>
            </a:r>
          </a:p>
          <a:p>
            <a:r>
              <a:rPr lang="en-US" sz="1950" dirty="0"/>
              <a:t>CKD stage 4 or 5 (caution w/ stage 3)</a:t>
            </a:r>
          </a:p>
          <a:p>
            <a:r>
              <a:rPr lang="en-US" sz="1950" dirty="0"/>
              <a:t>Consider alternatives if they also have lung disease</a:t>
            </a:r>
          </a:p>
        </p:txBody>
      </p:sp>
      <p:pic>
        <p:nvPicPr>
          <p:cNvPr id="9218" name="Picture 2" descr="Avoid Stock Illustrations – 25,027 Avoid Stock Illustrations, Vectors &amp;amp;  Clipart - Dreamstime">
            <a:extLst>
              <a:ext uri="{FF2B5EF4-FFF2-40B4-BE49-F238E27FC236}">
                <a16:creationId xmlns:a16="http://schemas.microsoft.com/office/drawing/2014/main" id="{6FF1263D-C94E-C346-AC0E-0DC80FF47B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92" b="-3"/>
          <a:stretch/>
        </p:blipFill>
        <p:spPr bwMode="auto">
          <a:xfrm>
            <a:off x="6198381" y="2427732"/>
            <a:ext cx="2514161" cy="26133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9">
            <a:extLst>
              <a:ext uri="{FF2B5EF4-FFF2-40B4-BE49-F238E27FC236}">
                <a16:creationId xmlns:a16="http://schemas.microsoft.com/office/drawing/2014/main" id="{DBC3E91C-42FD-CB31-D8AA-682B314CF1B6}"/>
              </a:ext>
            </a:extLst>
          </p:cNvPr>
          <p:cNvSpPr txBox="1"/>
          <p:nvPr/>
        </p:nvSpPr>
        <p:spPr>
          <a:xfrm>
            <a:off x="7276661" y="6492874"/>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Fall 2023</a:t>
            </a:r>
          </a:p>
        </p:txBody>
      </p:sp>
    </p:spTree>
    <p:extLst>
      <p:ext uri="{BB962C8B-B14F-4D97-AF65-F5344CB8AC3E}">
        <p14:creationId xmlns:p14="http://schemas.microsoft.com/office/powerpoint/2010/main" val="603815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81D0A-DA99-514D-9B14-27E54E203A5A}"/>
              </a:ext>
            </a:extLst>
          </p:cNvPr>
          <p:cNvSpPr>
            <a:spLocks noGrp="1"/>
          </p:cNvSpPr>
          <p:nvPr>
            <p:ph type="title"/>
          </p:nvPr>
        </p:nvSpPr>
        <p:spPr/>
        <p:txBody>
          <a:bodyPr/>
          <a:lstStyle/>
          <a:p>
            <a:r>
              <a:rPr lang="en-US" dirty="0"/>
              <a:t>Lab Monitoring on Methotrexate</a:t>
            </a:r>
          </a:p>
        </p:txBody>
      </p:sp>
      <p:sp>
        <p:nvSpPr>
          <p:cNvPr id="3" name="Content Placeholder 2">
            <a:extLst>
              <a:ext uri="{FF2B5EF4-FFF2-40B4-BE49-F238E27FC236}">
                <a16:creationId xmlns:a16="http://schemas.microsoft.com/office/drawing/2014/main" id="{0A855105-E4F2-2941-AA4C-F535CF71EEA9}"/>
              </a:ext>
            </a:extLst>
          </p:cNvPr>
          <p:cNvSpPr>
            <a:spLocks noGrp="1"/>
          </p:cNvSpPr>
          <p:nvPr>
            <p:ph idx="1"/>
          </p:nvPr>
        </p:nvSpPr>
        <p:spPr/>
        <p:txBody>
          <a:bodyPr/>
          <a:lstStyle/>
          <a:p>
            <a:pPr marL="0" indent="0">
              <a:buNone/>
            </a:pPr>
            <a:r>
              <a:rPr lang="en-US" dirty="0"/>
              <a:t>Once a month for first 3 months, then </a:t>
            </a:r>
            <a:r>
              <a:rPr lang="en-US" b="1" u="sng" dirty="0"/>
              <a:t>q3 months </a:t>
            </a:r>
            <a:r>
              <a:rPr lang="en-US" dirty="0"/>
              <a:t>thereafter once on a stable dose:</a:t>
            </a:r>
          </a:p>
          <a:p>
            <a:pPr marL="457200" indent="-457200">
              <a:buAutoNum type="arabicPeriod"/>
            </a:pPr>
            <a:r>
              <a:rPr lang="en-US" b="1" dirty="0"/>
              <a:t>CBC</a:t>
            </a:r>
            <a:r>
              <a:rPr lang="en-US" dirty="0"/>
              <a:t> (monitoring for </a:t>
            </a:r>
            <a:r>
              <a:rPr lang="en-US" dirty="0" err="1"/>
              <a:t>cytopenias</a:t>
            </a:r>
            <a:r>
              <a:rPr lang="en-US" dirty="0"/>
              <a:t>. Significant macrocytosis can be a warning sign of MTX toxicity)</a:t>
            </a:r>
          </a:p>
          <a:p>
            <a:pPr marL="457200" indent="-457200">
              <a:buAutoNum type="arabicPeriod"/>
            </a:pPr>
            <a:r>
              <a:rPr lang="en-US" b="1" dirty="0"/>
              <a:t>LFTs </a:t>
            </a:r>
            <a:r>
              <a:rPr lang="en-US" dirty="0"/>
              <a:t>(monitor for hepatoxicity)</a:t>
            </a:r>
          </a:p>
          <a:p>
            <a:pPr marL="457200" indent="-457200">
              <a:buAutoNum type="arabicPeriod"/>
            </a:pPr>
            <a:r>
              <a:rPr lang="en-US" b="1" dirty="0"/>
              <a:t>Creatinine</a:t>
            </a:r>
            <a:r>
              <a:rPr lang="en-US" dirty="0"/>
              <a:t> (MTX is renally cleared, so if GFR goes down, MTX may need to be dose-reduced)</a:t>
            </a:r>
          </a:p>
          <a:p>
            <a:pPr marL="457200" indent="-457200">
              <a:buAutoNum type="arabicPeriod"/>
            </a:pPr>
            <a:r>
              <a:rPr lang="en-US" b="1" dirty="0"/>
              <a:t>ESR/CRP </a:t>
            </a:r>
            <a:r>
              <a:rPr lang="en-US" dirty="0"/>
              <a:t>(for disease activity monitoring)</a:t>
            </a:r>
          </a:p>
          <a:p>
            <a:pPr marL="0" indent="0">
              <a:buNone/>
            </a:pPr>
            <a:endParaRPr lang="en-US" b="1" dirty="0"/>
          </a:p>
        </p:txBody>
      </p:sp>
      <p:sp>
        <p:nvSpPr>
          <p:cNvPr id="4" name="TextBox 9">
            <a:extLst>
              <a:ext uri="{FF2B5EF4-FFF2-40B4-BE49-F238E27FC236}">
                <a16:creationId xmlns:a16="http://schemas.microsoft.com/office/drawing/2014/main" id="{D9058644-0033-C3AF-B85B-AC12B58493A9}"/>
              </a:ext>
            </a:extLst>
          </p:cNvPr>
          <p:cNvSpPr txBox="1"/>
          <p:nvPr/>
        </p:nvSpPr>
        <p:spPr>
          <a:xfrm>
            <a:off x="7276661" y="6492874"/>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Fall 2023</a:t>
            </a:r>
          </a:p>
        </p:txBody>
      </p:sp>
    </p:spTree>
    <p:extLst>
      <p:ext uri="{BB962C8B-B14F-4D97-AF65-F5344CB8AC3E}">
        <p14:creationId xmlns:p14="http://schemas.microsoft.com/office/powerpoint/2010/main" val="3695565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document&#10;&#10;Description automatically generated">
            <a:extLst>
              <a:ext uri="{FF2B5EF4-FFF2-40B4-BE49-F238E27FC236}">
                <a16:creationId xmlns:a16="http://schemas.microsoft.com/office/drawing/2014/main" id="{E5BBB665-E9FB-A216-A954-1C469EA7DCE4}"/>
              </a:ext>
            </a:extLst>
          </p:cNvPr>
          <p:cNvPicPr>
            <a:picLocks noGrp="1" noChangeAspect="1"/>
          </p:cNvPicPr>
          <p:nvPr>
            <p:ph idx="1"/>
          </p:nvPr>
        </p:nvPicPr>
        <p:blipFill>
          <a:blip r:embed="rId2"/>
          <a:stretch>
            <a:fillRect/>
          </a:stretch>
        </p:blipFill>
        <p:spPr>
          <a:xfrm>
            <a:off x="1" y="0"/>
            <a:ext cx="9144000" cy="6857999"/>
          </a:xfrm>
          <a:prstGeom prst="rect">
            <a:avLst/>
          </a:prstGeom>
        </p:spPr>
      </p:pic>
    </p:spTree>
    <p:extLst>
      <p:ext uri="{BB962C8B-B14F-4D97-AF65-F5344CB8AC3E}">
        <p14:creationId xmlns:p14="http://schemas.microsoft.com/office/powerpoint/2010/main" val="3088675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40F4F-76DB-C34D-9107-61A3EA8788C1}"/>
              </a:ext>
            </a:extLst>
          </p:cNvPr>
          <p:cNvSpPr>
            <a:spLocks noGrp="1"/>
          </p:cNvSpPr>
          <p:nvPr>
            <p:ph type="title"/>
          </p:nvPr>
        </p:nvSpPr>
        <p:spPr/>
        <p:txBody>
          <a:bodyPr/>
          <a:lstStyle/>
          <a:p>
            <a:r>
              <a:rPr lang="en-US" dirty="0"/>
              <a:t>Prednisone in RA</a:t>
            </a:r>
          </a:p>
        </p:txBody>
      </p:sp>
      <p:sp>
        <p:nvSpPr>
          <p:cNvPr id="3" name="Content Placeholder 2">
            <a:extLst>
              <a:ext uri="{FF2B5EF4-FFF2-40B4-BE49-F238E27FC236}">
                <a16:creationId xmlns:a16="http://schemas.microsoft.com/office/drawing/2014/main" id="{30FCDFB2-86DD-A54F-AD78-175A819E3F16}"/>
              </a:ext>
            </a:extLst>
          </p:cNvPr>
          <p:cNvSpPr>
            <a:spLocks noGrp="1"/>
          </p:cNvSpPr>
          <p:nvPr>
            <p:ph idx="1"/>
          </p:nvPr>
        </p:nvSpPr>
        <p:spPr/>
        <p:txBody>
          <a:bodyPr/>
          <a:lstStyle/>
          <a:p>
            <a:r>
              <a:rPr lang="en-US" dirty="0"/>
              <a:t>Use the lowest dose possible, for the least amount of time (if at all)</a:t>
            </a:r>
          </a:p>
          <a:p>
            <a:r>
              <a:rPr lang="en-US" dirty="0"/>
              <a:t>Best reserved for short-term use:</a:t>
            </a:r>
          </a:p>
          <a:p>
            <a:pPr lvl="1"/>
            <a:r>
              <a:rPr lang="en-US" dirty="0"/>
              <a:t>At the time of initial diagnosis (while waiting for the DMARD to take effect)</a:t>
            </a:r>
          </a:p>
          <a:p>
            <a:pPr lvl="1"/>
            <a:r>
              <a:rPr lang="en-US" dirty="0"/>
              <a:t>During acute RA flares</a:t>
            </a:r>
          </a:p>
          <a:p>
            <a:r>
              <a:rPr lang="en-US" dirty="0"/>
              <a:t>Typically 5-15mg daily is enough to calm a RA flare</a:t>
            </a:r>
          </a:p>
        </p:txBody>
      </p:sp>
      <p:sp>
        <p:nvSpPr>
          <p:cNvPr id="4" name="TextBox 9">
            <a:extLst>
              <a:ext uri="{FF2B5EF4-FFF2-40B4-BE49-F238E27FC236}">
                <a16:creationId xmlns:a16="http://schemas.microsoft.com/office/drawing/2014/main" id="{87E6E283-A1FD-480E-1EB7-6533404ADD4C}"/>
              </a:ext>
            </a:extLst>
          </p:cNvPr>
          <p:cNvSpPr txBox="1"/>
          <p:nvPr/>
        </p:nvSpPr>
        <p:spPr>
          <a:xfrm>
            <a:off x="7276661" y="6492874"/>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Fall 2023</a:t>
            </a:r>
          </a:p>
        </p:txBody>
      </p:sp>
    </p:spTree>
    <p:extLst>
      <p:ext uri="{BB962C8B-B14F-4D97-AF65-F5344CB8AC3E}">
        <p14:creationId xmlns:p14="http://schemas.microsoft.com/office/powerpoint/2010/main" val="1671184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06396-C961-8F47-9A77-8F803E6C92F5}"/>
              </a:ext>
            </a:extLst>
          </p:cNvPr>
          <p:cNvSpPr>
            <a:spLocks noGrp="1"/>
          </p:cNvSpPr>
          <p:nvPr>
            <p:ph type="title"/>
          </p:nvPr>
        </p:nvSpPr>
        <p:spPr/>
        <p:txBody>
          <a:bodyPr>
            <a:normAutofit fontScale="90000"/>
          </a:bodyPr>
          <a:lstStyle/>
          <a:p>
            <a:r>
              <a:rPr lang="en-US" altLang="en-US" sz="3600" dirty="0">
                <a:latin typeface="Open Sans" panose="020B0606030504020204" pitchFamily="34" charset="0"/>
                <a:ea typeface="Open Sans" panose="020B0606030504020204" pitchFamily="34" charset="0"/>
                <a:cs typeface="Open Sans" panose="020B0606030504020204" pitchFamily="34" charset="0"/>
              </a:rPr>
              <a:t>RA Biologics</a:t>
            </a:r>
            <a:br>
              <a:rPr lang="en-US" altLang="en-US" sz="3600" dirty="0">
                <a:latin typeface="Open Sans" panose="020B0606030504020204" pitchFamily="34" charset="0"/>
                <a:ea typeface="Open Sans" panose="020B0606030504020204" pitchFamily="34" charset="0"/>
                <a:cs typeface="Open Sans" panose="020B0606030504020204" pitchFamily="34" charset="0"/>
              </a:rPr>
            </a:br>
            <a:r>
              <a:rPr lang="en-US" altLang="en-US" sz="3100" i="1" dirty="0">
                <a:latin typeface="Open Sans" panose="020B0606030504020204" pitchFamily="34" charset="0"/>
                <a:ea typeface="Open Sans" panose="020B0606030504020204" pitchFamily="34" charset="0"/>
                <a:cs typeface="Open Sans" panose="020B0606030504020204" pitchFamily="34" charset="0"/>
              </a:rPr>
              <a:t>ACR/EULAR Guidelines</a:t>
            </a:r>
            <a:br>
              <a:rPr lang="en-US" altLang="en-US" sz="3600" dirty="0">
                <a:latin typeface="Open Sans" panose="020B0606030504020204" pitchFamily="34" charset="0"/>
                <a:ea typeface="Open Sans" panose="020B0606030504020204" pitchFamily="34" charset="0"/>
                <a:cs typeface="Open Sans" panose="020B0606030504020204" pitchFamily="34" charset="0"/>
              </a:rPr>
            </a:br>
            <a:endParaRPr lang="en-US" dirty="0"/>
          </a:p>
        </p:txBody>
      </p:sp>
      <p:sp>
        <p:nvSpPr>
          <p:cNvPr id="3" name="Content Placeholder 2">
            <a:extLst>
              <a:ext uri="{FF2B5EF4-FFF2-40B4-BE49-F238E27FC236}">
                <a16:creationId xmlns:a16="http://schemas.microsoft.com/office/drawing/2014/main" id="{947D042F-C353-4E4E-8551-BD33A45BB41B}"/>
              </a:ext>
            </a:extLst>
          </p:cNvPr>
          <p:cNvSpPr>
            <a:spLocks noGrp="1"/>
          </p:cNvSpPr>
          <p:nvPr>
            <p:ph idx="1"/>
          </p:nvPr>
        </p:nvSpPr>
        <p:spPr/>
        <p:txBody>
          <a:bodyPr>
            <a:normAutofit fontScale="85000" lnSpcReduction="20000"/>
          </a:bodyPr>
          <a:lstStyle/>
          <a:p>
            <a:pPr marL="0" indent="0">
              <a:buNone/>
            </a:pPr>
            <a:r>
              <a:rPr lang="en-US" altLang="en-US" sz="2400" dirty="0" err="1">
                <a:latin typeface="Open Sans" panose="020B0606030504020204" pitchFamily="34" charset="0"/>
                <a:ea typeface="Open Sans" panose="020B0606030504020204" pitchFamily="34" charset="0"/>
                <a:cs typeface="Open Sans" panose="020B0606030504020204" pitchFamily="34" charset="0"/>
              </a:rPr>
              <a:t>TNFi</a:t>
            </a:r>
            <a:r>
              <a:rPr lang="en-US" altLang="en-US" sz="2400" dirty="0">
                <a:latin typeface="Open Sans" panose="020B0606030504020204" pitchFamily="34" charset="0"/>
                <a:ea typeface="Open Sans" panose="020B0606030504020204" pitchFamily="34" charset="0"/>
                <a:cs typeface="Open Sans" panose="020B0606030504020204" pitchFamily="34" charset="0"/>
              </a:rPr>
              <a:t> is typically first line biologic.</a:t>
            </a:r>
          </a:p>
          <a:p>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altLang="en-US" sz="2400" dirty="0">
                <a:latin typeface="Open Sans" panose="020B0606030504020204" pitchFamily="34" charset="0"/>
                <a:ea typeface="Open Sans" panose="020B0606030504020204" pitchFamily="34" charset="0"/>
                <a:cs typeface="Open Sans" panose="020B0606030504020204" pitchFamily="34" charset="0"/>
              </a:rPr>
              <a:t>Inadequate response to initial TNF:</a:t>
            </a:r>
          </a:p>
          <a:p>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altLang="en-US" sz="2400" dirty="0">
                <a:latin typeface="Open Sans" panose="020B0606030504020204" pitchFamily="34" charset="0"/>
                <a:ea typeface="Open Sans" panose="020B0606030504020204" pitchFamily="34" charset="0"/>
                <a:cs typeface="Open Sans" panose="020B0606030504020204" pitchFamily="34" charset="0"/>
              </a:rPr>
              <a:t>	- second anti-TNF </a:t>
            </a:r>
          </a:p>
          <a:p>
            <a:r>
              <a:rPr lang="en-US" altLang="en-US" sz="2400" dirty="0">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a:latin typeface="Open Sans" panose="020B0606030504020204" pitchFamily="34" charset="0"/>
                <a:ea typeface="Open Sans" panose="020B0606030504020204" pitchFamily="34" charset="0"/>
                <a:cs typeface="Open Sans" panose="020B0606030504020204" pitchFamily="34" charset="0"/>
              </a:rPr>
              <a:t>OR</a:t>
            </a:r>
          </a:p>
          <a:p>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a:p>
            <a:r>
              <a:rPr lang="en-US" altLang="en-US" sz="2400" dirty="0">
                <a:latin typeface="Open Sans" panose="020B0606030504020204" pitchFamily="34" charset="0"/>
                <a:ea typeface="Open Sans" panose="020B0606030504020204" pitchFamily="34" charset="0"/>
                <a:cs typeface="Open Sans" panose="020B0606030504020204" pitchFamily="34" charset="0"/>
              </a:rPr>
              <a:t>	- alternative biologic agent (tocilizumab or abatacept) </a:t>
            </a:r>
            <a:r>
              <a:rPr lang="en-US" altLang="en-US" sz="2400" b="1" dirty="0">
                <a:latin typeface="Open Sans" panose="020B0606030504020204" pitchFamily="34" charset="0"/>
                <a:ea typeface="Open Sans" panose="020B0606030504020204" pitchFamily="34" charset="0"/>
                <a:cs typeface="Open Sans" panose="020B0606030504020204" pitchFamily="34" charset="0"/>
              </a:rPr>
              <a:t>OR</a:t>
            </a:r>
          </a:p>
          <a:p>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a:p>
            <a:r>
              <a:rPr lang="en-US" altLang="en-US" sz="2400" dirty="0">
                <a:latin typeface="Open Sans" panose="020B0606030504020204" pitchFamily="34" charset="0"/>
                <a:ea typeface="Open Sans" panose="020B0606030504020204" pitchFamily="34" charset="0"/>
                <a:cs typeface="Open Sans" panose="020B0606030504020204" pitchFamily="34" charset="0"/>
              </a:rPr>
              <a:t>	- tofacitinib</a:t>
            </a:r>
          </a:p>
          <a:p>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a:p>
            <a:r>
              <a:rPr lang="en-US" altLang="en-US" sz="2400" dirty="0">
                <a:latin typeface="Open Sans" panose="020B0606030504020204" pitchFamily="34" charset="0"/>
                <a:ea typeface="Open Sans" panose="020B0606030504020204" pitchFamily="34" charset="0"/>
                <a:cs typeface="Open Sans" panose="020B0606030504020204" pitchFamily="34" charset="0"/>
              </a:rPr>
              <a:t>In studies, the efficacies of the above treatment options are equivalent</a:t>
            </a:r>
          </a:p>
          <a:p>
            <a:endParaRPr lang="en-US" dirty="0"/>
          </a:p>
        </p:txBody>
      </p:sp>
      <p:sp>
        <p:nvSpPr>
          <p:cNvPr id="4" name="TextBox 9">
            <a:extLst>
              <a:ext uri="{FF2B5EF4-FFF2-40B4-BE49-F238E27FC236}">
                <a16:creationId xmlns:a16="http://schemas.microsoft.com/office/drawing/2014/main" id="{6A09519E-41C3-AF91-5A9E-90E10FCC5171}"/>
              </a:ext>
            </a:extLst>
          </p:cNvPr>
          <p:cNvSpPr txBox="1"/>
          <p:nvPr/>
        </p:nvSpPr>
        <p:spPr>
          <a:xfrm>
            <a:off x="7276661" y="6492874"/>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Fall 2023</a:t>
            </a:r>
          </a:p>
        </p:txBody>
      </p:sp>
    </p:spTree>
    <p:extLst>
      <p:ext uri="{BB962C8B-B14F-4D97-AF65-F5344CB8AC3E}">
        <p14:creationId xmlns:p14="http://schemas.microsoft.com/office/powerpoint/2010/main" val="2793313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xtBox 4">
            <a:extLst>
              <a:ext uri="{FF2B5EF4-FFF2-40B4-BE49-F238E27FC236}">
                <a16:creationId xmlns:a16="http://schemas.microsoft.com/office/drawing/2014/main" id="{4117CE8C-E9EB-5B45-9F33-478C8324AC24}"/>
              </a:ext>
            </a:extLst>
          </p:cNvPr>
          <p:cNvSpPr txBox="1">
            <a:spLocks noChangeArrowheads="1"/>
          </p:cNvSpPr>
          <p:nvPr/>
        </p:nvSpPr>
        <p:spPr bwMode="auto">
          <a:xfrm>
            <a:off x="871537" y="997325"/>
            <a:ext cx="7400925"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37931725" indent="-37474525">
              <a:defRPr sz="2400">
                <a:solidFill>
                  <a:schemeClr val="tx1"/>
                </a:solidFill>
                <a:latin typeface="Calibri" panose="020F0502020204030204" pitchFamily="34" charset="0"/>
                <a:ea typeface="ＭＳ Ｐゴシック" panose="020B0600070205080204" pitchFamily="34" charset="-128"/>
              </a:defRPr>
            </a:lvl2pPr>
            <a:lvl3pPr>
              <a:defRPr sz="2400">
                <a:solidFill>
                  <a:schemeClr val="tx1"/>
                </a:solidFill>
                <a:latin typeface="Calibri" panose="020F0502020204030204" pitchFamily="34" charset="0"/>
                <a:ea typeface="ＭＳ Ｐゴシック" panose="020B0600070205080204" pitchFamily="34" charset="-128"/>
              </a:defRPr>
            </a:lvl3pPr>
            <a:lvl4pPr>
              <a:defRPr sz="2400">
                <a:solidFill>
                  <a:schemeClr val="tx1"/>
                </a:solidFill>
                <a:latin typeface="Calibri" panose="020F0502020204030204" pitchFamily="34" charset="0"/>
                <a:ea typeface="ＭＳ Ｐゴシック" panose="020B0600070205080204" pitchFamily="34" charset="-128"/>
              </a:defRPr>
            </a:lvl4pPr>
            <a:lvl5pPr>
              <a:defRPr sz="2400">
                <a:solidFill>
                  <a:schemeClr val="tx1"/>
                </a:solidFill>
                <a:latin typeface="Calibri" panose="020F050202020403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endParaRPr lang="en-US" altLang="en-US" sz="2000" b="1" dirty="0">
              <a:latin typeface="Open Sans" panose="020B0606030504020204" pitchFamily="34" charset="0"/>
              <a:ea typeface="Open Sans" panose="020B0606030504020204" pitchFamily="34" charset="0"/>
              <a:cs typeface="Open Sans" panose="020B0606030504020204" pitchFamily="34" charset="0"/>
            </a:endParaRPr>
          </a:p>
          <a:p>
            <a:pPr algn="ctr"/>
            <a:endParaRPr lang="en-US" altLang="en-US" sz="2000" b="1"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b="1" dirty="0" err="1">
                <a:latin typeface="Open Sans" panose="020B0606030504020204" pitchFamily="34" charset="0"/>
                <a:ea typeface="Open Sans" panose="020B0606030504020204" pitchFamily="34" charset="0"/>
                <a:cs typeface="Open Sans" panose="020B0606030504020204" pitchFamily="34" charset="0"/>
              </a:rPr>
              <a:t>TNFi</a:t>
            </a:r>
            <a:r>
              <a:rPr lang="en-US" altLang="en-US" sz="2000" b="1" dirty="0">
                <a:latin typeface="Open Sans" panose="020B0606030504020204" pitchFamily="34" charset="0"/>
                <a:ea typeface="Open Sans" panose="020B0606030504020204" pitchFamily="34" charset="0"/>
                <a:cs typeface="Open Sans" panose="020B0606030504020204" pitchFamily="34" charset="0"/>
              </a:rPr>
              <a:t> (ex: etanercept/Enbrel or adalimumab/Humira) is typically first choice biologic.</a:t>
            </a:r>
          </a:p>
          <a:p>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Inadequate response to initial TNF:</a:t>
            </a:r>
          </a:p>
          <a:p>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	- second anti-TNF </a:t>
            </a:r>
          </a:p>
          <a:p>
            <a:r>
              <a:rPr lang="en-US" altLang="en-US" sz="2000" dirty="0">
                <a:latin typeface="Open Sans" panose="020B0606030504020204" pitchFamily="34" charset="0"/>
                <a:ea typeface="Open Sans" panose="020B0606030504020204" pitchFamily="34" charset="0"/>
                <a:cs typeface="Open Sans" panose="020B0606030504020204" pitchFamily="34" charset="0"/>
              </a:rPr>
              <a:t> </a:t>
            </a:r>
            <a:r>
              <a:rPr lang="en-US" altLang="en-US" sz="2000" b="1" dirty="0">
                <a:latin typeface="Open Sans" panose="020B0606030504020204" pitchFamily="34" charset="0"/>
                <a:ea typeface="Open Sans" panose="020B0606030504020204" pitchFamily="34" charset="0"/>
                <a:cs typeface="Open Sans" panose="020B0606030504020204" pitchFamily="34" charset="0"/>
              </a:rPr>
              <a:t>OR</a:t>
            </a:r>
          </a:p>
          <a:p>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	- alternative biologic agent (tocilizumab or abatacept) </a:t>
            </a:r>
            <a:r>
              <a:rPr lang="en-US" altLang="en-US" sz="2000" b="1" dirty="0">
                <a:latin typeface="Open Sans" panose="020B0606030504020204" pitchFamily="34" charset="0"/>
                <a:ea typeface="Open Sans" panose="020B0606030504020204" pitchFamily="34" charset="0"/>
                <a:cs typeface="Open Sans" panose="020B0606030504020204" pitchFamily="34" charset="0"/>
              </a:rPr>
              <a:t>OR</a:t>
            </a:r>
          </a:p>
          <a:p>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	- tofacitinib</a:t>
            </a:r>
          </a:p>
          <a:p>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In studies, the efficacies of the above treatment options are equivalent</a:t>
            </a:r>
          </a:p>
          <a:p>
            <a:pPr algn="ctr"/>
            <a:endParaRPr lang="en-US" altLang="en-US" sz="2000" b="1" dirty="0"/>
          </a:p>
          <a:p>
            <a:pPr algn="ctr"/>
            <a:endParaRPr lang="en-US" altLang="en-US" sz="2000" b="1" dirty="0"/>
          </a:p>
        </p:txBody>
      </p:sp>
      <p:sp>
        <p:nvSpPr>
          <p:cNvPr id="5" name="Title 1">
            <a:extLst>
              <a:ext uri="{FF2B5EF4-FFF2-40B4-BE49-F238E27FC236}">
                <a16:creationId xmlns:a16="http://schemas.microsoft.com/office/drawing/2014/main" id="{4308E855-F3E7-1744-BD3C-C2BD4479849D}"/>
              </a:ext>
            </a:extLst>
          </p:cNvPr>
          <p:cNvSpPr txBox="1">
            <a:spLocks/>
          </p:cNvSpPr>
          <p:nvPr/>
        </p:nvSpPr>
        <p:spPr>
          <a:xfrm>
            <a:off x="628650" y="365126"/>
            <a:ext cx="7886700" cy="1325563"/>
          </a:xfrm>
          <a:prstGeom prst="rect">
            <a:avLst/>
          </a:prstGeom>
        </p:spPr>
        <p:txBody>
          <a:bodyP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en-US" sz="3600" dirty="0">
                <a:latin typeface="Open Sans" panose="020B0606030504020204" pitchFamily="34" charset="0"/>
                <a:ea typeface="Open Sans" panose="020B0606030504020204" pitchFamily="34" charset="0"/>
                <a:cs typeface="Open Sans" panose="020B0606030504020204" pitchFamily="34" charset="0"/>
              </a:rPr>
              <a:t>RA Biologics</a:t>
            </a:r>
            <a:br>
              <a:rPr lang="en-US" altLang="en-US" sz="3600" dirty="0">
                <a:latin typeface="Open Sans" panose="020B0606030504020204" pitchFamily="34" charset="0"/>
                <a:ea typeface="Open Sans" panose="020B0606030504020204" pitchFamily="34" charset="0"/>
                <a:cs typeface="Open Sans" panose="020B0606030504020204" pitchFamily="34" charset="0"/>
              </a:rPr>
            </a:br>
            <a:r>
              <a:rPr lang="en-US" altLang="en-US" sz="3100" i="1" dirty="0">
                <a:latin typeface="Open Sans" panose="020B0606030504020204" pitchFamily="34" charset="0"/>
                <a:ea typeface="Open Sans" panose="020B0606030504020204" pitchFamily="34" charset="0"/>
                <a:cs typeface="Open Sans" panose="020B0606030504020204" pitchFamily="34" charset="0"/>
              </a:rPr>
              <a:t>ACR/EULAR Guidelines</a:t>
            </a:r>
            <a:br>
              <a:rPr lang="en-US" altLang="en-US" sz="3600" dirty="0">
                <a:latin typeface="Open Sans" panose="020B0606030504020204" pitchFamily="34" charset="0"/>
                <a:ea typeface="Open Sans" panose="020B0606030504020204" pitchFamily="34" charset="0"/>
                <a:cs typeface="Open Sans" panose="020B0606030504020204" pitchFamily="34" charset="0"/>
              </a:rPr>
            </a:br>
            <a:endParaRPr lang="en-US" dirty="0"/>
          </a:p>
        </p:txBody>
      </p:sp>
      <p:sp>
        <p:nvSpPr>
          <p:cNvPr id="2" name="TextBox 9">
            <a:extLst>
              <a:ext uri="{FF2B5EF4-FFF2-40B4-BE49-F238E27FC236}">
                <a16:creationId xmlns:a16="http://schemas.microsoft.com/office/drawing/2014/main" id="{C57D3FA5-7D90-2FB7-E6C2-1C9675F6B538}"/>
              </a:ext>
            </a:extLst>
          </p:cNvPr>
          <p:cNvSpPr txBox="1"/>
          <p:nvPr/>
        </p:nvSpPr>
        <p:spPr>
          <a:xfrm>
            <a:off x="7276661" y="6492874"/>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Fall 2023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Box 4">
            <a:extLst>
              <a:ext uri="{FF2B5EF4-FFF2-40B4-BE49-F238E27FC236}">
                <a16:creationId xmlns:a16="http://schemas.microsoft.com/office/drawing/2014/main" id="{E7CE4851-BAB7-5C4E-9B99-F6AD82DF2DCD}"/>
              </a:ext>
            </a:extLst>
          </p:cNvPr>
          <p:cNvSpPr txBox="1">
            <a:spLocks noChangeArrowheads="1"/>
          </p:cNvSpPr>
          <p:nvPr/>
        </p:nvSpPr>
        <p:spPr bwMode="auto">
          <a:xfrm>
            <a:off x="871537" y="1365250"/>
            <a:ext cx="740092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37931725" indent="-37474525">
              <a:defRPr sz="2400">
                <a:solidFill>
                  <a:schemeClr val="tx1"/>
                </a:solidFill>
                <a:latin typeface="Calibri" panose="020F0502020204030204" pitchFamily="34" charset="0"/>
                <a:ea typeface="ＭＳ Ｐゴシック" panose="020B0600070205080204" pitchFamily="34" charset="-128"/>
              </a:defRPr>
            </a:lvl2pPr>
            <a:lvl3pPr>
              <a:defRPr sz="2400">
                <a:solidFill>
                  <a:schemeClr val="tx1"/>
                </a:solidFill>
                <a:latin typeface="Calibri" panose="020F0502020204030204" pitchFamily="34" charset="0"/>
                <a:ea typeface="ＭＳ Ｐゴシック" panose="020B0600070205080204" pitchFamily="34" charset="-128"/>
              </a:defRPr>
            </a:lvl3pPr>
            <a:lvl4pPr>
              <a:defRPr sz="2400">
                <a:solidFill>
                  <a:schemeClr val="tx1"/>
                </a:solidFill>
                <a:latin typeface="Calibri" panose="020F0502020204030204" pitchFamily="34" charset="0"/>
                <a:ea typeface="ＭＳ Ｐゴシック" panose="020B0600070205080204" pitchFamily="34" charset="-128"/>
              </a:defRPr>
            </a:lvl4pPr>
            <a:lvl5pPr>
              <a:defRPr sz="2400">
                <a:solidFill>
                  <a:schemeClr val="tx1"/>
                </a:solidFill>
                <a:latin typeface="Calibri" panose="020F050202020403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endParaRPr lang="en-US" altLang="en-US" sz="2000" b="1" dirty="0">
              <a:latin typeface="Open Sans" panose="020B0606030504020204" pitchFamily="34" charset="0"/>
              <a:ea typeface="Open Sans" panose="020B0606030504020204" pitchFamily="34" charset="0"/>
              <a:cs typeface="Open Sans" panose="020B0606030504020204" pitchFamily="34" charset="0"/>
            </a:endParaRPr>
          </a:p>
          <a:p>
            <a:pPr algn="ctr"/>
            <a:endParaRPr lang="en-US" altLang="en-US" sz="2000" b="1"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When to consider a biologic OTHER THAN a TNF inhibitor as a first line agent</a:t>
            </a:r>
          </a:p>
          <a:p>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	- recent lymphoma history</a:t>
            </a:r>
          </a:p>
          <a:p>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	- h/o demyelinating disease</a:t>
            </a:r>
          </a:p>
          <a:p>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	- LTBI with contra-indications to treatment</a:t>
            </a:r>
          </a:p>
          <a:p>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	- class III/IV CHF</a:t>
            </a:r>
          </a:p>
          <a:p>
            <a:endParaRPr lang="en-US" altLang="en-US" sz="2000" dirty="0">
              <a:latin typeface="Open Sans" panose="020B0606030504020204" pitchFamily="34" charset="0"/>
              <a:ea typeface="Open Sans" panose="020B0606030504020204" pitchFamily="34" charset="0"/>
              <a:cs typeface="Open Sans" panose="020B0606030504020204" pitchFamily="34" charset="0"/>
            </a:endParaRPr>
          </a:p>
          <a:p>
            <a:r>
              <a:rPr lang="en-US" altLang="en-US" sz="2000" dirty="0">
                <a:latin typeface="Open Sans" panose="020B0606030504020204" pitchFamily="34" charset="0"/>
                <a:ea typeface="Open Sans" panose="020B0606030504020204" pitchFamily="34" charset="0"/>
                <a:cs typeface="Open Sans" panose="020B0606030504020204" pitchFamily="34" charset="0"/>
              </a:rPr>
              <a:t>	- co-existent lupus or lupus-like illness (”</a:t>
            </a:r>
            <a:r>
              <a:rPr lang="en-US" altLang="en-US" sz="2000" dirty="0" err="1">
                <a:latin typeface="Open Sans" panose="020B0606030504020204" pitchFamily="34" charset="0"/>
                <a:ea typeface="Open Sans" panose="020B0606030504020204" pitchFamily="34" charset="0"/>
                <a:cs typeface="Open Sans" panose="020B0606030504020204" pitchFamily="34" charset="0"/>
              </a:rPr>
              <a:t>Rhupus</a:t>
            </a:r>
            <a:r>
              <a:rPr lang="en-US" altLang="en-US"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1">
            <a:extLst>
              <a:ext uri="{FF2B5EF4-FFF2-40B4-BE49-F238E27FC236}">
                <a16:creationId xmlns:a16="http://schemas.microsoft.com/office/drawing/2014/main" id="{67E2035C-B927-2B4C-852B-0341D3679BCF}"/>
              </a:ext>
            </a:extLst>
          </p:cNvPr>
          <p:cNvSpPr txBox="1">
            <a:spLocks/>
          </p:cNvSpPr>
          <p:nvPr/>
        </p:nvSpPr>
        <p:spPr>
          <a:xfrm>
            <a:off x="628650" y="365126"/>
            <a:ext cx="7886700" cy="1325563"/>
          </a:xfrm>
          <a:prstGeom prst="rect">
            <a:avLst/>
          </a:prstGeom>
        </p:spPr>
        <p:txBody>
          <a:bodyP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en-US" sz="3600" dirty="0">
                <a:latin typeface="Open Sans" panose="020B0606030504020204" pitchFamily="34" charset="0"/>
                <a:ea typeface="Open Sans" panose="020B0606030504020204" pitchFamily="34" charset="0"/>
                <a:cs typeface="Open Sans" panose="020B0606030504020204" pitchFamily="34" charset="0"/>
              </a:rPr>
              <a:t>RA Biologics</a:t>
            </a:r>
            <a:br>
              <a:rPr lang="en-US" altLang="en-US" sz="3600" dirty="0">
                <a:latin typeface="Open Sans" panose="020B0606030504020204" pitchFamily="34" charset="0"/>
                <a:ea typeface="Open Sans" panose="020B0606030504020204" pitchFamily="34" charset="0"/>
                <a:cs typeface="Open Sans" panose="020B0606030504020204" pitchFamily="34" charset="0"/>
              </a:rPr>
            </a:br>
            <a:r>
              <a:rPr lang="en-US" altLang="en-US" sz="3100" i="1" dirty="0">
                <a:latin typeface="Open Sans" panose="020B0606030504020204" pitchFamily="34" charset="0"/>
                <a:ea typeface="Open Sans" panose="020B0606030504020204" pitchFamily="34" charset="0"/>
                <a:cs typeface="Open Sans" panose="020B0606030504020204" pitchFamily="34" charset="0"/>
              </a:rPr>
              <a:t>ACR/EULAR Guidelines</a:t>
            </a:r>
            <a:br>
              <a:rPr lang="en-US" altLang="en-US" sz="3600" dirty="0">
                <a:latin typeface="Open Sans" panose="020B0606030504020204" pitchFamily="34" charset="0"/>
                <a:ea typeface="Open Sans" panose="020B0606030504020204" pitchFamily="34" charset="0"/>
                <a:cs typeface="Open Sans" panose="020B0606030504020204" pitchFamily="34" charset="0"/>
              </a:rPr>
            </a:br>
            <a:endParaRPr lang="en-US" dirty="0"/>
          </a:p>
        </p:txBody>
      </p:sp>
      <p:sp>
        <p:nvSpPr>
          <p:cNvPr id="2" name="TextBox 9">
            <a:extLst>
              <a:ext uri="{FF2B5EF4-FFF2-40B4-BE49-F238E27FC236}">
                <a16:creationId xmlns:a16="http://schemas.microsoft.com/office/drawing/2014/main" id="{34C16EB3-1DFE-2F90-20E1-548F22193379}"/>
              </a:ext>
            </a:extLst>
          </p:cNvPr>
          <p:cNvSpPr txBox="1"/>
          <p:nvPr/>
        </p:nvSpPr>
        <p:spPr>
          <a:xfrm>
            <a:off x="7276661" y="6492874"/>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Fall 2023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white background&#10;&#10;Description automatically generated">
            <a:extLst>
              <a:ext uri="{FF2B5EF4-FFF2-40B4-BE49-F238E27FC236}">
                <a16:creationId xmlns:a16="http://schemas.microsoft.com/office/drawing/2014/main" id="{B1766BD7-630D-6DEF-B31B-5A5BC8B55033}"/>
              </a:ext>
            </a:extLst>
          </p:cNvPr>
          <p:cNvPicPr>
            <a:picLocks noGrp="1" noChangeAspect="1"/>
          </p:cNvPicPr>
          <p:nvPr>
            <p:ph idx="1"/>
          </p:nvPr>
        </p:nvPicPr>
        <p:blipFill>
          <a:blip r:embed="rId2"/>
          <a:stretch>
            <a:fillRect/>
          </a:stretch>
        </p:blipFill>
        <p:spPr>
          <a:xfrm>
            <a:off x="0" y="-1"/>
            <a:ext cx="9144000" cy="7328263"/>
          </a:xfrm>
          <a:prstGeom prst="rect">
            <a:avLst/>
          </a:prstGeom>
        </p:spPr>
      </p:pic>
    </p:spTree>
    <p:extLst>
      <p:ext uri="{BB962C8B-B14F-4D97-AF65-F5344CB8AC3E}">
        <p14:creationId xmlns:p14="http://schemas.microsoft.com/office/powerpoint/2010/main" val="16255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card&#10;&#10;Description automatically generated">
            <a:extLst>
              <a:ext uri="{FF2B5EF4-FFF2-40B4-BE49-F238E27FC236}">
                <a16:creationId xmlns:a16="http://schemas.microsoft.com/office/drawing/2014/main" id="{F74920B7-2060-FC51-6141-821D740647B3}"/>
              </a:ext>
            </a:extLst>
          </p:cNvPr>
          <p:cNvPicPr>
            <a:picLocks noGrp="1" noChangeAspect="1"/>
          </p:cNvPicPr>
          <p:nvPr>
            <p:ph idx="1"/>
          </p:nvPr>
        </p:nvPicPr>
        <p:blipFill>
          <a:blip r:embed="rId2"/>
          <a:stretch>
            <a:fillRect/>
          </a:stretch>
        </p:blipFill>
        <p:spPr>
          <a:xfrm>
            <a:off x="0" y="-1"/>
            <a:ext cx="9144000" cy="7119257"/>
          </a:xfrm>
          <a:prstGeom prst="rect">
            <a:avLst/>
          </a:prstGeom>
        </p:spPr>
      </p:pic>
    </p:spTree>
    <p:extLst>
      <p:ext uri="{BB962C8B-B14F-4D97-AF65-F5344CB8AC3E}">
        <p14:creationId xmlns:p14="http://schemas.microsoft.com/office/powerpoint/2010/main" val="3474282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E15C-F546-5049-ABD2-BB4019302CAF}"/>
              </a:ext>
            </a:extLst>
          </p:cNvPr>
          <p:cNvSpPr>
            <a:spLocks noGrp="1"/>
          </p:cNvSpPr>
          <p:nvPr>
            <p:ph type="title"/>
          </p:nvPr>
        </p:nvSpPr>
        <p:spPr/>
        <p:txBody>
          <a:bodyPr/>
          <a:lstStyle/>
          <a:p>
            <a:r>
              <a:rPr lang="en-US" dirty="0"/>
              <a:t>RA Joint Exam Videos</a:t>
            </a:r>
          </a:p>
        </p:txBody>
      </p:sp>
      <p:pic>
        <p:nvPicPr>
          <p:cNvPr id="4" name="Content Placeholder 3">
            <a:extLst>
              <a:ext uri="{FF2B5EF4-FFF2-40B4-BE49-F238E27FC236}">
                <a16:creationId xmlns:a16="http://schemas.microsoft.com/office/drawing/2014/main" id="{6A408FCD-6396-F446-A463-C3B561829132}"/>
              </a:ext>
            </a:extLst>
          </p:cNvPr>
          <p:cNvPicPr>
            <a:picLocks noGrp="1" noChangeAspect="1"/>
          </p:cNvPicPr>
          <p:nvPr>
            <p:ph idx="1"/>
          </p:nvPr>
        </p:nvPicPr>
        <p:blipFill>
          <a:blip r:embed="rId2"/>
          <a:stretch>
            <a:fillRect/>
          </a:stretch>
        </p:blipFill>
        <p:spPr>
          <a:xfrm>
            <a:off x="978790" y="1825625"/>
            <a:ext cx="7186420" cy="4351338"/>
          </a:xfrm>
          <a:prstGeom prst="rect">
            <a:avLst/>
          </a:prstGeom>
        </p:spPr>
      </p:pic>
      <p:sp>
        <p:nvSpPr>
          <p:cNvPr id="3" name="TextBox 9">
            <a:extLst>
              <a:ext uri="{FF2B5EF4-FFF2-40B4-BE49-F238E27FC236}">
                <a16:creationId xmlns:a16="http://schemas.microsoft.com/office/drawing/2014/main" id="{84906132-99DD-5D3D-312F-B9F9B61C6A1E}"/>
              </a:ext>
            </a:extLst>
          </p:cNvPr>
          <p:cNvSpPr txBox="1"/>
          <p:nvPr/>
        </p:nvSpPr>
        <p:spPr>
          <a:xfrm>
            <a:off x="7276661" y="6492874"/>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Fall 2023</a:t>
            </a:r>
          </a:p>
        </p:txBody>
      </p:sp>
    </p:spTree>
    <p:extLst>
      <p:ext uri="{BB962C8B-B14F-4D97-AF65-F5344CB8AC3E}">
        <p14:creationId xmlns:p14="http://schemas.microsoft.com/office/powerpoint/2010/main" val="4264659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5,213 Curved Road Illustrations &amp;amp; Clip Art - iStock">
            <a:extLst>
              <a:ext uri="{FF2B5EF4-FFF2-40B4-BE49-F238E27FC236}">
                <a16:creationId xmlns:a16="http://schemas.microsoft.com/office/drawing/2014/main" id="{CA0CF9C7-1E69-EB46-85ED-076365373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9479"/>
            <a:ext cx="9144000" cy="40562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B3BE4F-5ACE-294E-8B2A-A03EC187E187}"/>
              </a:ext>
            </a:extLst>
          </p:cNvPr>
          <p:cNvSpPr txBox="1"/>
          <p:nvPr/>
        </p:nvSpPr>
        <p:spPr>
          <a:xfrm>
            <a:off x="1588992" y="4504856"/>
            <a:ext cx="1349280" cy="923330"/>
          </a:xfrm>
          <a:prstGeom prst="rect">
            <a:avLst/>
          </a:prstGeom>
          <a:solidFill>
            <a:schemeClr val="accent6">
              <a:lumMod val="40000"/>
              <a:lumOff val="60000"/>
            </a:schemeClr>
          </a:solidFill>
        </p:spPr>
        <p:txBody>
          <a:bodyPr wrap="square" rtlCol="0">
            <a:spAutoFit/>
          </a:bodyPr>
          <a:lstStyle/>
          <a:p>
            <a:pPr algn="ctr"/>
            <a:endParaRPr lang="en-US" sz="1350" dirty="0"/>
          </a:p>
          <a:p>
            <a:pPr algn="ctr"/>
            <a:r>
              <a:rPr lang="en-US" sz="1350" b="1" dirty="0"/>
              <a:t>Clinical</a:t>
            </a:r>
            <a:r>
              <a:rPr lang="en-US" sz="1350" dirty="0"/>
              <a:t> </a:t>
            </a:r>
            <a:r>
              <a:rPr lang="en-US" sz="1350" b="1" dirty="0"/>
              <a:t>Manifestations</a:t>
            </a:r>
          </a:p>
          <a:p>
            <a:pPr algn="ctr"/>
            <a:endParaRPr lang="en-US" sz="1350" dirty="0"/>
          </a:p>
        </p:txBody>
      </p:sp>
      <p:sp>
        <p:nvSpPr>
          <p:cNvPr id="5" name="TextBox 4">
            <a:extLst>
              <a:ext uri="{FF2B5EF4-FFF2-40B4-BE49-F238E27FC236}">
                <a16:creationId xmlns:a16="http://schemas.microsoft.com/office/drawing/2014/main" id="{9D43BD55-46A7-454E-9571-0FE5433EF051}"/>
              </a:ext>
            </a:extLst>
          </p:cNvPr>
          <p:cNvSpPr txBox="1"/>
          <p:nvPr/>
        </p:nvSpPr>
        <p:spPr>
          <a:xfrm>
            <a:off x="3765249" y="4245345"/>
            <a:ext cx="1245476" cy="715581"/>
          </a:xfrm>
          <a:prstGeom prst="rect">
            <a:avLst/>
          </a:prstGeom>
          <a:solidFill>
            <a:srgbClr val="B065EE"/>
          </a:solidFill>
        </p:spPr>
        <p:txBody>
          <a:bodyPr wrap="square" rtlCol="0">
            <a:spAutoFit/>
          </a:bodyPr>
          <a:lstStyle/>
          <a:p>
            <a:pPr algn="ctr"/>
            <a:endParaRPr lang="en-US" sz="1350" dirty="0"/>
          </a:p>
          <a:p>
            <a:pPr algn="ctr"/>
            <a:r>
              <a:rPr lang="en-US" sz="1350" b="1" dirty="0"/>
              <a:t>Differential Dx</a:t>
            </a:r>
          </a:p>
          <a:p>
            <a:pPr algn="ctr"/>
            <a:endParaRPr lang="en-US" sz="1350" dirty="0"/>
          </a:p>
        </p:txBody>
      </p:sp>
      <p:sp>
        <p:nvSpPr>
          <p:cNvPr id="6" name="TextBox 5">
            <a:extLst>
              <a:ext uri="{FF2B5EF4-FFF2-40B4-BE49-F238E27FC236}">
                <a16:creationId xmlns:a16="http://schemas.microsoft.com/office/drawing/2014/main" id="{EAEFE7D6-21A3-6645-A51F-BE4E932E79A8}"/>
              </a:ext>
            </a:extLst>
          </p:cNvPr>
          <p:cNvSpPr txBox="1"/>
          <p:nvPr/>
        </p:nvSpPr>
        <p:spPr>
          <a:xfrm>
            <a:off x="521494" y="3497811"/>
            <a:ext cx="1245476" cy="715581"/>
          </a:xfrm>
          <a:prstGeom prst="rect">
            <a:avLst/>
          </a:prstGeom>
          <a:solidFill>
            <a:schemeClr val="accent5">
              <a:lumMod val="40000"/>
              <a:lumOff val="60000"/>
            </a:schemeClr>
          </a:solidFill>
        </p:spPr>
        <p:txBody>
          <a:bodyPr wrap="square" rtlCol="0">
            <a:spAutoFit/>
          </a:bodyPr>
          <a:lstStyle/>
          <a:p>
            <a:pPr algn="ctr"/>
            <a:endParaRPr lang="en-US" sz="1350" b="1" dirty="0"/>
          </a:p>
          <a:p>
            <a:pPr algn="ctr"/>
            <a:r>
              <a:rPr lang="en-US" sz="1350" b="1" dirty="0"/>
              <a:t>Epidemiology</a:t>
            </a:r>
          </a:p>
          <a:p>
            <a:pPr algn="ctr"/>
            <a:endParaRPr lang="en-US" sz="1350" b="1" dirty="0"/>
          </a:p>
        </p:txBody>
      </p:sp>
      <p:sp>
        <p:nvSpPr>
          <p:cNvPr id="7" name="TextBox 6">
            <a:extLst>
              <a:ext uri="{FF2B5EF4-FFF2-40B4-BE49-F238E27FC236}">
                <a16:creationId xmlns:a16="http://schemas.microsoft.com/office/drawing/2014/main" id="{15A2D2A8-79AE-6B40-96F1-2F8F40393586}"/>
              </a:ext>
            </a:extLst>
          </p:cNvPr>
          <p:cNvSpPr txBox="1"/>
          <p:nvPr/>
        </p:nvSpPr>
        <p:spPr>
          <a:xfrm>
            <a:off x="2519773" y="2963425"/>
            <a:ext cx="1245476" cy="923330"/>
          </a:xfrm>
          <a:prstGeom prst="rect">
            <a:avLst/>
          </a:prstGeom>
          <a:solidFill>
            <a:schemeClr val="accent4">
              <a:lumMod val="40000"/>
              <a:lumOff val="60000"/>
            </a:schemeClr>
          </a:solidFill>
        </p:spPr>
        <p:txBody>
          <a:bodyPr wrap="square" rtlCol="0">
            <a:spAutoFit/>
          </a:bodyPr>
          <a:lstStyle/>
          <a:p>
            <a:pPr algn="ctr"/>
            <a:endParaRPr lang="en-US" sz="1350" dirty="0"/>
          </a:p>
          <a:p>
            <a:pPr algn="ctr"/>
            <a:r>
              <a:rPr lang="en-US" sz="1350" b="1" dirty="0"/>
              <a:t>Labs &amp; Imaging</a:t>
            </a:r>
          </a:p>
          <a:p>
            <a:pPr algn="ctr"/>
            <a:endParaRPr lang="en-US" sz="1350" dirty="0"/>
          </a:p>
        </p:txBody>
      </p:sp>
      <p:sp>
        <p:nvSpPr>
          <p:cNvPr id="8" name="TextBox 7">
            <a:extLst>
              <a:ext uri="{FF2B5EF4-FFF2-40B4-BE49-F238E27FC236}">
                <a16:creationId xmlns:a16="http://schemas.microsoft.com/office/drawing/2014/main" id="{4DBABF13-CB71-6E4E-94F5-3F0B2B2D25AD}"/>
              </a:ext>
            </a:extLst>
          </p:cNvPr>
          <p:cNvSpPr txBox="1"/>
          <p:nvPr/>
        </p:nvSpPr>
        <p:spPr>
          <a:xfrm>
            <a:off x="5984246" y="3255438"/>
            <a:ext cx="2357438" cy="1200329"/>
          </a:xfrm>
          <a:prstGeom prst="rect">
            <a:avLst/>
          </a:prstGeom>
          <a:solidFill>
            <a:srgbClr val="C00000"/>
          </a:solidFill>
        </p:spPr>
        <p:txBody>
          <a:bodyPr wrap="square" rtlCol="0">
            <a:spAutoFit/>
          </a:bodyPr>
          <a:lstStyle/>
          <a:p>
            <a:pPr algn="ctr"/>
            <a:endParaRPr lang="en-US" sz="2400" b="1" dirty="0"/>
          </a:p>
          <a:p>
            <a:pPr algn="ctr"/>
            <a:r>
              <a:rPr lang="en-US" sz="2400" b="1" dirty="0">
                <a:solidFill>
                  <a:schemeClr val="bg1"/>
                </a:solidFill>
              </a:rPr>
              <a:t>Treatment</a:t>
            </a:r>
          </a:p>
          <a:p>
            <a:pPr algn="ctr"/>
            <a:endParaRPr lang="en-US" sz="2400" b="1" dirty="0"/>
          </a:p>
        </p:txBody>
      </p:sp>
      <p:sp>
        <p:nvSpPr>
          <p:cNvPr id="3" name="TextBox 9">
            <a:extLst>
              <a:ext uri="{FF2B5EF4-FFF2-40B4-BE49-F238E27FC236}">
                <a16:creationId xmlns:a16="http://schemas.microsoft.com/office/drawing/2014/main" id="{376A2A9C-CB5D-9637-5640-7775D41A906B}"/>
              </a:ext>
            </a:extLst>
          </p:cNvPr>
          <p:cNvSpPr txBox="1"/>
          <p:nvPr/>
        </p:nvSpPr>
        <p:spPr>
          <a:xfrm>
            <a:off x="7276661" y="6492874"/>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Fall 2023</a:t>
            </a:r>
          </a:p>
        </p:txBody>
      </p:sp>
      <p:sp>
        <p:nvSpPr>
          <p:cNvPr id="10" name="Title 9">
            <a:extLst>
              <a:ext uri="{FF2B5EF4-FFF2-40B4-BE49-F238E27FC236}">
                <a16:creationId xmlns:a16="http://schemas.microsoft.com/office/drawing/2014/main" id="{CF08CA25-162B-584B-A7E3-5575F90E8F10}"/>
              </a:ext>
            </a:extLst>
          </p:cNvPr>
          <p:cNvSpPr>
            <a:spLocks noGrp="1"/>
          </p:cNvSpPr>
          <p:nvPr>
            <p:ph type="title"/>
          </p:nvPr>
        </p:nvSpPr>
        <p:spPr/>
        <p:txBody>
          <a:bodyPr/>
          <a:lstStyle/>
          <a:p>
            <a:r>
              <a:rPr lang="en-US" dirty="0"/>
              <a:t>RA ECHO Journey</a:t>
            </a:r>
          </a:p>
        </p:txBody>
      </p:sp>
    </p:spTree>
    <p:extLst>
      <p:ext uri="{BB962C8B-B14F-4D97-AF65-F5344CB8AC3E}">
        <p14:creationId xmlns:p14="http://schemas.microsoft.com/office/powerpoint/2010/main" val="2372719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eart made from white candy">
            <a:extLst>
              <a:ext uri="{FF2B5EF4-FFF2-40B4-BE49-F238E27FC236}">
                <a16:creationId xmlns:a16="http://schemas.microsoft.com/office/drawing/2014/main" id="{3C94DCDF-9AAE-C14C-3652-2E4D113C6E37}"/>
              </a:ext>
            </a:extLst>
          </p:cNvPr>
          <p:cNvPicPr>
            <a:picLocks noChangeAspect="1"/>
          </p:cNvPicPr>
          <p:nvPr/>
        </p:nvPicPr>
        <p:blipFill rotWithShape="1">
          <a:blip r:embed="rId2"/>
          <a:srcRect l="14000" r="-1" b="-1"/>
          <a:stretch/>
        </p:blipFill>
        <p:spPr>
          <a:xfrm>
            <a:off x="-2285" y="10"/>
            <a:ext cx="9143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90B2F5-4A34-0A4C-9B8B-2A4AA8892AB6}"/>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4500" b="1">
                <a:solidFill>
                  <a:srgbClr val="FFFFFF"/>
                </a:solidFill>
              </a:rPr>
              <a:t>RA Clinical Pearls</a:t>
            </a:r>
          </a:p>
        </p:txBody>
      </p:sp>
      <p:sp>
        <p:nvSpPr>
          <p:cNvPr id="3" name="TextBox 9">
            <a:extLst>
              <a:ext uri="{FF2B5EF4-FFF2-40B4-BE49-F238E27FC236}">
                <a16:creationId xmlns:a16="http://schemas.microsoft.com/office/drawing/2014/main" id="{1F43E131-50F7-F8D4-B8AD-6F1C1C04487C}"/>
              </a:ext>
            </a:extLst>
          </p:cNvPr>
          <p:cNvSpPr txBox="1"/>
          <p:nvPr/>
        </p:nvSpPr>
        <p:spPr>
          <a:xfrm>
            <a:off x="7276661" y="6492874"/>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Fall 2023</a:t>
            </a:r>
          </a:p>
        </p:txBody>
      </p:sp>
    </p:spTree>
    <p:extLst>
      <p:ext uri="{BB962C8B-B14F-4D97-AF65-F5344CB8AC3E}">
        <p14:creationId xmlns:p14="http://schemas.microsoft.com/office/powerpoint/2010/main" val="2651116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6977A-9599-5141-B31E-B5189E585305}"/>
              </a:ext>
            </a:extLst>
          </p:cNvPr>
          <p:cNvSpPr>
            <a:spLocks noGrp="1"/>
          </p:cNvSpPr>
          <p:nvPr>
            <p:ph type="title"/>
          </p:nvPr>
        </p:nvSpPr>
        <p:spPr/>
        <p:txBody>
          <a:bodyPr/>
          <a:lstStyle/>
          <a:p>
            <a:r>
              <a:rPr lang="en-US" dirty="0"/>
              <a:t>Distinguishing RA from OA</a:t>
            </a:r>
          </a:p>
        </p:txBody>
      </p:sp>
      <p:sp>
        <p:nvSpPr>
          <p:cNvPr id="3" name="Content Placeholder 2">
            <a:extLst>
              <a:ext uri="{FF2B5EF4-FFF2-40B4-BE49-F238E27FC236}">
                <a16:creationId xmlns:a16="http://schemas.microsoft.com/office/drawing/2014/main" id="{30DC1AB3-6081-8045-B0AE-D13DB6570053}"/>
              </a:ext>
            </a:extLst>
          </p:cNvPr>
          <p:cNvSpPr>
            <a:spLocks noGrp="1"/>
          </p:cNvSpPr>
          <p:nvPr>
            <p:ph idx="1"/>
          </p:nvPr>
        </p:nvSpPr>
        <p:spPr>
          <a:xfrm>
            <a:off x="628650" y="1710658"/>
            <a:ext cx="7886700" cy="4351338"/>
          </a:xfrm>
        </p:spPr>
        <p:txBody>
          <a:bodyPr/>
          <a:lstStyle/>
          <a:p>
            <a:pPr marL="0" indent="0" algn="ctr">
              <a:buNone/>
            </a:pPr>
            <a:r>
              <a:rPr lang="en-US" dirty="0"/>
              <a:t>Inflammatory arthritis (like RA) may be characterized by </a:t>
            </a:r>
            <a:r>
              <a:rPr lang="en-US" b="1" i="1" dirty="0"/>
              <a:t>prolonged</a:t>
            </a:r>
            <a:r>
              <a:rPr lang="en-US" b="1" dirty="0"/>
              <a:t> morning stiffness (&gt;1 hour)</a:t>
            </a:r>
            <a:r>
              <a:rPr lang="en-US" dirty="0"/>
              <a:t>, and it tends to get </a:t>
            </a:r>
            <a:r>
              <a:rPr lang="en-US" b="1" i="1" dirty="0"/>
              <a:t>better </a:t>
            </a:r>
            <a:r>
              <a:rPr lang="en-US" b="1" dirty="0"/>
              <a:t>with activity</a:t>
            </a:r>
            <a:r>
              <a:rPr lang="en-US" dirty="0"/>
              <a:t>.</a:t>
            </a:r>
          </a:p>
          <a:p>
            <a:pPr marL="0" indent="0" algn="ctr">
              <a:buNone/>
            </a:pPr>
            <a:endParaRPr lang="en-US" b="1" dirty="0"/>
          </a:p>
          <a:p>
            <a:pPr marL="0" indent="0" algn="ctr">
              <a:buNone/>
            </a:pPr>
            <a:r>
              <a:rPr lang="en-US" i="1" dirty="0"/>
              <a:t>Helpful questions to ask your patient with joint pain:</a:t>
            </a:r>
          </a:p>
          <a:p>
            <a:endParaRPr lang="en-US" b="1" dirty="0"/>
          </a:p>
        </p:txBody>
      </p:sp>
      <p:sp>
        <p:nvSpPr>
          <p:cNvPr id="4" name="Rounded Rectangular Callout 3">
            <a:extLst>
              <a:ext uri="{FF2B5EF4-FFF2-40B4-BE49-F238E27FC236}">
                <a16:creationId xmlns:a16="http://schemas.microsoft.com/office/drawing/2014/main" id="{2A3D11A1-F5A8-0E4A-AA4B-D3F68C46D912}"/>
              </a:ext>
            </a:extLst>
          </p:cNvPr>
          <p:cNvSpPr/>
          <p:nvPr/>
        </p:nvSpPr>
        <p:spPr>
          <a:xfrm>
            <a:off x="1078611" y="3263075"/>
            <a:ext cx="4791456" cy="1126045"/>
          </a:xfrm>
          <a:prstGeom prst="wedgeRoundRectCallout">
            <a:avLst>
              <a:gd name="adj1" fmla="val -36775"/>
              <a:gd name="adj2" fmla="val 111705"/>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ysClr val="windowText" lastClr="000000"/>
                </a:solidFill>
              </a:rPr>
              <a:t>“Does your joint pain get better with activity, or worse?”</a:t>
            </a:r>
          </a:p>
        </p:txBody>
      </p:sp>
      <p:sp>
        <p:nvSpPr>
          <p:cNvPr id="5" name="Rounded Rectangular Callout 4">
            <a:extLst>
              <a:ext uri="{FF2B5EF4-FFF2-40B4-BE49-F238E27FC236}">
                <a16:creationId xmlns:a16="http://schemas.microsoft.com/office/drawing/2014/main" id="{0DC13F38-AE02-EC4D-B20D-8AD07FFD34EA}"/>
              </a:ext>
            </a:extLst>
          </p:cNvPr>
          <p:cNvSpPr/>
          <p:nvPr/>
        </p:nvSpPr>
        <p:spPr>
          <a:xfrm>
            <a:off x="3139440" y="4524056"/>
            <a:ext cx="4791456" cy="1270319"/>
          </a:xfrm>
          <a:prstGeom prst="wedgeRoundRectCallout">
            <a:avLst>
              <a:gd name="adj1" fmla="val -60439"/>
              <a:gd name="adj2" fmla="val 119949"/>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“What time of day is your joint pain and stiffness the worst?”</a:t>
            </a:r>
            <a:endParaRPr lang="en-US" sz="2400" dirty="0"/>
          </a:p>
        </p:txBody>
      </p:sp>
      <p:sp>
        <p:nvSpPr>
          <p:cNvPr id="6" name="Rounded Rectangular Callout 5">
            <a:extLst>
              <a:ext uri="{FF2B5EF4-FFF2-40B4-BE49-F238E27FC236}">
                <a16:creationId xmlns:a16="http://schemas.microsoft.com/office/drawing/2014/main" id="{F9FC19D5-AFB0-BA4E-9A38-A91EAF3B05E6}"/>
              </a:ext>
            </a:extLst>
          </p:cNvPr>
          <p:cNvSpPr/>
          <p:nvPr/>
        </p:nvSpPr>
        <p:spPr>
          <a:xfrm>
            <a:off x="5140262" y="5589556"/>
            <a:ext cx="2444877" cy="944880"/>
          </a:xfrm>
          <a:prstGeom prst="wedgeRoundRectCallout">
            <a:avLst>
              <a:gd name="adj1" fmla="val -42276"/>
              <a:gd name="adj2" fmla="val 818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How long does the stiffness usually last in the morning?”</a:t>
            </a:r>
            <a:endParaRPr lang="en-US" dirty="0"/>
          </a:p>
        </p:txBody>
      </p:sp>
      <p:sp>
        <p:nvSpPr>
          <p:cNvPr id="7" name="TextBox 9">
            <a:extLst>
              <a:ext uri="{FF2B5EF4-FFF2-40B4-BE49-F238E27FC236}">
                <a16:creationId xmlns:a16="http://schemas.microsoft.com/office/drawing/2014/main" id="{F75346AE-9135-3FF4-88DC-AEE9D3463603}"/>
              </a:ext>
            </a:extLst>
          </p:cNvPr>
          <p:cNvSpPr txBox="1"/>
          <p:nvPr/>
        </p:nvSpPr>
        <p:spPr>
          <a:xfrm>
            <a:off x="7276661" y="6492874"/>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Fall 2023</a:t>
            </a:r>
          </a:p>
        </p:txBody>
      </p:sp>
    </p:spTree>
    <p:extLst>
      <p:ext uri="{BB962C8B-B14F-4D97-AF65-F5344CB8AC3E}">
        <p14:creationId xmlns:p14="http://schemas.microsoft.com/office/powerpoint/2010/main" val="197569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84634D2-B2B3-C746-ACA8-56BC68161D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8755"/>
          <a:stretch/>
        </p:blipFill>
        <p:spPr bwMode="auto">
          <a:xfrm>
            <a:off x="4489849" y="1616885"/>
            <a:ext cx="2281398" cy="48715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4196E8E-0796-3747-B2D0-B7EF07CE7B94}"/>
              </a:ext>
            </a:extLst>
          </p:cNvPr>
          <p:cNvSpPr/>
          <p:nvPr/>
        </p:nvSpPr>
        <p:spPr>
          <a:xfrm>
            <a:off x="6442474" y="5235071"/>
            <a:ext cx="910459" cy="839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138B4FED-7300-1147-A65E-FCF930C38A27}"/>
              </a:ext>
            </a:extLst>
          </p:cNvPr>
          <p:cNvSpPr txBox="1"/>
          <p:nvPr/>
        </p:nvSpPr>
        <p:spPr>
          <a:xfrm>
            <a:off x="6886947" y="2110609"/>
            <a:ext cx="1940061" cy="3347070"/>
          </a:xfrm>
          <a:prstGeom prst="rect">
            <a:avLst/>
          </a:prstGeom>
          <a:noFill/>
        </p:spPr>
        <p:txBody>
          <a:bodyPr wrap="square" rtlCol="0">
            <a:spAutoFit/>
          </a:bodyPr>
          <a:lstStyle/>
          <a:p>
            <a:r>
              <a:rPr lang="en-US" b="1" dirty="0">
                <a:solidFill>
                  <a:srgbClr val="FF0000"/>
                </a:solidFill>
              </a:rPr>
              <a:t>Neck</a:t>
            </a:r>
          </a:p>
          <a:p>
            <a:r>
              <a:rPr lang="en-US" b="1" dirty="0">
                <a:solidFill>
                  <a:srgbClr val="FF0000"/>
                </a:solidFill>
              </a:rPr>
              <a:t>Shoulders</a:t>
            </a:r>
          </a:p>
          <a:p>
            <a:r>
              <a:rPr lang="en-US" b="1" dirty="0">
                <a:solidFill>
                  <a:srgbClr val="FF0000"/>
                </a:solidFill>
              </a:rPr>
              <a:t>Elbows</a:t>
            </a:r>
          </a:p>
          <a:p>
            <a:r>
              <a:rPr lang="en-US" b="1" dirty="0">
                <a:solidFill>
                  <a:srgbClr val="FF0000"/>
                </a:solidFill>
              </a:rPr>
              <a:t>Wrists</a:t>
            </a:r>
            <a:endParaRPr lang="en-US" sz="1500" b="1" dirty="0">
              <a:solidFill>
                <a:srgbClr val="FF0000"/>
              </a:solidFill>
            </a:endParaRPr>
          </a:p>
          <a:p>
            <a:r>
              <a:rPr lang="en-US" b="1" dirty="0">
                <a:solidFill>
                  <a:srgbClr val="FF0000"/>
                </a:solidFill>
              </a:rPr>
              <a:t>Hands</a:t>
            </a:r>
            <a:r>
              <a:rPr lang="en-US" sz="1500" b="1" dirty="0">
                <a:solidFill>
                  <a:srgbClr val="FF0000"/>
                </a:solidFill>
              </a:rPr>
              <a:t> (MCPs, PIPs)</a:t>
            </a:r>
          </a:p>
          <a:p>
            <a:r>
              <a:rPr lang="en-US" b="1" dirty="0">
                <a:solidFill>
                  <a:srgbClr val="FF0000"/>
                </a:solidFill>
              </a:rPr>
              <a:t>Knee</a:t>
            </a:r>
          </a:p>
          <a:p>
            <a:r>
              <a:rPr lang="en-US" b="1" dirty="0">
                <a:solidFill>
                  <a:srgbClr val="FF0000"/>
                </a:solidFill>
              </a:rPr>
              <a:t>Toes</a:t>
            </a:r>
          </a:p>
          <a:p>
            <a:endParaRPr lang="en-US" b="1" dirty="0">
              <a:solidFill>
                <a:srgbClr val="FF0000"/>
              </a:solidFill>
            </a:endParaRPr>
          </a:p>
          <a:p>
            <a:endParaRPr lang="en-US" sz="1350" dirty="0"/>
          </a:p>
          <a:p>
            <a:r>
              <a:rPr lang="en-US" b="1" u="sng" dirty="0">
                <a:solidFill>
                  <a:srgbClr val="00B050"/>
                </a:solidFill>
              </a:rPr>
              <a:t>Spares the:</a:t>
            </a:r>
          </a:p>
          <a:p>
            <a:pPr marL="214313" indent="-214313">
              <a:buFont typeface="Arial" panose="020B0604020202020204" pitchFamily="34" charset="0"/>
              <a:buChar char="•"/>
            </a:pPr>
            <a:r>
              <a:rPr lang="en-US" b="1" dirty="0">
                <a:solidFill>
                  <a:srgbClr val="00B050"/>
                </a:solidFill>
              </a:rPr>
              <a:t>Low back </a:t>
            </a:r>
          </a:p>
          <a:p>
            <a:pPr marL="214313" indent="-214313">
              <a:buFont typeface="Arial" panose="020B0604020202020204" pitchFamily="34" charset="0"/>
              <a:buChar char="•"/>
            </a:pPr>
            <a:r>
              <a:rPr lang="en-US" b="1" dirty="0">
                <a:solidFill>
                  <a:srgbClr val="00B050"/>
                </a:solidFill>
              </a:rPr>
              <a:t>DIPs</a:t>
            </a:r>
          </a:p>
        </p:txBody>
      </p:sp>
      <p:sp>
        <p:nvSpPr>
          <p:cNvPr id="12" name="Title 1">
            <a:extLst>
              <a:ext uri="{FF2B5EF4-FFF2-40B4-BE49-F238E27FC236}">
                <a16:creationId xmlns:a16="http://schemas.microsoft.com/office/drawing/2014/main" id="{6F300CC9-478E-5844-8A57-E10CBD287D8E}"/>
              </a:ext>
            </a:extLst>
          </p:cNvPr>
          <p:cNvSpPr>
            <a:spLocks noGrp="1"/>
          </p:cNvSpPr>
          <p:nvPr>
            <p:ph type="title"/>
          </p:nvPr>
        </p:nvSpPr>
        <p:spPr>
          <a:xfrm>
            <a:off x="628650" y="365126"/>
            <a:ext cx="7886700" cy="1325563"/>
          </a:xfrm>
        </p:spPr>
        <p:txBody>
          <a:bodyPr/>
          <a:lstStyle/>
          <a:p>
            <a:r>
              <a:rPr lang="en-US" dirty="0"/>
              <a:t>Joint Distribution in RA</a:t>
            </a:r>
          </a:p>
        </p:txBody>
      </p:sp>
      <p:sp>
        <p:nvSpPr>
          <p:cNvPr id="8" name="Rounded Rectangle 7">
            <a:extLst>
              <a:ext uri="{FF2B5EF4-FFF2-40B4-BE49-F238E27FC236}">
                <a16:creationId xmlns:a16="http://schemas.microsoft.com/office/drawing/2014/main" id="{B074843C-621B-504B-8B51-740A677F213A}"/>
              </a:ext>
            </a:extLst>
          </p:cNvPr>
          <p:cNvSpPr/>
          <p:nvPr/>
        </p:nvSpPr>
        <p:spPr>
          <a:xfrm>
            <a:off x="804672" y="2377440"/>
            <a:ext cx="3685177" cy="285763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A773E35-8603-B745-97C2-241A9625EA19}"/>
              </a:ext>
            </a:extLst>
          </p:cNvPr>
          <p:cNvSpPr txBox="1"/>
          <p:nvPr/>
        </p:nvSpPr>
        <p:spPr>
          <a:xfrm>
            <a:off x="880934" y="2999314"/>
            <a:ext cx="3551065" cy="1569660"/>
          </a:xfrm>
          <a:prstGeom prst="rect">
            <a:avLst/>
          </a:prstGeom>
          <a:noFill/>
        </p:spPr>
        <p:txBody>
          <a:bodyPr wrap="square" rtlCol="0">
            <a:spAutoFit/>
          </a:bodyPr>
          <a:lstStyle/>
          <a:p>
            <a:r>
              <a:rPr lang="en-US" sz="2400" dirty="0"/>
              <a:t>RA can affect nearly any synovial joint in the body, however it usually </a:t>
            </a:r>
            <a:r>
              <a:rPr lang="en-US" sz="2400" b="1" dirty="0"/>
              <a:t>SPARES the low back and the DIPs. </a:t>
            </a:r>
          </a:p>
        </p:txBody>
      </p:sp>
      <p:sp>
        <p:nvSpPr>
          <p:cNvPr id="2" name="TextBox 9">
            <a:extLst>
              <a:ext uri="{FF2B5EF4-FFF2-40B4-BE49-F238E27FC236}">
                <a16:creationId xmlns:a16="http://schemas.microsoft.com/office/drawing/2014/main" id="{91F86D1B-A301-1EE0-AD47-8F4DE0FF6BFB}"/>
              </a:ext>
            </a:extLst>
          </p:cNvPr>
          <p:cNvSpPr txBox="1"/>
          <p:nvPr/>
        </p:nvSpPr>
        <p:spPr>
          <a:xfrm>
            <a:off x="7276661" y="6492874"/>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Fall 2023</a:t>
            </a:r>
          </a:p>
        </p:txBody>
      </p:sp>
    </p:spTree>
    <p:extLst>
      <p:ext uri="{BB962C8B-B14F-4D97-AF65-F5344CB8AC3E}">
        <p14:creationId xmlns:p14="http://schemas.microsoft.com/office/powerpoint/2010/main" val="2000401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6276FE865F86468E668E1113D70D9A" ma:contentTypeVersion="16" ma:contentTypeDescription="Create a new document." ma:contentTypeScope="" ma:versionID="49d719af81b2e1621147b5fa18221e81">
  <xsd:schema xmlns:xsd="http://www.w3.org/2001/XMLSchema" xmlns:xs="http://www.w3.org/2001/XMLSchema" xmlns:p="http://schemas.microsoft.com/office/2006/metadata/properties" xmlns:ns2="d92a44d9-cee3-4bac-871c-d665e403a4e1" xmlns:ns3="6113e5c4-20a0-41da-a0da-fe74194b9795" targetNamespace="http://schemas.microsoft.com/office/2006/metadata/properties" ma:root="true" ma:fieldsID="eb6aa87cb9e6a4423577a9fc2f7a60a9" ns2:_="" ns3:_="">
    <xsd:import namespace="d92a44d9-cee3-4bac-871c-d665e403a4e1"/>
    <xsd:import namespace="6113e5c4-20a0-41da-a0da-fe74194b979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2a44d9-cee3-4bac-871c-d665e403a4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73eda6-ee47-49cd-8b90-1ba368fd384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113e5c4-20a0-41da-a0da-fe74194b979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fa5cbf7-a8e8-4cf6-ba56-4d08ec1235d3}" ma:internalName="TaxCatchAll" ma:showField="CatchAllData" ma:web="6113e5c4-20a0-41da-a0da-fe74194b97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113e5c4-20a0-41da-a0da-fe74194b9795">
      <UserInfo>
        <DisplayName>gwendolyngrant3_gmail.com#ext#@ucsfonline.onmicrosoft.com</DisplayName>
        <AccountId>99</AccountId>
        <AccountType/>
      </UserInfo>
      <UserInfo>
        <DisplayName>Margaretten, Mary</DisplayName>
        <AccountId>42</AccountId>
        <AccountType/>
      </UserInfo>
      <UserInfo>
        <DisplayName>Mandal, Jennifer</DisplayName>
        <AccountId>12</AccountId>
        <AccountType/>
      </UserInfo>
    </SharedWithUsers>
    <lcf76f155ced4ddcb4097134ff3c332f xmlns="d92a44d9-cee3-4bac-871c-d665e403a4e1">
      <Terms xmlns="http://schemas.microsoft.com/office/infopath/2007/PartnerControls"/>
    </lcf76f155ced4ddcb4097134ff3c332f>
    <TaxCatchAll xmlns="6113e5c4-20a0-41da-a0da-fe74194b979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ED89A2-0B71-49AB-8C2A-4D144AE70E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2a44d9-cee3-4bac-871c-d665e403a4e1"/>
    <ds:schemaRef ds:uri="6113e5c4-20a0-41da-a0da-fe74194b97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E673E69-99CE-453A-BDD9-13F918882ED8}">
  <ds:schemaRefs>
    <ds:schemaRef ds:uri="6113e5c4-20a0-41da-a0da-fe74194b9795"/>
    <ds:schemaRef ds:uri="http://schemas.microsoft.com/office/2006/metadata/properties"/>
    <ds:schemaRef ds:uri="http://schemas.microsoft.com/office/infopath/2007/PartnerControls"/>
    <ds:schemaRef ds:uri="d92a44d9-cee3-4bac-871c-d665e403a4e1"/>
  </ds:schemaRefs>
</ds:datastoreItem>
</file>

<file path=customXml/itemProps3.xml><?xml version="1.0" encoding="utf-8"?>
<ds:datastoreItem xmlns:ds="http://schemas.openxmlformats.org/officeDocument/2006/customXml" ds:itemID="{DFE73BFB-055E-4C3D-A5C0-7B1A79561F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3889</TotalTime>
  <Words>1122</Words>
  <Application>Microsoft Macintosh PowerPoint</Application>
  <PresentationFormat>On-screen Show (4:3)</PresentationFormat>
  <Paragraphs>205</Paragraphs>
  <Slides>23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Open Sans</vt:lpstr>
      <vt:lpstr>Office Theme</vt:lpstr>
      <vt:lpstr>Welcome!</vt:lpstr>
      <vt:lpstr>PowerPoint Presentation</vt:lpstr>
      <vt:lpstr>PowerPoint Presentation</vt:lpstr>
      <vt:lpstr>PowerPoint Presentation</vt:lpstr>
      <vt:lpstr>RA Joint Exam Videos</vt:lpstr>
      <vt:lpstr>RA ECHO Journey</vt:lpstr>
      <vt:lpstr>RA Clinical Pearls</vt:lpstr>
      <vt:lpstr>Distinguishing RA from OA</vt:lpstr>
      <vt:lpstr>Joint Distribution in RA</vt:lpstr>
      <vt:lpstr>Hand involvement in RA vs OA</vt:lpstr>
      <vt:lpstr>Extra-Articular Manifestations of RA</vt:lpstr>
      <vt:lpstr>RF and CCP in Rheumatoid Arthritis</vt:lpstr>
      <vt:lpstr>RF and CCP in Rheumatoid Arthritis</vt:lpstr>
      <vt:lpstr>Monitoring Disease Activity</vt:lpstr>
      <vt:lpstr>General Principles of RA Treatment:</vt:lpstr>
      <vt:lpstr>Pre-Immunosuppression Testing</vt:lpstr>
      <vt:lpstr>Vaccine Considerations in Patients on DMARDs</vt:lpstr>
      <vt:lpstr>Avoid methotrexate if:</vt:lpstr>
      <vt:lpstr>Lab Monitoring on Methotrexate</vt:lpstr>
      <vt:lpstr>Prednisone in RA</vt:lpstr>
      <vt:lpstr>RA Biologics ACR/EULAR Guidelines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Extra-articular manifestations of Rheumatoid Arthritis</dc:title>
  <dc:creator>Gwendolyn Grant</dc:creator>
  <cp:lastModifiedBy>Carroway, Tabitha</cp:lastModifiedBy>
  <cp:revision>161</cp:revision>
  <dcterms:created xsi:type="dcterms:W3CDTF">2016-06-04T12:53:35Z</dcterms:created>
  <dcterms:modified xsi:type="dcterms:W3CDTF">2023-11-20T16:57:49Z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0x010100C06276FE865F86468E668E1113D70D9A</vt:lpwstr>
  </property>
  <property fmtid="{D5CDD505-2E9C-101B-9397-08002B2CF9AE}" pid="3" name="MediaServiceImageTags">
    <vt:lpwstr/>
  </property>
</Properties>
</file>