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44"/>
  </p:notesMasterIdLst>
  <p:sldIdLst>
    <p:sldId id="329" r:id="rId5"/>
    <p:sldId id="345" r:id="rId6"/>
    <p:sldId id="346" r:id="rId7"/>
    <p:sldId id="347" r:id="rId8"/>
    <p:sldId id="306" r:id="rId9"/>
    <p:sldId id="298" r:id="rId10"/>
    <p:sldId id="268" r:id="rId11"/>
    <p:sldId id="283" r:id="rId12"/>
    <p:sldId id="281" r:id="rId13"/>
    <p:sldId id="284" r:id="rId14"/>
    <p:sldId id="285" r:id="rId15"/>
    <p:sldId id="286" r:id="rId16"/>
    <p:sldId id="282" r:id="rId17"/>
    <p:sldId id="294" r:id="rId18"/>
    <p:sldId id="287" r:id="rId19"/>
    <p:sldId id="289" r:id="rId20"/>
    <p:sldId id="293" r:id="rId21"/>
    <p:sldId id="288" r:id="rId22"/>
    <p:sldId id="295" r:id="rId23"/>
    <p:sldId id="296" r:id="rId24"/>
    <p:sldId id="327" r:id="rId25"/>
    <p:sldId id="272" r:id="rId26"/>
    <p:sldId id="297" r:id="rId27"/>
    <p:sldId id="273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342" r:id="rId41"/>
    <p:sldId id="343" r:id="rId42"/>
    <p:sldId id="34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73"/>
    <p:restoredTop sz="91534"/>
  </p:normalViewPr>
  <p:slideViewPr>
    <p:cSldViewPr snapToGrid="0">
      <p:cViewPr varScale="1">
        <p:scale>
          <a:sx n="98" d="100"/>
          <a:sy n="98" d="100"/>
        </p:scale>
        <p:origin x="196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1D62D-62B3-134E-A289-5D73AE251C0D}" type="datetimeFigureOut">
              <a:rPr lang="en-US" smtClean="0"/>
              <a:pPr/>
              <a:t>11/6/23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33680-304A-5647-A104-89BC2C967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33680-304A-5647-A104-89BC2C967B7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69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43E66-6DDC-154A-997D-1D7DA9239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17E872-A80B-854C-9110-35D56D1D6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A8D5B-F26E-464C-A18E-17D9E4AEA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FE2B-4300-0F4E-AAB0-7C7592218D73}" type="datetime1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86135-4A84-A243-85B3-C3ED58FC9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BE186-DCB7-8342-A13D-26170107A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0D79-99D0-394E-ABF8-C43F62195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07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33139-F0F0-5840-B2D4-E9D48A51E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AAD3FA-5354-E74D-83C3-254BF026B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F953E-0F0A-B74C-913F-F060C92F5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EDEB-7C02-5B4E-B902-521C2740B22A}" type="datetime1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5101A-E1E7-E747-B761-96500D710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A31E1-6D00-804A-877D-D58E1F6C6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0D79-99D0-394E-ABF8-C43F62195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0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464484-023F-A841-BF12-31E26EE319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B19B58-303C-374F-BF9E-BD276475C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EC10A-A5E8-4A44-AE93-B6C507E7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A701-2C22-D84A-9A6F-F650165080AD}" type="datetime1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6CEA8-5E35-8A4D-96EE-B9189D4CA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A08F0-3BB4-D743-9366-AAC724EB4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0D79-99D0-394E-ABF8-C43F62195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1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AC022-24AA-8141-84F8-629ECEE1E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2DB54-0C3B-384D-A365-4FD8A43E3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B17A4-666B-0C48-8AB7-AAB722846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CBD8-8576-6E4E-80F9-C1CCFE702030}" type="datetime1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75036-D181-994C-8841-75DD873FF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2F2B1-1222-7043-B1DA-87D07D77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0D79-99D0-394E-ABF8-C43F62195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7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D2D2E-CE80-FC4F-9E98-7BB6F9618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44BE2-E06A-644B-9A84-FD9B6E958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27CD7-92A3-0446-B48A-701632EDB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4662-2446-764C-8E38-2EBCC4B6F737}" type="datetime1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BC9F1-05E3-BA4E-A3A9-5BD3CC51C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92B9D-B9D6-9846-B327-641FB167E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0D79-99D0-394E-ABF8-C43F62195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67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2FE7C-C63A-2A48-B913-2113FACE4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C379C-A435-C548-B1D8-7378D47C2C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C7B38C-F537-7749-87F3-7030C04C2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10BD3D-DF59-4F45-9DC3-9A68F297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A49F-0E5E-4848-8AB6-71B077D282AF}" type="datetime1">
              <a:rPr lang="en-US" smtClean="0"/>
              <a:t>11/6/23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A562E-8A66-B04F-B36A-404C2B7CB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DB105C-D8CC-8745-A353-272D9CB84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0D79-99D0-394E-ABF8-C43F62195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72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B68D0-499E-D340-8D40-23DB9002D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40D95-323D-D74B-A3D7-C9B8616C7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AB5F78-B76A-B94F-B900-A6945B91B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068421-4681-5D4B-AF2E-63AC5E3349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ECDA61-6C96-EA4D-AFAC-34A5E9AF4F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870BA7-3CCB-854B-BB3D-F59F63B12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4E2D-C71E-2940-9FC1-61AAD8912FD3}" type="datetime1">
              <a:rPr lang="en-US" smtClean="0"/>
              <a:t>11/6/23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D1E537-F343-CD48-A10D-8B5087975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EE3E58-89A3-4146-8AEB-A5CF0FB4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0D79-99D0-394E-ABF8-C43F62195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50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B26E1-AEB5-294F-BFD1-1915311E0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235B48-6E7F-864D-8921-F0C97FCFE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0A7E-9F85-6D41-AE84-14AB0B662AB8}" type="datetime1">
              <a:rPr lang="en-US" smtClean="0"/>
              <a:t>11/6/23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4C5E24-4869-4D45-ADF8-3226CD701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7D6708-D786-AC47-97AB-76CB0EE64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0D79-99D0-394E-ABF8-C43F62195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73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1C71A0-B3B9-644D-B451-9C1FFFF77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6DBFA-370F-8F44-BF57-52EECC105ED5}" type="datetime1">
              <a:rPr lang="en-US" smtClean="0"/>
              <a:t>11/6/23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DD8D58-6C87-E44A-BB4D-7AF4FF5DF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44929-A35B-BA47-8ECC-54718F654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0D79-99D0-394E-ABF8-C43F62195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54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23A29-3D8C-D046-AA6C-A4357541A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3E24A-B414-4B43-9F2C-598D4FF97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FCF94E-FAB2-6943-88D3-822EBAC29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35CB2-E060-4C4C-958D-6980EBFE6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41F9-EF74-5147-A475-A8F9F7C67E6B}" type="datetime1">
              <a:rPr lang="en-US" smtClean="0"/>
              <a:t>11/6/23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08404-0A64-C542-A335-7C722D2B5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D02732-FA0D-5B43-BF62-6190A7E6B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0D79-99D0-394E-ABF8-C43F62195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2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2013E-4375-5645-9924-6A402B340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ABDD4F-537D-5A4B-B7E9-CEF697100A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AF67E9-3420-F44D-826F-7D53DF366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13723E-E99C-9D43-A745-0D46F6AC7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A893-9996-BD4C-B1BE-BA2B10F4518B}" type="datetime1">
              <a:rPr lang="en-US" smtClean="0"/>
              <a:t>11/6/23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8F2162-7C25-6A4B-91F2-0FEB3C622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AE7A14-D3EC-BA44-B1EE-CE24334C0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0D79-99D0-394E-ABF8-C43F62195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0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30AD2C-932E-F14A-8614-00CCC53AE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53744-2439-DB4B-883A-52E5C31EC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1D118-99EC-5148-A598-EF28242CE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0C5DB-1832-9446-80C8-D255E3B6831B}" type="datetime1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D6403-B2EF-514D-BCAE-115F8E0DE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12D7B-CAB1-F84C-A431-5815C6363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90D79-99D0-394E-ABF8-C43F62195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8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8483B-B853-D146-BC38-18502808B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4028" y="1640941"/>
            <a:ext cx="4800351" cy="880301"/>
          </a:xfrm>
        </p:spPr>
        <p:txBody>
          <a:bodyPr>
            <a:normAutofit/>
          </a:bodyPr>
          <a:lstStyle/>
          <a:p>
            <a:r>
              <a:rPr lang="en-US" sz="49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Welcome!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9018F1-DA04-7C45-BA11-4BF970C5B4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1040" y="2770683"/>
            <a:ext cx="3546326" cy="2094254"/>
          </a:xfrm>
        </p:spPr>
        <p:txBody>
          <a:bodyPr vert="horz" lIns="68580" tIns="34290" rIns="68580" bIns="34290" rtlCol="0" anchor="t">
            <a:normAutofit fontScale="92500" lnSpcReduction="10000"/>
          </a:bodyPr>
          <a:lstStyle/>
          <a:p>
            <a:r>
              <a:rPr lang="en-US" sz="2800" dirty="0"/>
              <a:t>Advanced Therapy: Biologic DMARDs </a:t>
            </a:r>
          </a:p>
          <a:p>
            <a:endParaRPr lang="en-US" sz="2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2100" i="1" dirty="0">
                <a:latin typeface="Open Sans"/>
                <a:ea typeface="Open Sans"/>
                <a:cs typeface="Open Sans"/>
              </a:rPr>
              <a:t>Wendy Grant, MD </a:t>
            </a:r>
          </a:p>
          <a:p>
            <a:endParaRPr lang="en-US" altLang="en-US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latin typeface="Open Sans"/>
                <a:ea typeface="Open Sans"/>
                <a:cs typeface="Open Sans"/>
              </a:rPr>
              <a:t>November 13, 2023</a:t>
            </a:r>
          </a:p>
          <a:p>
            <a:endParaRPr lang="en-US" dirty="0">
              <a:latin typeface="Open Sans"/>
              <a:ea typeface="Open Sans"/>
              <a:cs typeface="Open Sans"/>
            </a:endParaRPr>
          </a:p>
          <a:p>
            <a:endParaRPr lang="en-US" sz="1425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altLang="en-US" sz="142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0473F8-3367-8449-8856-C0037B6B85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70" t="-4417"/>
          <a:stretch/>
        </p:blipFill>
        <p:spPr>
          <a:xfrm>
            <a:off x="7829284" y="6221068"/>
            <a:ext cx="1270189" cy="4129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517257-7869-3A46-BAB9-1EBCF1106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761" y="6221067"/>
            <a:ext cx="1185514" cy="412954"/>
          </a:xfrm>
          <a:prstGeom prst="rect">
            <a:avLst/>
          </a:prstGeom>
        </p:spPr>
      </p:pic>
      <p:pic>
        <p:nvPicPr>
          <p:cNvPr id="6" name="Picture 6" descr="Logo, icon&#10;&#10;Description automatically generated">
            <a:extLst>
              <a:ext uri="{FF2B5EF4-FFF2-40B4-BE49-F238E27FC236}">
                <a16:creationId xmlns:a16="http://schemas.microsoft.com/office/drawing/2014/main" id="{C78BEE6B-8B67-4E5D-97AD-6E40383F6A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1995442"/>
            <a:ext cx="3004457" cy="39959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3F9CE5-C4BC-1544-93A4-E905D8D7A8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2920" y="6218560"/>
            <a:ext cx="1391283" cy="511202"/>
          </a:xfrm>
          <a:prstGeom prst="rect">
            <a:avLst/>
          </a:prstGeom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7A784DB1-8D75-CC82-373E-BE06CCF9E2D5}"/>
              </a:ext>
            </a:extLst>
          </p:cNvPr>
          <p:cNvSpPr txBox="1"/>
          <p:nvPr/>
        </p:nvSpPr>
        <p:spPr>
          <a:xfrm>
            <a:off x="-593710" y="6557077"/>
            <a:ext cx="2275994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000" spc="50" dirty="0">
                <a:latin typeface="Open Sans"/>
              </a:rPr>
              <a:t>RAE Initiative| Fall 2023</a:t>
            </a:r>
          </a:p>
        </p:txBody>
      </p:sp>
    </p:spTree>
    <p:extLst>
      <p:ext uri="{BB962C8B-B14F-4D97-AF65-F5344CB8AC3E}">
        <p14:creationId xmlns:p14="http://schemas.microsoft.com/office/powerpoint/2010/main" val="4099770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Box 3">
            <a:extLst>
              <a:ext uri="{FF2B5EF4-FFF2-40B4-BE49-F238E27FC236}">
                <a16:creationId xmlns:a16="http://schemas.microsoft.com/office/drawing/2014/main" id="{91FDD241-9217-304C-9915-BAC9982F7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003" y="685800"/>
            <a:ext cx="69140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Available Biologic Agents for RA</a:t>
            </a:r>
          </a:p>
        </p:txBody>
      </p:sp>
      <p:sp>
        <p:nvSpPr>
          <p:cNvPr id="25605" name="TextBox 4">
            <a:extLst>
              <a:ext uri="{FF2B5EF4-FFF2-40B4-BE49-F238E27FC236}">
                <a16:creationId xmlns:a16="http://schemas.microsoft.com/office/drawing/2014/main" id="{C4DB7EE1-1A5C-0949-BED9-E2AA85951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3" y="1401763"/>
            <a:ext cx="7519987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 CELL INHIBITORS</a:t>
            </a:r>
          </a:p>
          <a:p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Rituximab</a:t>
            </a:r>
          </a:p>
          <a:p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anti CD 20 </a:t>
            </a:r>
          </a:p>
          <a:p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expressed on pre-B cells and pre-plasma cells</a:t>
            </a:r>
          </a:p>
          <a:p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pro-B cells and plasma cells are not affected</a:t>
            </a:r>
          </a:p>
          <a:p>
            <a:endParaRPr lang="en-US" altLang="en-US" sz="1800" dirty="0"/>
          </a:p>
        </p:txBody>
      </p:sp>
      <p:pic>
        <p:nvPicPr>
          <p:cNvPr id="25606" name="Picture 6" descr="ritux.jpg">
            <a:extLst>
              <a:ext uri="{FF2B5EF4-FFF2-40B4-BE49-F238E27FC236}">
                <a16:creationId xmlns:a16="http://schemas.microsoft.com/office/drawing/2014/main" id="{3902DE7C-EA1B-6142-B05B-5A4653C53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3105150"/>
            <a:ext cx="383857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FC49E481-807B-C74A-BB22-01A443A9DE0F}"/>
              </a:ext>
            </a:extLst>
          </p:cNvPr>
          <p:cNvSpPr/>
          <p:nvPr/>
        </p:nvSpPr>
        <p:spPr>
          <a:xfrm rot="5400000">
            <a:off x="3780631" y="-3780632"/>
            <a:ext cx="1600200" cy="9161465"/>
          </a:xfrm>
          <a:prstGeom prst="rect">
            <a:avLst/>
          </a:prstGeom>
          <a:solidFill>
            <a:srgbClr val="000000">
              <a:alpha val="4706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F2FAD316-0F42-2C91-B79A-787C753AEEDE}"/>
              </a:ext>
            </a:extLst>
          </p:cNvPr>
          <p:cNvSpPr txBox="1"/>
          <p:nvPr/>
        </p:nvSpPr>
        <p:spPr>
          <a:xfrm>
            <a:off x="6616987" y="6475748"/>
            <a:ext cx="2275994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000" spc="50" dirty="0">
                <a:latin typeface="Open Sans"/>
              </a:rPr>
              <a:t>RAE Initiative| Fall 2023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8571CD91-0B9C-8148-8D65-F1E779DBE00E}"/>
              </a:ext>
            </a:extLst>
          </p:cNvPr>
          <p:cNvSpPr/>
          <p:nvPr/>
        </p:nvSpPr>
        <p:spPr>
          <a:xfrm rot="5400000">
            <a:off x="3837771" y="-3837773"/>
            <a:ext cx="1485919" cy="9161465"/>
          </a:xfrm>
          <a:prstGeom prst="rect">
            <a:avLst/>
          </a:prstGeom>
          <a:solidFill>
            <a:srgbClr val="000000">
              <a:alpha val="4706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6628" name="TextBox 3">
            <a:extLst>
              <a:ext uri="{FF2B5EF4-FFF2-40B4-BE49-F238E27FC236}">
                <a16:creationId xmlns:a16="http://schemas.microsoft.com/office/drawing/2014/main" id="{AE5C185F-A744-0846-A32B-E56A9B06F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330" y="538118"/>
            <a:ext cx="69493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Available Biologic Agents for RA</a:t>
            </a:r>
          </a:p>
        </p:txBody>
      </p:sp>
      <p:sp>
        <p:nvSpPr>
          <p:cNvPr id="26629" name="TextBox 4">
            <a:extLst>
              <a:ext uri="{FF2B5EF4-FFF2-40B4-BE49-F238E27FC236}">
                <a16:creationId xmlns:a16="http://schemas.microsoft.com/office/drawing/2014/main" id="{2E7E51D4-DDBC-EA47-A22A-65FB44F04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3" y="1401763"/>
            <a:ext cx="751998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KINASE INHIBITORS</a:t>
            </a:r>
          </a:p>
          <a:p>
            <a:endParaRPr lang="en-US" altLang="en-US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“Small molecules” that are not proteins and technically not biologic agents </a:t>
            </a:r>
          </a:p>
          <a:p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 are similar  to biologics in that they are highly targeted therapies and have similar efficacies and side effects</a:t>
            </a:r>
          </a:p>
          <a:p>
            <a:endParaRPr lang="en-US" alt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Janus kinases are cytoplasmic proteins that relay information to the nucleus from IL receptors on the cell membrane</a:t>
            </a:r>
          </a:p>
          <a:p>
            <a:endParaRPr lang="en-US" alt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 inhibitors are oral agents</a:t>
            </a:r>
          </a:p>
          <a:p>
            <a:endParaRPr lang="en-US" alt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Tofacitinib, </a:t>
            </a:r>
            <a:r>
              <a:rPr lang="en-US" alt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baricitinib</a:t>
            </a:r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alt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upadacitinib</a:t>
            </a:r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(Xeljanz, </a:t>
            </a:r>
            <a:r>
              <a:rPr lang="en-US" alt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Olumient</a:t>
            </a:r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alt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Rinvoq</a:t>
            </a:r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5F38B251-887A-8B63-844E-4298143D05B0}"/>
              </a:ext>
            </a:extLst>
          </p:cNvPr>
          <p:cNvSpPr txBox="1"/>
          <p:nvPr/>
        </p:nvSpPr>
        <p:spPr>
          <a:xfrm>
            <a:off x="6616987" y="6475748"/>
            <a:ext cx="2275994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000" spc="50" dirty="0">
                <a:latin typeface="Open Sans"/>
              </a:rPr>
              <a:t>RAE Initiative| Fall 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284828BC-1B89-AF47-932A-1168B5081578}"/>
              </a:ext>
            </a:extLst>
          </p:cNvPr>
          <p:cNvSpPr/>
          <p:nvPr/>
        </p:nvSpPr>
        <p:spPr>
          <a:xfrm rot="5400000">
            <a:off x="3834078" y="-3834076"/>
            <a:ext cx="1493312" cy="9161465"/>
          </a:xfrm>
          <a:prstGeom prst="rect">
            <a:avLst/>
          </a:prstGeom>
          <a:solidFill>
            <a:srgbClr val="000000">
              <a:alpha val="4706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7652" name="TextBox 3">
            <a:extLst>
              <a:ext uri="{FF2B5EF4-FFF2-40B4-BE49-F238E27FC236}">
                <a16:creationId xmlns:a16="http://schemas.microsoft.com/office/drawing/2014/main" id="{55934B92-7E10-7141-A45E-30C6E596F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064" y="523817"/>
            <a:ext cx="69493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Available Biologic Agents for RA</a:t>
            </a: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id="{80633DDA-389E-2D44-BB3D-1BB56EC8B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3" y="1401763"/>
            <a:ext cx="75199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 b="1" dirty="0"/>
          </a:p>
          <a:p>
            <a:r>
              <a:rPr lang="en-US" alt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KINASE INHIBITORS</a:t>
            </a:r>
          </a:p>
          <a:p>
            <a:endParaRPr lang="en-US" altLang="en-US" sz="1800" b="1" dirty="0"/>
          </a:p>
          <a:p>
            <a:endParaRPr lang="en-US" altLang="en-US" sz="1800" dirty="0"/>
          </a:p>
        </p:txBody>
      </p:sp>
      <p:pic>
        <p:nvPicPr>
          <p:cNvPr id="27654" name="Picture 6" descr="jak2.jpg">
            <a:extLst>
              <a:ext uri="{FF2B5EF4-FFF2-40B4-BE49-F238E27FC236}">
                <a16:creationId xmlns:a16="http://schemas.microsoft.com/office/drawing/2014/main" id="{19EF0275-5646-8B49-89BD-DA5C32200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1493312"/>
            <a:ext cx="4325938" cy="536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12EA39A1-D929-4346-AF01-5DB3520CBD68}"/>
              </a:ext>
            </a:extLst>
          </p:cNvPr>
          <p:cNvSpPr/>
          <p:nvPr/>
        </p:nvSpPr>
        <p:spPr>
          <a:xfrm rot="5400000">
            <a:off x="3793330" y="-3793331"/>
            <a:ext cx="1557338" cy="9144001"/>
          </a:xfrm>
          <a:prstGeom prst="rect">
            <a:avLst/>
          </a:prstGeom>
          <a:solidFill>
            <a:srgbClr val="000000">
              <a:alpha val="4706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8676" name="TextBox 3">
            <a:extLst>
              <a:ext uri="{FF2B5EF4-FFF2-40B4-BE49-F238E27FC236}">
                <a16:creationId xmlns:a16="http://schemas.microsoft.com/office/drawing/2014/main" id="{76389C6E-C35B-AF4B-A85B-FF6D4E9C4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188" y="435744"/>
            <a:ext cx="667362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Available Biologic Agents for RA</a:t>
            </a:r>
          </a:p>
          <a:p>
            <a:pPr algn="ctr"/>
            <a:r>
              <a:rPr lang="en-US" alt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Summary of Mechanisms</a:t>
            </a:r>
          </a:p>
        </p:txBody>
      </p:sp>
      <p:sp>
        <p:nvSpPr>
          <p:cNvPr id="28677" name="TextBox 4">
            <a:extLst>
              <a:ext uri="{FF2B5EF4-FFF2-40B4-BE49-F238E27FC236}">
                <a16:creationId xmlns:a16="http://schemas.microsoft.com/office/drawing/2014/main" id="{6D06F225-9FFE-0D45-947B-DCCF9D29B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3" y="1401763"/>
            <a:ext cx="75199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 b="1"/>
          </a:p>
          <a:p>
            <a:endParaRPr lang="en-US" altLang="en-US" sz="1800" b="1"/>
          </a:p>
        </p:txBody>
      </p:sp>
      <p:pic>
        <p:nvPicPr>
          <p:cNvPr id="28678" name="Picture 6" descr="biologics.png">
            <a:extLst>
              <a:ext uri="{FF2B5EF4-FFF2-40B4-BE49-F238E27FC236}">
                <a16:creationId xmlns:a16="http://schemas.microsoft.com/office/drawing/2014/main" id="{A509B93D-CD3E-A340-A93C-9CBB9B284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1741488"/>
            <a:ext cx="650240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96760F45-2C9E-81F5-B378-662BAAC6CF2B}"/>
              </a:ext>
            </a:extLst>
          </p:cNvPr>
          <p:cNvSpPr txBox="1"/>
          <p:nvPr/>
        </p:nvSpPr>
        <p:spPr>
          <a:xfrm>
            <a:off x="6616987" y="6475748"/>
            <a:ext cx="2275994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000" spc="50" dirty="0">
                <a:latin typeface="Open Sans"/>
              </a:rPr>
              <a:t>RAE Initiative| Fall 2023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Box 3">
            <a:extLst>
              <a:ext uri="{FF2B5EF4-FFF2-40B4-BE49-F238E27FC236}">
                <a16:creationId xmlns:a16="http://schemas.microsoft.com/office/drawing/2014/main" id="{A1E413AC-827A-6C4F-8708-B07CDE10C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255" y="182366"/>
            <a:ext cx="667362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Available Biologic Agents for RA</a:t>
            </a:r>
          </a:p>
          <a:p>
            <a:pPr algn="ctr"/>
            <a:r>
              <a:rPr lang="en-US" alt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Summary</a:t>
            </a:r>
          </a:p>
          <a:p>
            <a:endParaRPr lang="en-US" altLang="en-US" sz="2000" dirty="0"/>
          </a:p>
        </p:txBody>
      </p:sp>
      <p:sp>
        <p:nvSpPr>
          <p:cNvPr id="29701" name="TextBox 4">
            <a:extLst>
              <a:ext uri="{FF2B5EF4-FFF2-40B4-BE49-F238E27FC236}">
                <a16:creationId xmlns:a16="http://schemas.microsoft.com/office/drawing/2014/main" id="{7A172F9F-4363-BC4E-B828-42FAE87E2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418" y="1225689"/>
            <a:ext cx="8285163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/>
              <a:t>		</a:t>
            </a:r>
            <a:r>
              <a:rPr lang="en-US" altLang="en-US" sz="1800" b="1" u="sng" dirty="0"/>
              <a:t>Trade		Class	Administration	Frequency</a:t>
            </a:r>
          </a:p>
          <a:p>
            <a:r>
              <a:rPr lang="en-US" altLang="en-US" sz="1800" b="1" dirty="0"/>
              <a:t>Etanercept	Enbrel		</a:t>
            </a:r>
            <a:r>
              <a:rPr lang="en-US" altLang="en-US" sz="1800" b="1" dirty="0" err="1"/>
              <a:t>TNFi</a:t>
            </a:r>
            <a:r>
              <a:rPr lang="en-US" altLang="en-US" sz="1800" b="1" dirty="0"/>
              <a:t>	SQ		weekly</a:t>
            </a:r>
          </a:p>
          <a:p>
            <a:r>
              <a:rPr lang="en-US" altLang="en-US" sz="1800" b="1" dirty="0"/>
              <a:t>Adalimumab	Humira		</a:t>
            </a:r>
            <a:r>
              <a:rPr lang="en-US" altLang="en-US" sz="1800" b="1" dirty="0" err="1"/>
              <a:t>TNFi</a:t>
            </a:r>
            <a:r>
              <a:rPr lang="en-US" altLang="en-US" sz="1800" b="1" dirty="0"/>
              <a:t>	SQ		Q 14 d</a:t>
            </a:r>
          </a:p>
          <a:p>
            <a:r>
              <a:rPr lang="en-US" altLang="en-US" sz="1800" b="1" dirty="0"/>
              <a:t>Golimumab	Simponi		</a:t>
            </a:r>
            <a:r>
              <a:rPr lang="en-US" altLang="en-US" sz="1800" b="1" dirty="0" err="1"/>
              <a:t>TNFi</a:t>
            </a:r>
            <a:r>
              <a:rPr lang="en-US" altLang="en-US" sz="1800" b="1" dirty="0"/>
              <a:t>	SQ		monthly</a:t>
            </a:r>
          </a:p>
          <a:p>
            <a:r>
              <a:rPr lang="en-US" altLang="en-US" sz="1800" b="1" dirty="0"/>
              <a:t>Certolizumab	Cimzia		</a:t>
            </a:r>
            <a:r>
              <a:rPr lang="en-US" altLang="en-US" sz="1800" b="1" dirty="0" err="1"/>
              <a:t>TNFi</a:t>
            </a:r>
            <a:r>
              <a:rPr lang="en-US" altLang="en-US" sz="1800" b="1" dirty="0"/>
              <a:t>	SQ		monthly</a:t>
            </a:r>
          </a:p>
          <a:p>
            <a:r>
              <a:rPr lang="en-US" altLang="en-US" sz="1800" b="1" dirty="0"/>
              <a:t>Infliximab	Remicade	</a:t>
            </a:r>
            <a:r>
              <a:rPr lang="en-US" altLang="en-US" sz="1800" b="1" dirty="0" err="1"/>
              <a:t>TNFi</a:t>
            </a:r>
            <a:r>
              <a:rPr lang="en-US" altLang="en-US" sz="1800" b="1" dirty="0"/>
              <a:t>	IV		Q 4-8 weeks	</a:t>
            </a:r>
          </a:p>
          <a:p>
            <a:endParaRPr lang="en-US" altLang="en-US" sz="1800" b="1" dirty="0"/>
          </a:p>
          <a:p>
            <a:r>
              <a:rPr lang="en-US" altLang="en-US" sz="1800" b="1" dirty="0"/>
              <a:t>Tocilizumab	Actemra		IL-6i	SQ/IV		weekly/monthly</a:t>
            </a:r>
          </a:p>
          <a:p>
            <a:r>
              <a:rPr lang="en-US" altLang="en-US" sz="1800" b="1" dirty="0" err="1"/>
              <a:t>Sarilumab</a:t>
            </a:r>
            <a:r>
              <a:rPr lang="en-US" altLang="en-US" sz="1800" b="1" dirty="0"/>
              <a:t>	</a:t>
            </a:r>
            <a:r>
              <a:rPr lang="en-US" altLang="en-US" sz="1800" b="1" dirty="0" err="1"/>
              <a:t>Kevzara</a:t>
            </a:r>
            <a:r>
              <a:rPr lang="en-US" altLang="en-US" sz="1800" b="1" dirty="0"/>
              <a:t>		IL-6i	SQ/IV</a:t>
            </a:r>
          </a:p>
          <a:p>
            <a:endParaRPr lang="en-US" altLang="en-US" sz="1800" b="1" dirty="0"/>
          </a:p>
          <a:p>
            <a:r>
              <a:rPr lang="en-US" altLang="en-US" sz="1800" b="1" dirty="0"/>
              <a:t>Abatacept	Orencia		</a:t>
            </a:r>
            <a:r>
              <a:rPr lang="en-US" altLang="en-US" sz="1800" b="1" dirty="0" err="1"/>
              <a:t>Costim</a:t>
            </a:r>
            <a:r>
              <a:rPr lang="en-US" altLang="en-US" sz="1800" b="1" dirty="0"/>
              <a:t>	SQ/IV		weekly/monthly</a:t>
            </a:r>
          </a:p>
          <a:p>
            <a:r>
              <a:rPr lang="en-US" altLang="en-US" sz="1800" b="1" dirty="0"/>
              <a:t>                                                     	blocker</a:t>
            </a:r>
          </a:p>
          <a:p>
            <a:r>
              <a:rPr lang="en-US" altLang="en-US" sz="1800" b="1" dirty="0"/>
              <a:t>Rituximab	Rituxan		antiCD20	IV		2 IV Q 6 months</a:t>
            </a:r>
          </a:p>
          <a:p>
            <a:r>
              <a:rPr lang="en-US" altLang="en-US" sz="1800" b="1" dirty="0"/>
              <a:t>				(B cell)</a:t>
            </a:r>
          </a:p>
          <a:p>
            <a:r>
              <a:rPr lang="en-US" altLang="en-US" sz="1800" b="1" dirty="0"/>
              <a:t>Tofacitinib	Xeljanz		</a:t>
            </a:r>
            <a:r>
              <a:rPr lang="en-US" altLang="en-US" sz="1800" b="1" dirty="0" err="1"/>
              <a:t>JAKi</a:t>
            </a:r>
            <a:r>
              <a:rPr lang="en-US" altLang="en-US" sz="1800" b="1" dirty="0"/>
              <a:t>	PO		daily</a:t>
            </a:r>
          </a:p>
          <a:p>
            <a:r>
              <a:rPr lang="en-US" altLang="en-US" sz="1800" b="1" dirty="0" err="1"/>
              <a:t>Baricitinib</a:t>
            </a:r>
            <a:r>
              <a:rPr lang="en-US" altLang="en-US" sz="1800" b="1" dirty="0"/>
              <a:t>	</a:t>
            </a:r>
            <a:r>
              <a:rPr lang="en-US" altLang="en-US" sz="1800" b="1" dirty="0" err="1"/>
              <a:t>Olumient</a:t>
            </a:r>
            <a:r>
              <a:rPr lang="en-US" altLang="en-US" sz="1800" b="1" dirty="0"/>
              <a:t>		</a:t>
            </a:r>
            <a:r>
              <a:rPr lang="en-US" altLang="en-US" sz="1800" b="1" dirty="0" err="1"/>
              <a:t>JAKi</a:t>
            </a:r>
            <a:r>
              <a:rPr lang="en-US" altLang="en-US" sz="1800" b="1" dirty="0"/>
              <a:t>	PO		daily</a:t>
            </a:r>
          </a:p>
          <a:p>
            <a:r>
              <a:rPr lang="en-US" altLang="en-US" sz="1800" b="1" dirty="0"/>
              <a:t>Upadacitinib	</a:t>
            </a:r>
            <a:r>
              <a:rPr lang="en-US" altLang="en-US" sz="1800" b="1" dirty="0" err="1"/>
              <a:t>Rinvoq</a:t>
            </a:r>
            <a:r>
              <a:rPr lang="en-US" altLang="en-US" sz="1800" b="1" dirty="0"/>
              <a:t>		</a:t>
            </a:r>
            <a:r>
              <a:rPr lang="en-US" altLang="en-US" sz="1800" b="1" dirty="0" err="1"/>
              <a:t>JAKi</a:t>
            </a:r>
            <a:r>
              <a:rPr lang="en-US" altLang="en-US" sz="1800" b="1" dirty="0"/>
              <a:t>	PO		daily</a:t>
            </a:r>
          </a:p>
          <a:p>
            <a:r>
              <a:rPr lang="en-US" altLang="en-US" sz="1800" b="1" dirty="0"/>
              <a:t>		</a:t>
            </a:r>
          </a:p>
          <a:p>
            <a:endParaRPr lang="en-US" altLang="en-US" sz="1800" b="1" dirty="0"/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1E39669E-62E5-4F11-97AC-5EA2B5FD3550}"/>
              </a:ext>
            </a:extLst>
          </p:cNvPr>
          <p:cNvSpPr txBox="1"/>
          <p:nvPr/>
        </p:nvSpPr>
        <p:spPr>
          <a:xfrm>
            <a:off x="6616987" y="6475748"/>
            <a:ext cx="2275994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000" spc="50" dirty="0">
                <a:latin typeface="Open Sans"/>
              </a:rPr>
              <a:t>RAE Initiative| Fall 2023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Box 4">
            <a:extLst>
              <a:ext uri="{FF2B5EF4-FFF2-40B4-BE49-F238E27FC236}">
                <a16:creationId xmlns:a16="http://schemas.microsoft.com/office/drawing/2014/main" id="{F767BC37-E4E7-6949-A44B-CF827369C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3" y="1401763"/>
            <a:ext cx="75199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 b="1"/>
          </a:p>
          <a:p>
            <a:endParaRPr lang="en-US" altLang="en-US" sz="1800" b="1"/>
          </a:p>
        </p:txBody>
      </p:sp>
      <p:sp>
        <p:nvSpPr>
          <p:cNvPr id="30725" name="TextBox 7">
            <a:extLst>
              <a:ext uri="{FF2B5EF4-FFF2-40B4-BE49-F238E27FC236}">
                <a16:creationId xmlns:a16="http://schemas.microsoft.com/office/drawing/2014/main" id="{23EDC2D3-53A5-FC49-A9B5-4F64EF0A9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700" y="432018"/>
            <a:ext cx="58388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Indications for Targeted Therapy in RA</a:t>
            </a:r>
          </a:p>
          <a:p>
            <a:endParaRPr lang="en-US" altLang="en-US" sz="2000" dirty="0"/>
          </a:p>
          <a:p>
            <a:endParaRPr lang="en-US" altLang="en-US" sz="2000" dirty="0"/>
          </a:p>
        </p:txBody>
      </p:sp>
      <p:sp>
        <p:nvSpPr>
          <p:cNvPr id="30726" name="TextBox 8">
            <a:extLst>
              <a:ext uri="{FF2B5EF4-FFF2-40B4-BE49-F238E27FC236}">
                <a16:creationId xmlns:a16="http://schemas.microsoft.com/office/drawing/2014/main" id="{ECF5E6E1-9B08-D84C-AFFC-26C63EA2B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288" y="2247900"/>
            <a:ext cx="59848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Inadequate response to conventional DMARD therapy</a:t>
            </a:r>
          </a:p>
          <a:p>
            <a:endParaRPr lang="en-US" alt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Contraindications to </a:t>
            </a:r>
            <a:r>
              <a:rPr lang="en-US" alt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cDMARD</a:t>
            </a:r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therapy</a:t>
            </a:r>
          </a:p>
          <a:p>
            <a:endParaRPr lang="en-US" alt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Erosive disease at the time of diagnosis, or progression on imaging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47B696C-56DD-9F4B-B65B-0EB69C51FEC5}"/>
              </a:ext>
            </a:extLst>
          </p:cNvPr>
          <p:cNvSpPr/>
          <p:nvPr/>
        </p:nvSpPr>
        <p:spPr>
          <a:xfrm rot="5400000">
            <a:off x="3661154" y="-3661155"/>
            <a:ext cx="1839155" cy="9161465"/>
          </a:xfrm>
          <a:prstGeom prst="rect">
            <a:avLst/>
          </a:prstGeom>
          <a:solidFill>
            <a:srgbClr val="000000">
              <a:alpha val="4706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E44F8C85-06DC-9EEE-9DDB-2582C8841D4F}"/>
              </a:ext>
            </a:extLst>
          </p:cNvPr>
          <p:cNvSpPr txBox="1"/>
          <p:nvPr/>
        </p:nvSpPr>
        <p:spPr>
          <a:xfrm>
            <a:off x="6616987" y="6475748"/>
            <a:ext cx="2275994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000" spc="50" dirty="0">
                <a:latin typeface="Open Sans"/>
              </a:rPr>
              <a:t>RAE Initiative| Fall 2023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Box 3">
            <a:extLst>
              <a:ext uri="{FF2B5EF4-FFF2-40B4-BE49-F238E27FC236}">
                <a16:creationId xmlns:a16="http://schemas.microsoft.com/office/drawing/2014/main" id="{92C88BC9-D4C0-4343-9753-3A7D0735E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466725"/>
            <a:ext cx="7386638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ACR and EULAR Guidelines </a:t>
            </a:r>
          </a:p>
          <a:p>
            <a:pPr algn="ctr"/>
            <a:r>
              <a:rPr lang="en-US" alt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Use of Biologics</a:t>
            </a:r>
          </a:p>
          <a:p>
            <a:endParaRPr lang="en-US" alt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alt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Both recommend anti TNF therapy as first line agents but recognize that the data supports equivalent efficacy for other biologics</a:t>
            </a:r>
          </a:p>
          <a:p>
            <a:endParaRPr lang="en-US" alt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long-term data exists for TNF inhibitors than for other agents</a:t>
            </a:r>
          </a:p>
          <a:p>
            <a:endParaRPr lang="en-US" alt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Most insurances will not approve use of other </a:t>
            </a:r>
            <a:r>
              <a:rPr lang="en-US" altLang="en-US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bDMARDs</a:t>
            </a:r>
            <a:r>
              <a:rPr lang="en-US" alt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until anti TNF therapy has been tried</a:t>
            </a:r>
          </a:p>
          <a:p>
            <a:endParaRPr lang="en-US" alt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IHS has either etanercept or adalimumab on formulary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42A87043-44D9-9A4D-9FD8-348CDF2EA4AB}"/>
              </a:ext>
            </a:extLst>
          </p:cNvPr>
          <p:cNvSpPr/>
          <p:nvPr/>
        </p:nvSpPr>
        <p:spPr>
          <a:xfrm rot="5400000">
            <a:off x="3661154" y="-3661155"/>
            <a:ext cx="1839155" cy="9161465"/>
          </a:xfrm>
          <a:prstGeom prst="rect">
            <a:avLst/>
          </a:prstGeom>
          <a:solidFill>
            <a:srgbClr val="000000">
              <a:alpha val="4706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D603BC63-EEBB-310C-C8BD-CC253D1007F9}"/>
              </a:ext>
            </a:extLst>
          </p:cNvPr>
          <p:cNvSpPr txBox="1"/>
          <p:nvPr/>
        </p:nvSpPr>
        <p:spPr>
          <a:xfrm>
            <a:off x="6616987" y="6475748"/>
            <a:ext cx="2275994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000" spc="50" dirty="0">
                <a:latin typeface="Open Sans"/>
              </a:rPr>
              <a:t>RAE Initiative| Fall 2023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Box 4">
            <a:extLst>
              <a:ext uri="{FF2B5EF4-FFF2-40B4-BE49-F238E27FC236}">
                <a16:creationId xmlns:a16="http://schemas.microsoft.com/office/drawing/2014/main" id="{4117CE8C-E9EB-5B45-9F33-478C8324A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038" y="642938"/>
            <a:ext cx="7400925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ACR and EULAR Guidelines </a:t>
            </a:r>
          </a:p>
          <a:p>
            <a:pPr algn="ctr"/>
            <a:r>
              <a:rPr lang="en-US" alt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Use of Biologics</a:t>
            </a:r>
          </a:p>
          <a:p>
            <a:endParaRPr lang="en-US" alt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alt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Inadequate response to initial TNF:</a:t>
            </a:r>
          </a:p>
          <a:p>
            <a:endParaRPr lang="en-US" alt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- second anti-TNF </a:t>
            </a:r>
          </a:p>
          <a:p>
            <a:r>
              <a:rPr lang="en-US" alt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</a:t>
            </a:r>
          </a:p>
          <a:p>
            <a:endParaRPr lang="en-US" alt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- alternative biologic agent (tocilizumab or abatacept) </a:t>
            </a:r>
            <a:r>
              <a:rPr lang="en-US" alt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</a:t>
            </a:r>
          </a:p>
          <a:p>
            <a:endParaRPr lang="en-US" alt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- tofacitinib</a:t>
            </a:r>
          </a:p>
          <a:p>
            <a:endParaRPr lang="en-US" alt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studies, the efficacies of the above treatment options are equivalent</a:t>
            </a:r>
          </a:p>
          <a:p>
            <a:pPr algn="ctr"/>
            <a:endParaRPr lang="en-US" altLang="en-US" sz="2000" b="1" dirty="0"/>
          </a:p>
          <a:p>
            <a:pPr algn="ctr"/>
            <a:endParaRPr lang="en-US" altLang="en-US" sz="2000" b="1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025A13AE-828B-CF4B-9066-E7CCC3F2D2F5}"/>
              </a:ext>
            </a:extLst>
          </p:cNvPr>
          <p:cNvSpPr/>
          <p:nvPr/>
        </p:nvSpPr>
        <p:spPr>
          <a:xfrm rot="5400000">
            <a:off x="3661154" y="-3661155"/>
            <a:ext cx="1839155" cy="9161465"/>
          </a:xfrm>
          <a:prstGeom prst="rect">
            <a:avLst/>
          </a:prstGeom>
          <a:solidFill>
            <a:srgbClr val="000000">
              <a:alpha val="4706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9E01E10E-7368-DBFB-F562-7D1887673827}"/>
              </a:ext>
            </a:extLst>
          </p:cNvPr>
          <p:cNvSpPr txBox="1"/>
          <p:nvPr/>
        </p:nvSpPr>
        <p:spPr>
          <a:xfrm>
            <a:off x="6616987" y="6475748"/>
            <a:ext cx="2275994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000" spc="50" dirty="0">
                <a:latin typeface="Open Sans"/>
              </a:rPr>
              <a:t>RAE Initiative| Fall 2023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Box 4">
            <a:extLst>
              <a:ext uri="{FF2B5EF4-FFF2-40B4-BE49-F238E27FC236}">
                <a16:creationId xmlns:a16="http://schemas.microsoft.com/office/drawing/2014/main" id="{E7CE4851-BAB7-5C4E-9B99-F6AD82DF2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" y="393700"/>
            <a:ext cx="7400925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ACR and EULAR Guidelines </a:t>
            </a:r>
          </a:p>
          <a:p>
            <a:pPr algn="ctr"/>
            <a:r>
              <a:rPr lang="en-US" alt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Use of Biologics</a:t>
            </a:r>
          </a:p>
          <a:p>
            <a:pPr algn="ctr"/>
            <a:endParaRPr lang="en-US" alt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alt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to consider a biologic OTHER THAN a TNF inhibitor as a first line agent</a:t>
            </a:r>
          </a:p>
          <a:p>
            <a:endParaRPr lang="en-US" alt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- recent lymphoma history</a:t>
            </a:r>
          </a:p>
          <a:p>
            <a:endParaRPr lang="en-US" alt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- h/o demyelinating disease</a:t>
            </a:r>
          </a:p>
          <a:p>
            <a:endParaRPr lang="en-US" alt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- LTBI with contra-indications to treatment</a:t>
            </a:r>
          </a:p>
          <a:p>
            <a:endParaRPr lang="en-US" alt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- class III/IV CHF</a:t>
            </a:r>
          </a:p>
          <a:p>
            <a:endParaRPr lang="en-US" alt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- co-existent lupus or lupus-like illness (”</a:t>
            </a:r>
            <a:r>
              <a:rPr lang="en-US" altLang="en-US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Rhupus</a:t>
            </a:r>
            <a:r>
              <a:rPr lang="en-US" alt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”)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801B3800-B9E5-4A46-9F4F-F98530FDEB9C}"/>
              </a:ext>
            </a:extLst>
          </p:cNvPr>
          <p:cNvSpPr/>
          <p:nvPr/>
        </p:nvSpPr>
        <p:spPr>
          <a:xfrm rot="5400000">
            <a:off x="3661154" y="-3661155"/>
            <a:ext cx="1839155" cy="9161465"/>
          </a:xfrm>
          <a:prstGeom prst="rect">
            <a:avLst/>
          </a:prstGeom>
          <a:solidFill>
            <a:srgbClr val="000000">
              <a:alpha val="4706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DA3C3DCF-4323-36C6-3F81-41767AEA2AF7}"/>
              </a:ext>
            </a:extLst>
          </p:cNvPr>
          <p:cNvSpPr txBox="1"/>
          <p:nvPr/>
        </p:nvSpPr>
        <p:spPr>
          <a:xfrm>
            <a:off x="6616987" y="6475748"/>
            <a:ext cx="2275994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000" spc="50" dirty="0">
                <a:latin typeface="Open Sans"/>
              </a:rPr>
              <a:t>RAE Initiative| Fall 2023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AD9F9CD4-5A05-3543-B6E5-B626F8234C5B}"/>
              </a:ext>
            </a:extLst>
          </p:cNvPr>
          <p:cNvSpPr/>
          <p:nvPr/>
        </p:nvSpPr>
        <p:spPr>
          <a:xfrm rot="5400000">
            <a:off x="3680620" y="-3680620"/>
            <a:ext cx="1800225" cy="9161465"/>
          </a:xfrm>
          <a:prstGeom prst="rect">
            <a:avLst/>
          </a:prstGeom>
          <a:solidFill>
            <a:srgbClr val="000000">
              <a:alpha val="4706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5844" name="TextBox 4">
            <a:extLst>
              <a:ext uri="{FF2B5EF4-FFF2-40B4-BE49-F238E27FC236}">
                <a16:creationId xmlns:a16="http://schemas.microsoft.com/office/drawing/2014/main" id="{D4D82921-856F-F545-B553-545F7E13A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537" y="667415"/>
            <a:ext cx="7400925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Pros/cons of Individual Agents </a:t>
            </a:r>
          </a:p>
          <a:p>
            <a:pPr algn="ctr"/>
            <a:r>
              <a:rPr lang="en-US" alt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 Than Anti TNF</a:t>
            </a:r>
          </a:p>
          <a:p>
            <a:pPr algn="ctr"/>
            <a:endParaRPr lang="en-US" alt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Abatacept</a:t>
            </a:r>
          </a:p>
          <a:p>
            <a:r>
              <a:rPr lang="en-US" alt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</a:t>
            </a:r>
            <a:r>
              <a:rPr lang="en-US" alt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IV - short infusion time</a:t>
            </a:r>
          </a:p>
          <a:p>
            <a:r>
              <a:rPr lang="en-US" alt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rare infusion reactions; well tolerated</a:t>
            </a:r>
          </a:p>
          <a:p>
            <a:r>
              <a:rPr lang="en-US" alt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fewer infectious complications</a:t>
            </a:r>
          </a:p>
          <a:p>
            <a:r>
              <a:rPr lang="en-US" alt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</a:t>
            </a:r>
            <a:r>
              <a:rPr lang="en-US" alt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longer time to efficacy than other agents</a:t>
            </a:r>
          </a:p>
          <a:p>
            <a:endParaRPr lang="en-US" alt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Tocilizumab/</a:t>
            </a:r>
            <a:r>
              <a:rPr lang="en-US" alt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Sarilumab</a:t>
            </a:r>
            <a:endParaRPr lang="en-US" alt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</a:t>
            </a:r>
            <a:r>
              <a:rPr lang="en-US" alt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well-tolerated</a:t>
            </a:r>
          </a:p>
          <a:p>
            <a:r>
              <a:rPr lang="en-US" alt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</a:t>
            </a:r>
            <a:r>
              <a:rPr lang="en-US" alt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hyperlipidemia</a:t>
            </a:r>
          </a:p>
          <a:p>
            <a:r>
              <a:rPr lang="en-US" alt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intestinal perforation in elderly and in patients with 	prior diverticulitis, steroid use, NSAID use</a:t>
            </a:r>
          </a:p>
          <a:p>
            <a:r>
              <a:rPr lang="en-US" altLang="en-US" sz="2000" dirty="0"/>
              <a:t>	</a:t>
            </a:r>
          </a:p>
          <a:p>
            <a:r>
              <a:rPr lang="en-US" altLang="en-US" sz="2000" dirty="0"/>
              <a:t>	</a:t>
            </a:r>
          </a:p>
          <a:p>
            <a:endParaRPr lang="en-US" altLang="en-US" sz="2000" dirty="0"/>
          </a:p>
          <a:p>
            <a:r>
              <a:rPr lang="en-US" altLang="en-US" sz="2000" dirty="0"/>
              <a:t>	</a:t>
            </a:r>
            <a:endParaRPr lang="en-US" altLang="en-US" sz="2000" b="1" dirty="0"/>
          </a:p>
          <a:p>
            <a:pPr algn="ctr"/>
            <a:endParaRPr lang="en-US" altLang="en-US" sz="2000" b="1" dirty="0"/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D5D7D5F0-1549-C437-F5DA-E1111AEE8B1D}"/>
              </a:ext>
            </a:extLst>
          </p:cNvPr>
          <p:cNvSpPr txBox="1"/>
          <p:nvPr/>
        </p:nvSpPr>
        <p:spPr>
          <a:xfrm>
            <a:off x="6616987" y="6475748"/>
            <a:ext cx="2275994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000" spc="50" dirty="0">
                <a:latin typeface="Open Sans"/>
              </a:rPr>
              <a:t>RAE Initiative| Fall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document&#10;&#10;Description automatically generated">
            <a:extLst>
              <a:ext uri="{FF2B5EF4-FFF2-40B4-BE49-F238E27FC236}">
                <a16:creationId xmlns:a16="http://schemas.microsoft.com/office/drawing/2014/main" id="{E5BBB665-E9FB-A216-A954-1C469EA7DC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75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E115E244-8A69-634F-B4D9-41D574E00D67}"/>
              </a:ext>
            </a:extLst>
          </p:cNvPr>
          <p:cNvSpPr/>
          <p:nvPr/>
        </p:nvSpPr>
        <p:spPr>
          <a:xfrm rot="5400000">
            <a:off x="3680620" y="-3680620"/>
            <a:ext cx="1800225" cy="9161465"/>
          </a:xfrm>
          <a:prstGeom prst="rect">
            <a:avLst/>
          </a:prstGeom>
          <a:solidFill>
            <a:srgbClr val="000000">
              <a:alpha val="4706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6868" name="TextBox 4">
            <a:extLst>
              <a:ext uri="{FF2B5EF4-FFF2-40B4-BE49-F238E27FC236}">
                <a16:creationId xmlns:a16="http://schemas.microsoft.com/office/drawing/2014/main" id="{B9213CB8-C4F5-6A47-B2D5-F16D3CCFA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824" y="303312"/>
            <a:ext cx="7891157" cy="667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dirty="0"/>
          </a:p>
          <a:p>
            <a:pPr algn="ctr"/>
            <a:r>
              <a:rPr lang="en-US" alt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Pros/cons of Individual Agents </a:t>
            </a:r>
          </a:p>
          <a:p>
            <a:pPr algn="ctr"/>
            <a:r>
              <a:rPr lang="en-US" alt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 Than Anti TNF</a:t>
            </a:r>
          </a:p>
          <a:p>
            <a:pPr algn="ctr"/>
            <a:endParaRPr lang="en-US" alt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20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Rituximab</a:t>
            </a:r>
          </a:p>
          <a:p>
            <a:r>
              <a:rPr lang="en-US" alt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</a:t>
            </a:r>
            <a:r>
              <a:rPr lang="en-US" alt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Q 6 month dosing regimen</a:t>
            </a:r>
          </a:p>
          <a:p>
            <a:r>
              <a:rPr lang="en-US" alt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possible benefit in RA-ILD</a:t>
            </a:r>
          </a:p>
          <a:p>
            <a:r>
              <a:rPr lang="en-US" alt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</a:t>
            </a:r>
            <a:r>
              <a:rPr lang="en-US" alt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higher rate of infusion reactions</a:t>
            </a:r>
          </a:p>
          <a:p>
            <a:r>
              <a:rPr lang="en-US" alt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long duration of B cell inactivation (4-6 months +)</a:t>
            </a:r>
          </a:p>
          <a:p>
            <a:r>
              <a:rPr lang="en-US" alt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decreased response to COVID vaccination</a:t>
            </a:r>
          </a:p>
          <a:p>
            <a:endParaRPr lang="en-US" alt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20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Tofacitinib</a:t>
            </a:r>
          </a:p>
          <a:p>
            <a:r>
              <a:rPr lang="en-US" alt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</a:t>
            </a:r>
            <a:r>
              <a:rPr lang="en-US" alt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oral </a:t>
            </a:r>
          </a:p>
          <a:p>
            <a:r>
              <a:rPr lang="en-US" alt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patient support programs for Medicare (</a:t>
            </a:r>
            <a:r>
              <a:rPr lang="en-US" altLang="en-US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Xelsource</a:t>
            </a:r>
            <a:r>
              <a:rPr lang="en-US" alt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r>
              <a:rPr lang="en-US" alt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</a:t>
            </a:r>
            <a:r>
              <a:rPr lang="en-US" alt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higher rate of herpes zoster infection (2X compared with 	abatacept)	</a:t>
            </a:r>
          </a:p>
          <a:p>
            <a:r>
              <a:rPr lang="en-US" alt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increased risk of CVE/VTE in at-risk patients</a:t>
            </a:r>
          </a:p>
          <a:p>
            <a:endParaRPr lang="en-US" altLang="en-US" sz="2000" dirty="0"/>
          </a:p>
          <a:p>
            <a:r>
              <a:rPr lang="en-US" altLang="en-US" sz="2000" dirty="0"/>
              <a:t>	</a:t>
            </a:r>
            <a:endParaRPr lang="en-US" altLang="en-US" sz="2000" b="1" dirty="0"/>
          </a:p>
          <a:p>
            <a:pPr algn="ctr"/>
            <a:endParaRPr lang="en-US" altLang="en-US" sz="2000" b="1" dirty="0"/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30A4694E-A71E-F2D3-9015-57A82951D9ED}"/>
              </a:ext>
            </a:extLst>
          </p:cNvPr>
          <p:cNvSpPr txBox="1"/>
          <p:nvPr/>
        </p:nvSpPr>
        <p:spPr>
          <a:xfrm>
            <a:off x="6616987" y="6475748"/>
            <a:ext cx="2275994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000" spc="50" dirty="0">
                <a:latin typeface="Open Sans"/>
              </a:rPr>
              <a:t>RAE Initiative| Fall 2023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3">
            <a:extLst>
              <a:ext uri="{FF2B5EF4-FFF2-40B4-BE49-F238E27FC236}">
                <a16:creationId xmlns:a16="http://schemas.microsoft.com/office/drawing/2014/main" id="{C6C22DA9-93E8-6F4B-A5C9-06EA04ED3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513" y="471666"/>
            <a:ext cx="6904038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Recommendations for High-Risk Comorbidities</a:t>
            </a:r>
          </a:p>
          <a:p>
            <a:endParaRPr lang="en-US" altLang="en-US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altLang="en-US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18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CHF</a:t>
            </a:r>
          </a:p>
          <a:p>
            <a:r>
              <a:rPr lang="en-US" alt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combination DMARDs OR non-TNF biologics OR 	tofacitinib OVER </a:t>
            </a:r>
            <a:r>
              <a:rPr lang="en-US" alt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TNFi</a:t>
            </a:r>
            <a:endParaRPr lang="en-US" altLang="en-US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altLang="en-US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18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Hepatitis B</a:t>
            </a:r>
            <a:r>
              <a:rPr lang="en-US" alt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Received/receiving anti-viral treatment</a:t>
            </a:r>
          </a:p>
          <a:p>
            <a:r>
              <a:rPr lang="en-US" alt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US" altLang="en-US" sz="18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Same recommendations as in patients without 	this condition</a:t>
            </a:r>
          </a:p>
          <a:p>
            <a:endParaRPr lang="en-US" altLang="en-US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18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Hepatitis C</a:t>
            </a:r>
          </a:p>
          <a:p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received/receiving anti-viral treatment</a:t>
            </a:r>
          </a:p>
          <a:p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US" altLang="en-US" sz="18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Same recommendation as in patients without this 	condition</a:t>
            </a:r>
          </a:p>
          <a:p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untreated</a:t>
            </a:r>
          </a:p>
          <a:p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US" altLang="en-US" sz="18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Treat prior to initiating biologic therapy</a:t>
            </a:r>
            <a:r>
              <a:rPr lang="en-US" altLang="en-US" sz="1800" b="1" i="1" dirty="0">
                <a:latin typeface="Tw Cen MT Condensed" panose="020B0606020104020203" pitchFamily="34" charset="77"/>
              </a:rPr>
              <a:t>	</a:t>
            </a:r>
          </a:p>
          <a:p>
            <a:pPr lvl="1"/>
            <a:endParaRPr lang="en-US" altLang="en-US" sz="1800" dirty="0">
              <a:latin typeface="Tw Cen MT Condensed" panose="020B0606020104020203" pitchFamily="34" charset="77"/>
            </a:endParaRPr>
          </a:p>
          <a:p>
            <a:pPr lvl="1"/>
            <a:endParaRPr lang="en-US" altLang="en-US" sz="1800" dirty="0">
              <a:latin typeface="Tw Cen MT Condensed" panose="020B0606020104020203" pitchFamily="34" charset="77"/>
            </a:endParaRPr>
          </a:p>
          <a:p>
            <a:pPr lvl="1">
              <a:buFontTx/>
              <a:buAutoNum type="arabicParenR"/>
            </a:pPr>
            <a:endParaRPr lang="en-US" altLang="en-US" sz="1800" b="1" dirty="0">
              <a:latin typeface="Tw Cen MT Condensed" panose="020B0606020104020203" pitchFamily="34" charset="77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2CF8FECB-FEB1-D748-9A2F-3D1282957E88}"/>
              </a:ext>
            </a:extLst>
          </p:cNvPr>
          <p:cNvSpPr/>
          <p:nvPr/>
        </p:nvSpPr>
        <p:spPr>
          <a:xfrm rot="5400000">
            <a:off x="3661155" y="-3661155"/>
            <a:ext cx="1839155" cy="9161465"/>
          </a:xfrm>
          <a:prstGeom prst="rect">
            <a:avLst/>
          </a:prstGeom>
          <a:solidFill>
            <a:srgbClr val="000000">
              <a:alpha val="4706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3701851B-0CB3-178A-7126-577183042D59}"/>
              </a:ext>
            </a:extLst>
          </p:cNvPr>
          <p:cNvSpPr txBox="1"/>
          <p:nvPr/>
        </p:nvSpPr>
        <p:spPr>
          <a:xfrm>
            <a:off x="6616987" y="6475748"/>
            <a:ext cx="2275994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000" spc="50" dirty="0">
                <a:latin typeface="Open Sans"/>
              </a:rPr>
              <a:t>RAE Initiative| Fall 2023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FE133327-7C0D-D640-953F-F8A7C7DB3E5E}"/>
              </a:ext>
            </a:extLst>
          </p:cNvPr>
          <p:cNvSpPr/>
          <p:nvPr/>
        </p:nvSpPr>
        <p:spPr>
          <a:xfrm rot="5400000">
            <a:off x="3661154" y="-3661155"/>
            <a:ext cx="1839155" cy="9161465"/>
          </a:xfrm>
          <a:prstGeom prst="rect">
            <a:avLst/>
          </a:prstGeom>
          <a:solidFill>
            <a:srgbClr val="000000">
              <a:alpha val="4706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1F1F1B76-6015-394C-9E34-F9AD37B92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093" y="465138"/>
            <a:ext cx="6645275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Recommendations for High-Risk Comorbidities</a:t>
            </a:r>
          </a:p>
          <a:p>
            <a:endParaRPr lang="en-US" altLang="en-U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altLang="en-U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altLang="en-U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18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Treated or untreated skin cancers</a:t>
            </a:r>
          </a:p>
          <a:p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Use DMARDs over biologics/</a:t>
            </a:r>
            <a:r>
              <a:rPr lang="en-US" alt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tofa</a:t>
            </a:r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melanoma</a:t>
            </a:r>
          </a:p>
          <a:p>
            <a:endParaRPr lang="en-US" altLang="en-US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18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Previously treated lymphoproliferative disorders</a:t>
            </a:r>
          </a:p>
          <a:p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Use Rituximab over </a:t>
            </a:r>
            <a:r>
              <a:rPr lang="en-US" alt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TNFi</a:t>
            </a:r>
            <a:endParaRPr lang="en-US" alt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altLang="en-US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18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Previously treated solid organ malignancies</a:t>
            </a:r>
          </a:p>
          <a:p>
            <a:r>
              <a:rPr lang="en-US" alt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Same recommendations as in patients without this 	condition</a:t>
            </a:r>
            <a:endParaRPr lang="en-US" alt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alt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18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Previous serious infection</a:t>
            </a:r>
          </a:p>
          <a:p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Use combination DMARD over </a:t>
            </a:r>
            <a:r>
              <a:rPr lang="en-US" alt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TNFi</a:t>
            </a:r>
            <a:endParaRPr lang="en-US" alt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Use abatacept over </a:t>
            </a:r>
            <a:r>
              <a:rPr lang="en-US" alt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TNFi</a:t>
            </a:r>
            <a:endParaRPr lang="en-US" alt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39CA29FA-21F8-A9D8-C213-BB3012161A24}"/>
              </a:ext>
            </a:extLst>
          </p:cNvPr>
          <p:cNvSpPr txBox="1"/>
          <p:nvPr/>
        </p:nvSpPr>
        <p:spPr>
          <a:xfrm>
            <a:off x="6616987" y="6475748"/>
            <a:ext cx="2275994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000" spc="50" dirty="0">
                <a:latin typeface="Open Sans"/>
              </a:rPr>
              <a:t>RAE Initiative| Fall 2023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A7801513-FFC3-2C47-89A8-4302D5D0B5FD}"/>
              </a:ext>
            </a:extLst>
          </p:cNvPr>
          <p:cNvSpPr/>
          <p:nvPr/>
        </p:nvSpPr>
        <p:spPr>
          <a:xfrm rot="5400000">
            <a:off x="3661154" y="-3661155"/>
            <a:ext cx="1839155" cy="9161465"/>
          </a:xfrm>
          <a:prstGeom prst="rect">
            <a:avLst/>
          </a:prstGeom>
          <a:solidFill>
            <a:srgbClr val="000000">
              <a:alpha val="4706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9940" name="TextBox 4">
            <a:extLst>
              <a:ext uri="{FF2B5EF4-FFF2-40B4-BE49-F238E27FC236}">
                <a16:creationId xmlns:a16="http://schemas.microsoft.com/office/drawing/2014/main" id="{AC8F1057-6F04-894A-A747-34C497A83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237" y="519531"/>
            <a:ext cx="71389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Biologic Agents in RA: </a:t>
            </a:r>
          </a:p>
          <a:p>
            <a:pPr algn="ctr"/>
            <a:r>
              <a:rPr lang="en-US" altLang="en-US" sz="3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References</a:t>
            </a:r>
          </a:p>
        </p:txBody>
      </p:sp>
      <p:sp>
        <p:nvSpPr>
          <p:cNvPr id="39941" name="TextBox 5">
            <a:extLst>
              <a:ext uri="{FF2B5EF4-FFF2-40B4-BE49-F238E27FC236}">
                <a16:creationId xmlns:a16="http://schemas.microsoft.com/office/drawing/2014/main" id="{85B4B317-8794-814D-8C82-D48C6540D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975" y="3736975"/>
            <a:ext cx="66421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Smolen JS et al EULAR recommendations for the management of rheumatoid arthritis with synthetic and biological disease-modifying antirheumatic drugs: 2016 update Annals of the Rheumatic Diseases Published Online First: 06 March 2017. </a:t>
            </a:r>
            <a:r>
              <a:rPr lang="en-US" alt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doi</a:t>
            </a:r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10.1136/annrheumdis-2016-210715</a:t>
            </a:r>
          </a:p>
        </p:txBody>
      </p:sp>
      <p:sp>
        <p:nvSpPr>
          <p:cNvPr id="39942" name="TextBox 6">
            <a:extLst>
              <a:ext uri="{FF2B5EF4-FFF2-40B4-BE49-F238E27FC236}">
                <a16:creationId xmlns:a16="http://schemas.microsoft.com/office/drawing/2014/main" id="{2CB8FA05-813D-4743-92EC-CCE65F1E7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2351088"/>
            <a:ext cx="633571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Arthritis Care &amp; Research</a:t>
            </a:r>
          </a:p>
          <a:p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DOI 10.1002/acr.22783</a:t>
            </a:r>
          </a:p>
          <a:p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VC 2015, American College of Rheumatology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28CA0762-9087-AA56-04FF-6EAE38FBA536}"/>
              </a:ext>
            </a:extLst>
          </p:cNvPr>
          <p:cNvSpPr txBox="1"/>
          <p:nvPr/>
        </p:nvSpPr>
        <p:spPr>
          <a:xfrm>
            <a:off x="6616987" y="6475748"/>
            <a:ext cx="2275994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000" spc="50" dirty="0">
                <a:latin typeface="Open Sans"/>
              </a:rPr>
              <a:t>RAE Initiative| Fall 2023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>
            <a:extLst>
              <a:ext uri="{FF2B5EF4-FFF2-40B4-BE49-F238E27FC236}">
                <a16:creationId xmlns:a16="http://schemas.microsoft.com/office/drawing/2014/main" id="{544C43FE-6607-2D4D-A822-F552DBFB48B1}"/>
              </a:ext>
            </a:extLst>
          </p:cNvPr>
          <p:cNvSpPr/>
          <p:nvPr/>
        </p:nvSpPr>
        <p:spPr>
          <a:xfrm rot="5400000">
            <a:off x="3678616" y="-3668676"/>
            <a:ext cx="1839155" cy="9161465"/>
          </a:xfrm>
          <a:prstGeom prst="rect">
            <a:avLst/>
          </a:prstGeom>
          <a:solidFill>
            <a:srgbClr val="000000">
              <a:alpha val="4706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3144C6A8-35CF-814A-A6CF-125277764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25" y="1114425"/>
            <a:ext cx="6800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3"/>
            <a:endParaRPr lang="en-US" altLang="en-US" sz="1800">
              <a:latin typeface="Tw Cen MT Condensed" panose="020B0606020104020203" pitchFamily="34" charset="77"/>
            </a:endParaRPr>
          </a:p>
          <a:p>
            <a:pPr lvl="3"/>
            <a:endParaRPr lang="en-US" altLang="en-US" sz="1800">
              <a:latin typeface="Tw Cen MT Condensed" panose="020B0606020104020203" pitchFamily="34" charset="77"/>
            </a:endParaRPr>
          </a:p>
        </p:txBody>
      </p:sp>
      <p:sp>
        <p:nvSpPr>
          <p:cNvPr id="40965" name="TextBox 4">
            <a:extLst>
              <a:ext uri="{FF2B5EF4-FFF2-40B4-BE49-F238E27FC236}">
                <a16:creationId xmlns:a16="http://schemas.microsoft.com/office/drawing/2014/main" id="{5ECA2706-580B-124D-B337-6059AC9DB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031" y="4778986"/>
            <a:ext cx="67262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Strangfeld</a:t>
            </a:r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et al. Ann Rheum Dis 2016;0:1–7. doi:10.1136/annrheumdis-2016-209773</a:t>
            </a:r>
          </a:p>
        </p:txBody>
      </p:sp>
      <p:sp>
        <p:nvSpPr>
          <p:cNvPr id="40966" name="Rectangle 5">
            <a:extLst>
              <a:ext uri="{FF2B5EF4-FFF2-40B4-BE49-F238E27FC236}">
                <a16:creationId xmlns:a16="http://schemas.microsoft.com/office/drawing/2014/main" id="{F0BF0F63-609F-3A43-BD26-9E9407EB0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668" y="3433763"/>
            <a:ext cx="6919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Biological targets in the treatment of rheumatoid arthritis: a comprehensive review of current and in-development biological disease modifying anti-rheumatic </a:t>
            </a:r>
            <a:r>
              <a:rPr lang="en-US" alt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drugs.Kukar</a:t>
            </a:r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M, </a:t>
            </a:r>
            <a:r>
              <a:rPr lang="en-US" alt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Petryna</a:t>
            </a:r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O, </a:t>
            </a:r>
            <a:r>
              <a:rPr lang="en-US" alt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Efthimiou</a:t>
            </a:r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 - </a:t>
            </a:r>
            <a:r>
              <a:rPr lang="en-US" altLang="en-US" sz="18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Biologics (2009)</a:t>
            </a:r>
            <a:endParaRPr lang="en-US" alt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8CD4EE-57D6-254F-8D32-DB6C5A04D34E}"/>
              </a:ext>
            </a:extLst>
          </p:cNvPr>
          <p:cNvSpPr/>
          <p:nvPr/>
        </p:nvSpPr>
        <p:spPr>
          <a:xfrm>
            <a:off x="1024765" y="2376977"/>
            <a:ext cx="7167563" cy="92233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 Rheum Dis. 2016 Oct;75(10):1843-7.Real-world comparative risks of herpes virus infections in tofacitinib and biologic-treated patients with rheumatoid arthritis.</a:t>
            </a:r>
            <a:endParaRPr lang="en-US" altLang="en-US" sz="1800" dirty="0">
              <a:solidFill>
                <a:srgbClr val="0D0D0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968" name="TextBox 9">
            <a:extLst>
              <a:ext uri="{FF2B5EF4-FFF2-40B4-BE49-F238E27FC236}">
                <a16:creationId xmlns:a16="http://schemas.microsoft.com/office/drawing/2014/main" id="{A2EA9206-A57D-904D-880F-5B6101C1E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8406" y="539750"/>
            <a:ext cx="49199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Biologic Agents in RA: </a:t>
            </a:r>
          </a:p>
          <a:p>
            <a:pPr algn="ctr"/>
            <a:r>
              <a:rPr lang="en-US" altLang="en-US" sz="3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References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B49B2AA1-80CD-2480-A850-3D116F34985F}"/>
              </a:ext>
            </a:extLst>
          </p:cNvPr>
          <p:cNvSpPr txBox="1"/>
          <p:nvPr/>
        </p:nvSpPr>
        <p:spPr>
          <a:xfrm>
            <a:off x="6616987" y="6475748"/>
            <a:ext cx="2275994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000" spc="50" dirty="0">
                <a:latin typeface="Open Sans"/>
              </a:rPr>
              <a:t>RAE Initiative| Fall 2023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5AAD0-A1B6-3644-B563-C5070B98F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Case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446C9-415C-31FC-D360-310F0BCA5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22 year old woman, first presenting in November 2020 (at age 20) with a 2 year history of joint pain and swelling, gradually worsening over time.  Joints involved: hands, wrists, feet primarily but also pain/stiffness in knees, ankles, elbows</a:t>
            </a:r>
          </a:p>
          <a:p>
            <a:endParaRPr lang="en-US" sz="2000" dirty="0">
              <a:effectLst/>
              <a:latin typeface="Franklin Gothic Book" panose="020B0503020102020204" pitchFamily="34" charset="0"/>
              <a:ea typeface="Franklin Gothic Book" panose="020B050302010202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PMH: unremarkable</a:t>
            </a:r>
          </a:p>
          <a:p>
            <a:r>
              <a:rPr lang="en-US" sz="20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Meds: OTC NSAIDs only</a:t>
            </a:r>
          </a:p>
          <a:p>
            <a:endParaRPr lang="en-US" sz="2000" dirty="0"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FH: mother with ITP; 2</a:t>
            </a:r>
            <a:r>
              <a:rPr lang="en-US" sz="2000" baseline="300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nd</a:t>
            </a:r>
            <a:r>
              <a:rPr lang="en-US" sz="20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 degree female relatives with RA</a:t>
            </a:r>
          </a:p>
          <a:p>
            <a:endParaRPr lang="en-US" sz="2000" dirty="0"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SH: lives with mother and helps out in her car detailing shop</a:t>
            </a:r>
          </a:p>
          <a:p>
            <a:pPr marL="0" indent="0">
              <a:buNone/>
            </a:pPr>
            <a:r>
              <a:rPr lang="en-US" dirty="0"/>
              <a:t>           no tobacco, alcohol or drug history</a:t>
            </a:r>
          </a:p>
          <a:p>
            <a:pPr marL="0" indent="0">
              <a:buNone/>
            </a:pPr>
            <a:r>
              <a:rPr lang="en-US" dirty="0"/>
              <a:t>           not sexually active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890601AD-9EB7-3AF1-9BED-A6A4200912F9}"/>
              </a:ext>
            </a:extLst>
          </p:cNvPr>
          <p:cNvSpPr txBox="1"/>
          <p:nvPr/>
        </p:nvSpPr>
        <p:spPr>
          <a:xfrm>
            <a:off x="6616987" y="6475748"/>
            <a:ext cx="2275994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000" spc="50" dirty="0">
                <a:latin typeface="Open Sans"/>
              </a:rPr>
              <a:t>RAE Initiative| Fall 2023</a:t>
            </a:r>
          </a:p>
        </p:txBody>
      </p:sp>
    </p:spTree>
    <p:extLst>
      <p:ext uri="{BB962C8B-B14F-4D97-AF65-F5344CB8AC3E}">
        <p14:creationId xmlns:p14="http://schemas.microsoft.com/office/powerpoint/2010/main" val="3584666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5AAD0-A1B6-3644-B563-C5070B98F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Case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446C9-415C-31FC-D360-310F0BCA5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800" dirty="0">
              <a:effectLst/>
              <a:latin typeface="Calibri" panose="020F0502020204030204" pitchFamily="34" charset="0"/>
              <a:ea typeface="Franklin Gothic Book" panose="020B050302010202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Franklin Gothic Book" panose="020B0503020102020204" pitchFamily="34" charset="0"/>
                <a:cs typeface="Calibri" panose="020F0502020204030204" pitchFamily="34" charset="0"/>
              </a:rPr>
              <a:t>EXAM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>
              <a:effectLst/>
              <a:latin typeface="Calibri" panose="020F0502020204030204" pitchFamily="34" charset="0"/>
              <a:ea typeface="Franklin Gothic Book" panose="020B050302010202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Franklin Gothic Book" panose="020B0503020102020204" pitchFamily="34" charset="0"/>
                <a:cs typeface="Calibri" panose="020F0502020204030204" pitchFamily="34" charset="0"/>
              </a:rPr>
              <a:t>Synovitis:  	right 2</a:t>
            </a:r>
            <a:r>
              <a:rPr lang="en-US" sz="2000" baseline="30000" dirty="0">
                <a:effectLst/>
                <a:latin typeface="Calibri" panose="020F0502020204030204" pitchFamily="34" charset="0"/>
                <a:ea typeface="Franklin Gothic Book" panose="020B0503020102020204" pitchFamily="34" charset="0"/>
                <a:cs typeface="Calibri" panose="020F0502020204030204" pitchFamily="34" charset="0"/>
              </a:rPr>
              <a:t>nd</a:t>
            </a:r>
            <a:r>
              <a:rPr lang="en-US" sz="2000" dirty="0">
                <a:effectLst/>
                <a:latin typeface="Calibri" panose="020F0502020204030204" pitchFamily="34" charset="0"/>
                <a:ea typeface="Franklin Gothic Book" panose="020B0503020102020204" pitchFamily="34" charset="0"/>
                <a:cs typeface="Calibri" panose="020F0502020204030204" pitchFamily="34" charset="0"/>
              </a:rPr>
              <a:t> and 3</a:t>
            </a:r>
            <a:r>
              <a:rPr lang="en-US" sz="2000" baseline="30000" dirty="0">
                <a:effectLst/>
                <a:latin typeface="Calibri" panose="020F0502020204030204" pitchFamily="34" charset="0"/>
                <a:ea typeface="Franklin Gothic Book" panose="020B0503020102020204" pitchFamily="34" charset="0"/>
                <a:cs typeface="Calibri" panose="020F0502020204030204" pitchFamily="34" charset="0"/>
              </a:rPr>
              <a:t>rd</a:t>
            </a:r>
            <a:r>
              <a:rPr lang="en-US" sz="2000" dirty="0">
                <a:effectLst/>
                <a:latin typeface="Calibri" panose="020F0502020204030204" pitchFamily="34" charset="0"/>
                <a:ea typeface="Franklin Gothic Book" panose="020B0503020102020204" pitchFamily="34" charset="0"/>
                <a:cs typeface="Calibri" panose="020F0502020204030204" pitchFamily="34" charset="0"/>
              </a:rPr>
              <a:t> MCP joints, 3</a:t>
            </a:r>
            <a:r>
              <a:rPr lang="en-US" sz="2000" baseline="30000" dirty="0">
                <a:effectLst/>
                <a:latin typeface="Calibri" panose="020F0502020204030204" pitchFamily="34" charset="0"/>
                <a:ea typeface="Franklin Gothic Book" panose="020B0503020102020204" pitchFamily="34" charset="0"/>
                <a:cs typeface="Calibri" panose="020F0502020204030204" pitchFamily="34" charset="0"/>
              </a:rPr>
              <a:t>rd</a:t>
            </a:r>
            <a:r>
              <a:rPr lang="en-US" sz="2000" dirty="0">
                <a:effectLst/>
                <a:latin typeface="Calibri" panose="020F0502020204030204" pitchFamily="34" charset="0"/>
                <a:ea typeface="Franklin Gothic Book" panose="020B0503020102020204" pitchFamily="34" charset="0"/>
                <a:cs typeface="Calibri" panose="020F0502020204030204" pitchFamily="34" charset="0"/>
              </a:rPr>
              <a:t> and 4</a:t>
            </a:r>
            <a:r>
              <a:rPr lang="en-US" sz="2000" baseline="30000" dirty="0">
                <a:effectLst/>
                <a:latin typeface="Calibri" panose="020F0502020204030204" pitchFamily="34" charset="0"/>
                <a:ea typeface="Franklin Gothic Book" panose="020B0503020102020204" pitchFamily="34" charset="0"/>
                <a:cs typeface="Calibri" panose="020F0502020204030204" pitchFamily="34" charset="0"/>
              </a:rPr>
              <a:t>th</a:t>
            </a:r>
            <a:r>
              <a:rPr lang="en-US" sz="2000" dirty="0">
                <a:effectLst/>
                <a:latin typeface="Calibri" panose="020F0502020204030204" pitchFamily="34" charset="0"/>
                <a:ea typeface="Franklin Gothic Book" panose="020B0503020102020204" pitchFamily="34" charset="0"/>
                <a:cs typeface="Calibri" panose="020F0502020204030204" pitchFamily="34" charset="0"/>
              </a:rPr>
              <a:t> PIP joints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Franklin Gothic Book" panose="020B0503020102020204" pitchFamily="34" charset="0"/>
                <a:cs typeface="Calibri" panose="020F0502020204030204" pitchFamily="34" charset="0"/>
              </a:rPr>
              <a:t>		Left 2</a:t>
            </a:r>
            <a:r>
              <a:rPr lang="en-US" sz="2000" baseline="30000" dirty="0">
                <a:effectLst/>
                <a:latin typeface="Calibri" panose="020F0502020204030204" pitchFamily="34" charset="0"/>
                <a:ea typeface="Franklin Gothic Book" panose="020B0503020102020204" pitchFamily="34" charset="0"/>
                <a:cs typeface="Calibri" panose="020F0502020204030204" pitchFamily="34" charset="0"/>
              </a:rPr>
              <a:t>nd</a:t>
            </a:r>
            <a:r>
              <a:rPr lang="en-US" sz="2000" dirty="0">
                <a:effectLst/>
                <a:latin typeface="Calibri" panose="020F0502020204030204" pitchFamily="34" charset="0"/>
                <a:ea typeface="Franklin Gothic Book" panose="020B0503020102020204" pitchFamily="34" charset="0"/>
                <a:cs typeface="Calibri" panose="020F0502020204030204" pitchFamily="34" charset="0"/>
              </a:rPr>
              <a:t> and 3</a:t>
            </a:r>
            <a:r>
              <a:rPr lang="en-US" sz="2000" baseline="30000" dirty="0">
                <a:effectLst/>
                <a:latin typeface="Calibri" panose="020F0502020204030204" pitchFamily="34" charset="0"/>
                <a:ea typeface="Franklin Gothic Book" panose="020B0503020102020204" pitchFamily="34" charset="0"/>
                <a:cs typeface="Calibri" panose="020F0502020204030204" pitchFamily="34" charset="0"/>
              </a:rPr>
              <a:t>rd</a:t>
            </a:r>
            <a:r>
              <a:rPr lang="en-US" sz="2000" dirty="0">
                <a:effectLst/>
                <a:latin typeface="Calibri" panose="020F0502020204030204" pitchFamily="34" charset="0"/>
                <a:ea typeface="Franklin Gothic Book" panose="020B0503020102020204" pitchFamily="34" charset="0"/>
                <a:cs typeface="Calibri" panose="020F0502020204030204" pitchFamily="34" charset="0"/>
              </a:rPr>
              <a:t> MCP joints, 3</a:t>
            </a:r>
            <a:r>
              <a:rPr lang="en-US" sz="2000" baseline="30000" dirty="0">
                <a:effectLst/>
                <a:latin typeface="Calibri" panose="020F0502020204030204" pitchFamily="34" charset="0"/>
                <a:ea typeface="Franklin Gothic Book" panose="020B0503020102020204" pitchFamily="34" charset="0"/>
                <a:cs typeface="Calibri" panose="020F0502020204030204" pitchFamily="34" charset="0"/>
              </a:rPr>
              <a:t>rd</a:t>
            </a:r>
            <a:r>
              <a:rPr lang="en-US" sz="2000" dirty="0">
                <a:effectLst/>
                <a:latin typeface="Calibri" panose="020F0502020204030204" pitchFamily="34" charset="0"/>
                <a:ea typeface="Franklin Gothic Book" panose="020B0503020102020204" pitchFamily="34" charset="0"/>
                <a:cs typeface="Calibri" panose="020F0502020204030204" pitchFamily="34" charset="0"/>
              </a:rPr>
              <a:t> PIP joint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Franklin Gothic Book" panose="020B0503020102020204" pitchFamily="34" charset="0"/>
                <a:cs typeface="Calibri" panose="020F0502020204030204" pitchFamily="34" charset="0"/>
              </a:rPr>
              <a:t>		Bilateral wrists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Franklin Gothic Book" panose="020B0503020102020204" pitchFamily="34" charset="0"/>
                <a:cs typeface="Calibri" panose="020F0502020204030204" pitchFamily="34" charset="0"/>
              </a:rPr>
              <a:t>		Bilateral knees (warm, small effusions)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Franklin Gothic Book" panose="020B0503020102020204" pitchFamily="34" charset="0"/>
                <a:cs typeface="Calibri" panose="020F0502020204030204" pitchFamily="34" charset="0"/>
              </a:rPr>
              <a:t>		All MTP joints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7DED8C53-7948-5E93-1213-B8EFC95CC1B6}"/>
              </a:ext>
            </a:extLst>
          </p:cNvPr>
          <p:cNvSpPr txBox="1"/>
          <p:nvPr/>
        </p:nvSpPr>
        <p:spPr>
          <a:xfrm>
            <a:off x="6616987" y="6475748"/>
            <a:ext cx="2275994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000" spc="50" dirty="0">
                <a:latin typeface="Open Sans"/>
              </a:rPr>
              <a:t>RAE Initiative| Fall 2023</a:t>
            </a:r>
          </a:p>
        </p:txBody>
      </p:sp>
    </p:spTree>
    <p:extLst>
      <p:ext uri="{BB962C8B-B14F-4D97-AF65-F5344CB8AC3E}">
        <p14:creationId xmlns:p14="http://schemas.microsoft.com/office/powerpoint/2010/main" val="3521826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5AAD0-A1B6-3644-B563-C5070B98F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Case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446C9-415C-31FC-D360-310F0BCA5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Work-up to date: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RF 14</a:t>
            </a:r>
          </a:p>
          <a:p>
            <a:pPr marL="0" indent="0">
              <a:buNone/>
            </a:pPr>
            <a:r>
              <a:rPr lang="en-US" dirty="0"/>
              <a:t>CRP 30</a:t>
            </a:r>
          </a:p>
          <a:p>
            <a:pPr marL="0" indent="0">
              <a:buNone/>
            </a:pPr>
            <a:r>
              <a:rPr lang="en-US" dirty="0"/>
              <a:t>CBC: mild anemia</a:t>
            </a:r>
          </a:p>
          <a:p>
            <a:pPr marL="0" indent="0">
              <a:buNone/>
            </a:pPr>
            <a:r>
              <a:rPr lang="en-US" dirty="0"/>
              <a:t>CMP: normal</a:t>
            </a:r>
          </a:p>
          <a:p>
            <a:pPr marL="0" indent="0">
              <a:buNone/>
            </a:pPr>
            <a:r>
              <a:rPr lang="en-US" dirty="0"/>
              <a:t>TSH: normal</a:t>
            </a:r>
          </a:p>
          <a:p>
            <a:pPr marL="0" indent="0">
              <a:buNone/>
            </a:pPr>
            <a:r>
              <a:rPr lang="en-US" dirty="0"/>
              <a:t>X-rays of feet: “erosions at MTP joints”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B037F9AC-47B0-0CD8-1912-F1A4D5D20004}"/>
              </a:ext>
            </a:extLst>
          </p:cNvPr>
          <p:cNvSpPr txBox="1"/>
          <p:nvPr/>
        </p:nvSpPr>
        <p:spPr>
          <a:xfrm>
            <a:off x="6616987" y="6475748"/>
            <a:ext cx="2275994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000" spc="50" dirty="0">
                <a:latin typeface="Open Sans"/>
              </a:rPr>
              <a:t>RAE Initiative| Fall 2023</a:t>
            </a:r>
          </a:p>
        </p:txBody>
      </p:sp>
    </p:spTree>
    <p:extLst>
      <p:ext uri="{BB962C8B-B14F-4D97-AF65-F5344CB8AC3E}">
        <p14:creationId xmlns:p14="http://schemas.microsoft.com/office/powerpoint/2010/main" val="1263409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5AAD0-A1B6-3644-B563-C5070B98F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Case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446C9-415C-31FC-D360-310F0BCA5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 you have enough information to make a diagnosis of rheumatoid arthritis?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24270FDB-401E-3179-DF93-C8E9DDB815BD}"/>
              </a:ext>
            </a:extLst>
          </p:cNvPr>
          <p:cNvSpPr txBox="1"/>
          <p:nvPr/>
        </p:nvSpPr>
        <p:spPr>
          <a:xfrm>
            <a:off x="6616987" y="6475748"/>
            <a:ext cx="2275994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000" spc="50" dirty="0">
                <a:latin typeface="Open Sans"/>
              </a:rPr>
              <a:t>RAE Initiative| Fall 2023</a:t>
            </a:r>
          </a:p>
        </p:txBody>
      </p:sp>
    </p:spTree>
    <p:extLst>
      <p:ext uri="{BB962C8B-B14F-4D97-AF65-F5344CB8AC3E}">
        <p14:creationId xmlns:p14="http://schemas.microsoft.com/office/powerpoint/2010/main" val="3537230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5AAD0-A1B6-3644-B563-C5070B98F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Case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446C9-415C-31FC-D360-310F0BCA5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 you have enough information to make a diagnosis of rheumatoid arthritis?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Duration &gt; 6 weeks		1 </a:t>
            </a:r>
            <a:r>
              <a:rPr lang="en-US" dirty="0" err="1"/>
              <a:t>pt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RF low pos				2 pts</a:t>
            </a:r>
          </a:p>
          <a:p>
            <a:pPr marL="0" indent="0">
              <a:buNone/>
            </a:pPr>
            <a:r>
              <a:rPr lang="en-US" dirty="0"/>
              <a:t>CRP elevated			1 </a:t>
            </a:r>
            <a:r>
              <a:rPr lang="en-US" dirty="0" err="1"/>
              <a:t>pt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Synovitis &gt; 10 joints		5 pts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Total = 9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F85FFCCC-9EE4-1744-E848-92D4705E4432}"/>
              </a:ext>
            </a:extLst>
          </p:cNvPr>
          <p:cNvSpPr txBox="1"/>
          <p:nvPr/>
        </p:nvSpPr>
        <p:spPr>
          <a:xfrm>
            <a:off x="6616987" y="6475748"/>
            <a:ext cx="2275994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000" spc="50" dirty="0">
                <a:latin typeface="Open Sans"/>
              </a:rPr>
              <a:t>RAE Initiative| Fall 2023</a:t>
            </a:r>
          </a:p>
        </p:txBody>
      </p:sp>
    </p:spTree>
    <p:extLst>
      <p:ext uri="{BB962C8B-B14F-4D97-AF65-F5344CB8AC3E}">
        <p14:creationId xmlns:p14="http://schemas.microsoft.com/office/powerpoint/2010/main" val="930358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B1766BD7-630D-6DEF-B31B-5A5BC8B55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5AAD0-A1B6-3644-B563-C5070B98F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Case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446C9-415C-31FC-D360-310F0BCA5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would  you rate her disease activity?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Total swollen joints = 11</a:t>
            </a:r>
          </a:p>
          <a:p>
            <a:pPr marL="0" indent="0">
              <a:buNone/>
            </a:pPr>
            <a:r>
              <a:rPr lang="en-US" dirty="0"/>
              <a:t>Total tender joints = 11</a:t>
            </a:r>
          </a:p>
          <a:p>
            <a:pPr marL="0" indent="0">
              <a:buNone/>
            </a:pPr>
            <a:r>
              <a:rPr lang="en-US" dirty="0"/>
              <a:t>Patient global assessment = 7</a:t>
            </a:r>
          </a:p>
          <a:p>
            <a:pPr marL="0" indent="0">
              <a:buNone/>
            </a:pPr>
            <a:r>
              <a:rPr lang="en-US" dirty="0"/>
              <a:t>Provider global assessment = 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CDAI score = ?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1DC18676-8454-12C6-EB90-1E833BA05AF9}"/>
              </a:ext>
            </a:extLst>
          </p:cNvPr>
          <p:cNvSpPr txBox="1"/>
          <p:nvPr/>
        </p:nvSpPr>
        <p:spPr>
          <a:xfrm>
            <a:off x="6616987" y="6475748"/>
            <a:ext cx="2275994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000" spc="50" dirty="0">
                <a:latin typeface="Open Sans"/>
              </a:rPr>
              <a:t>RAE Initiative| Fall 2023</a:t>
            </a:r>
          </a:p>
        </p:txBody>
      </p:sp>
    </p:spTree>
    <p:extLst>
      <p:ext uri="{BB962C8B-B14F-4D97-AF65-F5344CB8AC3E}">
        <p14:creationId xmlns:p14="http://schemas.microsoft.com/office/powerpoint/2010/main" val="39290330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5AAD0-A1B6-3644-B563-C5070B98F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Case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446C9-415C-31FC-D360-310F0BCA5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Total swollen joints = 11</a:t>
            </a:r>
          </a:p>
          <a:p>
            <a:pPr marL="0" indent="0">
              <a:buNone/>
            </a:pPr>
            <a:r>
              <a:rPr lang="en-US" dirty="0"/>
              <a:t>Total tender joints = 11</a:t>
            </a:r>
          </a:p>
          <a:p>
            <a:pPr marL="0" indent="0">
              <a:buNone/>
            </a:pPr>
            <a:r>
              <a:rPr lang="en-US" dirty="0"/>
              <a:t>Patient global assessment = 7</a:t>
            </a:r>
          </a:p>
          <a:p>
            <a:pPr marL="0" indent="0">
              <a:buNone/>
            </a:pPr>
            <a:r>
              <a:rPr lang="en-US" dirty="0"/>
              <a:t>Provider global assessment = 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CDAI score = 37 (high disease activity)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AA8F50F1-1703-ED3A-3FD3-D0C58D46076B}"/>
              </a:ext>
            </a:extLst>
          </p:cNvPr>
          <p:cNvSpPr txBox="1"/>
          <p:nvPr/>
        </p:nvSpPr>
        <p:spPr>
          <a:xfrm>
            <a:off x="6616987" y="6475748"/>
            <a:ext cx="2275994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000" spc="50" dirty="0">
                <a:latin typeface="Open Sans"/>
              </a:rPr>
              <a:t>RAE Initiative| Fall 2023</a:t>
            </a:r>
          </a:p>
        </p:txBody>
      </p:sp>
    </p:spTree>
    <p:extLst>
      <p:ext uri="{BB962C8B-B14F-4D97-AF65-F5344CB8AC3E}">
        <p14:creationId xmlns:p14="http://schemas.microsoft.com/office/powerpoint/2010/main" val="41545126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5AAD0-A1B6-3644-B563-C5070B98F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Case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446C9-415C-31FC-D360-310F0BCA5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Next steps?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Additional labs?</a:t>
            </a:r>
          </a:p>
          <a:p>
            <a:pPr marL="0" indent="0">
              <a:buNone/>
            </a:pPr>
            <a:r>
              <a:rPr lang="en-US" dirty="0"/>
              <a:t>X-rays?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E26B4F1F-4F8B-880E-9B4C-5923501C545C}"/>
              </a:ext>
            </a:extLst>
          </p:cNvPr>
          <p:cNvSpPr txBox="1"/>
          <p:nvPr/>
        </p:nvSpPr>
        <p:spPr>
          <a:xfrm>
            <a:off x="6616987" y="6475748"/>
            <a:ext cx="2275994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000" spc="50" dirty="0">
                <a:latin typeface="Open Sans"/>
              </a:rPr>
              <a:t>RAE Initiative| Fall 2023</a:t>
            </a:r>
          </a:p>
        </p:txBody>
      </p:sp>
    </p:spTree>
    <p:extLst>
      <p:ext uri="{BB962C8B-B14F-4D97-AF65-F5344CB8AC3E}">
        <p14:creationId xmlns:p14="http://schemas.microsoft.com/office/powerpoint/2010/main" val="26539980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5AAD0-A1B6-3644-B563-C5070B98F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Case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446C9-415C-31FC-D360-310F0BCA5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58595B"/>
                </a:solidFill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CCP &gt; 250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58595B"/>
                </a:solidFill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TB quant negative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58595B"/>
                </a:solidFill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Hep C ab negative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58595B"/>
                </a:solidFill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Hep B panel (</a:t>
            </a:r>
            <a:r>
              <a:rPr lang="en-US" sz="2000" dirty="0" err="1">
                <a:solidFill>
                  <a:srgbClr val="58595B"/>
                </a:solidFill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SAg</a:t>
            </a:r>
            <a:r>
              <a:rPr lang="en-US" sz="2000" dirty="0">
                <a:solidFill>
                  <a:srgbClr val="58595B"/>
                </a:solidFill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 and </a:t>
            </a:r>
            <a:r>
              <a:rPr lang="en-US" sz="2000" dirty="0" err="1">
                <a:solidFill>
                  <a:srgbClr val="58595B"/>
                </a:solidFill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cAb</a:t>
            </a:r>
            <a:r>
              <a:rPr lang="en-US" sz="2000" dirty="0">
                <a:solidFill>
                  <a:srgbClr val="58595B"/>
                </a:solidFill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) negative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58595B"/>
                </a:solidFill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X-rays hands: periarticular osteoporosis; narrowing of radiocarpal articulations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58595B"/>
                </a:solidFill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x-rays feet: scattered erosive changes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58595B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Chest x-ray: normal</a:t>
            </a:r>
            <a:endParaRPr lang="en-US" sz="2000" dirty="0">
              <a:solidFill>
                <a:srgbClr val="58595B"/>
              </a:solidFill>
              <a:effectLst/>
              <a:latin typeface="Franklin Gothic Book" panose="020B0503020102020204" pitchFamily="34" charset="0"/>
              <a:ea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D63AFA6C-6B25-C5B7-1AE1-8B55A4F57B7F}"/>
              </a:ext>
            </a:extLst>
          </p:cNvPr>
          <p:cNvSpPr txBox="1"/>
          <p:nvPr/>
        </p:nvSpPr>
        <p:spPr>
          <a:xfrm>
            <a:off x="6616987" y="6475748"/>
            <a:ext cx="2275994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000" spc="50" dirty="0">
                <a:latin typeface="Open Sans"/>
              </a:rPr>
              <a:t>RAE Initiative| Fall 2023</a:t>
            </a:r>
          </a:p>
        </p:txBody>
      </p:sp>
    </p:spTree>
    <p:extLst>
      <p:ext uri="{BB962C8B-B14F-4D97-AF65-F5344CB8AC3E}">
        <p14:creationId xmlns:p14="http://schemas.microsoft.com/office/powerpoint/2010/main" val="34181058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handwear, different, tableware, several&#10;&#10;Description automatically generated">
            <a:extLst>
              <a:ext uri="{FF2B5EF4-FFF2-40B4-BE49-F238E27FC236}">
                <a16:creationId xmlns:a16="http://schemas.microsoft.com/office/drawing/2014/main" id="{A4106C25-9B36-121B-0ECA-0FD91FC535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425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861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x-ray film&#10;&#10;Description automatically generated">
            <a:extLst>
              <a:ext uri="{FF2B5EF4-FFF2-40B4-BE49-F238E27FC236}">
                <a16:creationId xmlns:a16="http://schemas.microsoft.com/office/drawing/2014/main" id="{D7B00002-398F-A847-EEC5-934891E4F6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934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955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18BB0-2EC6-B71F-FF37-6CD5E64CA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Case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E791E-841C-7527-87C3-A77A013E7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summary:</a:t>
            </a:r>
          </a:p>
          <a:p>
            <a:pPr marL="0" indent="0">
              <a:buNone/>
            </a:pPr>
            <a:r>
              <a:rPr lang="en-US" dirty="0"/>
              <a:t>20 year old woman with rheumatoid arthritis, symptoms present x 2 years, high disease activity, inflammatory changes on x-rays including erosive changes in the feet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would be your first choice of therapy?</a:t>
            </a:r>
          </a:p>
          <a:p>
            <a:pPr marL="0" indent="0">
              <a:buNone/>
            </a:pPr>
            <a:r>
              <a:rPr lang="en-US" dirty="0"/>
              <a:t>- Plaquenil?</a:t>
            </a:r>
          </a:p>
          <a:p>
            <a:pPr marL="0" indent="0">
              <a:buNone/>
            </a:pPr>
            <a:r>
              <a:rPr lang="en-US" dirty="0"/>
              <a:t>- Methotrexate?</a:t>
            </a:r>
          </a:p>
          <a:p>
            <a:pPr marL="0" indent="0">
              <a:buNone/>
            </a:pPr>
            <a:r>
              <a:rPr lang="en-US" dirty="0"/>
              <a:t> -Sulfasalazine?</a:t>
            </a:r>
          </a:p>
          <a:p>
            <a:pPr marL="0" indent="0">
              <a:buNone/>
            </a:pPr>
            <a:r>
              <a:rPr lang="en-US" dirty="0"/>
              <a:t>- Triple therapy?</a:t>
            </a:r>
          </a:p>
          <a:p>
            <a:pPr marL="0" indent="0">
              <a:buNone/>
            </a:pPr>
            <a:r>
              <a:rPr lang="en-US" dirty="0"/>
              <a:t> -TNF inhibitor?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B0E16DB7-E8A4-7D6D-9517-7AA6229AB342}"/>
              </a:ext>
            </a:extLst>
          </p:cNvPr>
          <p:cNvSpPr txBox="1"/>
          <p:nvPr/>
        </p:nvSpPr>
        <p:spPr>
          <a:xfrm>
            <a:off x="6616987" y="6475748"/>
            <a:ext cx="2275994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000" spc="50" dirty="0">
                <a:latin typeface="Open Sans"/>
              </a:rPr>
              <a:t>RAE Initiative| Fall 2023</a:t>
            </a:r>
          </a:p>
        </p:txBody>
      </p:sp>
    </p:spTree>
    <p:extLst>
      <p:ext uri="{BB962C8B-B14F-4D97-AF65-F5344CB8AC3E}">
        <p14:creationId xmlns:p14="http://schemas.microsoft.com/office/powerpoint/2010/main" val="4672699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18BB0-2EC6-B71F-FF37-6CD5E64CA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Case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E791E-841C-7527-87C3-A77A013E7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Started adalimumab 40 mg SQ Q 2 weeks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one year later,</a:t>
            </a:r>
          </a:p>
          <a:p>
            <a:pPr marL="0" indent="0">
              <a:buNone/>
            </a:pPr>
            <a:r>
              <a:rPr lang="en-US" dirty="0"/>
              <a:t>Overall, greatly improved</a:t>
            </a:r>
          </a:p>
          <a:p>
            <a:pPr marL="0" indent="0">
              <a:buNone/>
            </a:pPr>
            <a:r>
              <a:rPr lang="en-US" dirty="0"/>
              <a:t>Working in retail 5 days/week</a:t>
            </a:r>
          </a:p>
          <a:p>
            <a:pPr marL="0" indent="0">
              <a:buNone/>
            </a:pPr>
            <a:r>
              <a:rPr lang="en-US" dirty="0"/>
              <a:t>New male SO</a:t>
            </a:r>
          </a:p>
          <a:p>
            <a:pPr marL="0" indent="0">
              <a:buNone/>
            </a:pPr>
            <a:r>
              <a:rPr lang="en-US" dirty="0"/>
              <a:t>Now has an IUD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Still some wrist swelling; occasional flares</a:t>
            </a:r>
          </a:p>
          <a:p>
            <a:pPr marL="0" indent="0">
              <a:buNone/>
            </a:pPr>
            <a:r>
              <a:rPr lang="en-US" dirty="0"/>
              <a:t>CDAI = 7.0 (low)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FFFBC6A4-41C3-3C46-E9FF-1C909BECD0F9}"/>
              </a:ext>
            </a:extLst>
          </p:cNvPr>
          <p:cNvSpPr txBox="1"/>
          <p:nvPr/>
        </p:nvSpPr>
        <p:spPr>
          <a:xfrm>
            <a:off x="6616987" y="6475748"/>
            <a:ext cx="2275994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000" spc="50" dirty="0">
                <a:latin typeface="Open Sans"/>
              </a:rPr>
              <a:t>RAE Initiative| Fall 2023</a:t>
            </a:r>
          </a:p>
        </p:txBody>
      </p:sp>
    </p:spTree>
    <p:extLst>
      <p:ext uri="{BB962C8B-B14F-4D97-AF65-F5344CB8AC3E}">
        <p14:creationId xmlns:p14="http://schemas.microsoft.com/office/powerpoint/2010/main" val="17217810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0541" y="181576"/>
            <a:ext cx="8867727" cy="6501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802242-2422-ED84-DC8B-A32041718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l="3973" r="3935" b="-1"/>
          <a:stretch/>
        </p:blipFill>
        <p:spPr>
          <a:xfrm>
            <a:off x="114460" y="743242"/>
            <a:ext cx="8400890" cy="58194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E791E-841C-7527-87C3-A77A013E7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526300"/>
            <a:ext cx="7623913" cy="25884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7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7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572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62CCF-DEBD-DFBB-FF93-14FA486A3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Case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835B0-3E16-C3E0-FE6D-53DD62FFE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Further crowding of the carpal bones</a:t>
            </a:r>
          </a:p>
          <a:p>
            <a:r>
              <a:rPr lang="en-US" dirty="0"/>
              <a:t>New </a:t>
            </a:r>
            <a:r>
              <a:rPr lang="en-US" dirty="0" err="1"/>
              <a:t>lucencies</a:t>
            </a:r>
            <a:r>
              <a:rPr lang="en-US" dirty="0"/>
              <a:t> at the distal radii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Continue current therapy?</a:t>
            </a:r>
          </a:p>
          <a:p>
            <a:pPr marL="0" indent="0">
              <a:buNone/>
            </a:pPr>
            <a:r>
              <a:rPr lang="en-US" dirty="0"/>
              <a:t>Add an agent?</a:t>
            </a:r>
          </a:p>
          <a:p>
            <a:pPr marL="0" indent="0">
              <a:buNone/>
            </a:pPr>
            <a:r>
              <a:rPr lang="en-US" dirty="0"/>
              <a:t>Switch to a different drug?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995B1465-C278-7D2F-2EE0-C1A08E9EB350}"/>
              </a:ext>
            </a:extLst>
          </p:cNvPr>
          <p:cNvSpPr txBox="1"/>
          <p:nvPr/>
        </p:nvSpPr>
        <p:spPr>
          <a:xfrm>
            <a:off x="6616987" y="6475748"/>
            <a:ext cx="2275994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000" spc="50" dirty="0">
                <a:latin typeface="Open Sans"/>
              </a:rPr>
              <a:t>RAE Initiative| Fall 2023</a:t>
            </a:r>
          </a:p>
        </p:txBody>
      </p:sp>
    </p:spTree>
    <p:extLst>
      <p:ext uri="{BB962C8B-B14F-4D97-AF65-F5344CB8AC3E}">
        <p14:creationId xmlns:p14="http://schemas.microsoft.com/office/powerpoint/2010/main" val="3333478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card&#10;&#10;Description automatically generated">
            <a:extLst>
              <a:ext uri="{FF2B5EF4-FFF2-40B4-BE49-F238E27FC236}">
                <a16:creationId xmlns:a16="http://schemas.microsoft.com/office/drawing/2014/main" id="{F74920B7-2060-FC51-6141-821D740647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8" y="0"/>
            <a:ext cx="9135291" cy="674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82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99E57838-975A-CB40-8169-865FDF32B852}"/>
              </a:ext>
            </a:extLst>
          </p:cNvPr>
          <p:cNvSpPr/>
          <p:nvPr/>
        </p:nvSpPr>
        <p:spPr>
          <a:xfrm rot="5400000">
            <a:off x="3728209" y="-3728206"/>
            <a:ext cx="1687586" cy="9144000"/>
          </a:xfrm>
          <a:prstGeom prst="rect">
            <a:avLst/>
          </a:prstGeom>
          <a:solidFill>
            <a:srgbClr val="000000">
              <a:alpha val="4706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21EE5E-EEEF-774B-93AF-D7B11995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0062"/>
            <a:ext cx="7886700" cy="1325563"/>
          </a:xfrm>
        </p:spPr>
        <p:txBody>
          <a:bodyPr/>
          <a:lstStyle/>
          <a:p>
            <a:pPr algn="ctr"/>
            <a:r>
              <a:rPr lang="en-US" alt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Nomenclature</a:t>
            </a:r>
            <a:br>
              <a:rPr lang="en-US" alt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B2FE2-4361-724A-9668-CC025B0D0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“Biologic” agents are made using recombinant DNA techniques</a:t>
            </a:r>
          </a:p>
          <a:p>
            <a:pPr marL="0" indent="0" algn="ctr">
              <a:buNone/>
            </a:pPr>
            <a:endParaRPr lang="en-US" alt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They are large, unstable proteins that can only be administered parenterally</a:t>
            </a:r>
          </a:p>
          <a:p>
            <a:pPr marL="0" indent="0">
              <a:buNone/>
            </a:pPr>
            <a:endParaRPr lang="en-US" alt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mab</a:t>
            </a:r>
            <a:r>
              <a:rPr lang="en-US" alt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monoclonal antibody</a:t>
            </a:r>
          </a:p>
          <a:p>
            <a:endParaRPr lang="en-US" alt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ximab</a:t>
            </a: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chimeric monoclonal antibody</a:t>
            </a:r>
          </a:p>
          <a:p>
            <a:endParaRPr lang="en-US" alt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umab</a:t>
            </a: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humanized monoclonal antibody</a:t>
            </a:r>
          </a:p>
          <a:p>
            <a:endParaRPr lang="en-US" alt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cept</a:t>
            </a: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fusion protein of a receptor and the Fc portion 			of IgG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965E9821-DFB8-64F4-C38B-955D59279779}"/>
              </a:ext>
            </a:extLst>
          </p:cNvPr>
          <p:cNvSpPr txBox="1"/>
          <p:nvPr/>
        </p:nvSpPr>
        <p:spPr>
          <a:xfrm>
            <a:off x="6616987" y="6475748"/>
            <a:ext cx="2275994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000" spc="50" dirty="0">
                <a:latin typeface="Open Sans"/>
              </a:rPr>
              <a:t>RAE Initiative| Fall 2023</a:t>
            </a:r>
          </a:p>
        </p:txBody>
      </p:sp>
    </p:spTree>
    <p:extLst>
      <p:ext uri="{BB962C8B-B14F-4D97-AF65-F5344CB8AC3E}">
        <p14:creationId xmlns:p14="http://schemas.microsoft.com/office/powerpoint/2010/main" val="2941663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4474F3CC-2040-F941-BB2D-B7045E8E3773}"/>
              </a:ext>
            </a:extLst>
          </p:cNvPr>
          <p:cNvSpPr/>
          <p:nvPr/>
        </p:nvSpPr>
        <p:spPr>
          <a:xfrm rot="5400000">
            <a:off x="3726657" y="-3729760"/>
            <a:ext cx="1690691" cy="9144002"/>
          </a:xfrm>
          <a:prstGeom prst="rect">
            <a:avLst/>
          </a:prstGeom>
          <a:solidFill>
            <a:srgbClr val="000000">
              <a:alpha val="4706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2F26CF-07E7-5A45-BCAF-A9385D232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Biologic Agents:</a:t>
            </a:r>
            <a:b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Available Mechanisms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9C3075-BEDB-7C41-9A2A-9DB2805CE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Cytokine inhibitors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Costimulatory blockers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 cell inhibitors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Kinase inhibitors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5E53E6F0-AEE0-B03D-4858-68D5A7DA10FB}"/>
              </a:ext>
            </a:extLst>
          </p:cNvPr>
          <p:cNvSpPr txBox="1"/>
          <p:nvPr/>
        </p:nvSpPr>
        <p:spPr>
          <a:xfrm>
            <a:off x="6616987" y="6475748"/>
            <a:ext cx="2275994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000" spc="50" dirty="0">
                <a:latin typeface="Open Sans"/>
              </a:rPr>
              <a:t>RAE Initiative| Fall 2023</a:t>
            </a:r>
          </a:p>
        </p:txBody>
      </p:sp>
    </p:spTree>
    <p:extLst>
      <p:ext uri="{BB962C8B-B14F-4D97-AF65-F5344CB8AC3E}">
        <p14:creationId xmlns:p14="http://schemas.microsoft.com/office/powerpoint/2010/main" val="3515390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0D8D2EF5-4DF1-FC40-99C6-C309A499F6B2}"/>
              </a:ext>
            </a:extLst>
          </p:cNvPr>
          <p:cNvSpPr/>
          <p:nvPr/>
        </p:nvSpPr>
        <p:spPr>
          <a:xfrm rot="5400000">
            <a:off x="3950494" y="-3950492"/>
            <a:ext cx="1243015" cy="9144002"/>
          </a:xfrm>
          <a:prstGeom prst="rect">
            <a:avLst/>
          </a:prstGeom>
          <a:solidFill>
            <a:srgbClr val="000000">
              <a:alpha val="4706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2532" name="TextBox 3">
            <a:extLst>
              <a:ext uri="{FF2B5EF4-FFF2-40B4-BE49-F238E27FC236}">
                <a16:creationId xmlns:a16="http://schemas.microsoft.com/office/drawing/2014/main" id="{CE8A4FC8-37F6-C347-93A6-4AA761FB2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330" y="453430"/>
            <a:ext cx="69493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Available Biologic Agents for RA</a:t>
            </a:r>
          </a:p>
        </p:txBody>
      </p:sp>
      <p:sp>
        <p:nvSpPr>
          <p:cNvPr id="22533" name="TextBox 4">
            <a:extLst>
              <a:ext uri="{FF2B5EF4-FFF2-40B4-BE49-F238E27FC236}">
                <a16:creationId xmlns:a16="http://schemas.microsoft.com/office/drawing/2014/main" id="{FA24A631-263D-F04E-99F3-AED649728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3" y="1401763"/>
            <a:ext cx="75199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CYTOKINE INHIBITORS</a:t>
            </a:r>
            <a:b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alt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TNF inhibitors</a:t>
            </a:r>
          </a:p>
          <a:p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(etanercept, adalimumab, infliximab, golimumab, certolizumab)</a:t>
            </a:r>
          </a:p>
          <a:p>
            <a:endParaRPr lang="en-US" altLang="en-US" sz="1800" dirty="0"/>
          </a:p>
          <a:p>
            <a:endParaRPr lang="en-US" altLang="en-US" sz="1800" dirty="0"/>
          </a:p>
        </p:txBody>
      </p:sp>
      <p:pic>
        <p:nvPicPr>
          <p:cNvPr id="22534" name="Picture 5" descr="tnf.gif">
            <a:extLst>
              <a:ext uri="{FF2B5EF4-FFF2-40B4-BE49-F238E27FC236}">
                <a16:creationId xmlns:a16="http://schemas.microsoft.com/office/drawing/2014/main" id="{20D74423-3E1D-5740-B5A6-5E9D5B099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2659900"/>
            <a:ext cx="5437188" cy="395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1A8C1D41-40F4-4B4D-B901-DAC1D1F6757D}"/>
              </a:ext>
            </a:extLst>
          </p:cNvPr>
          <p:cNvSpPr/>
          <p:nvPr/>
        </p:nvSpPr>
        <p:spPr>
          <a:xfrm rot="5400000">
            <a:off x="3661154" y="-3661155"/>
            <a:ext cx="1839155" cy="9161465"/>
          </a:xfrm>
          <a:prstGeom prst="rect">
            <a:avLst/>
          </a:prstGeom>
          <a:solidFill>
            <a:srgbClr val="000000">
              <a:alpha val="4706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3556" name="TextBox 3">
            <a:extLst>
              <a:ext uri="{FF2B5EF4-FFF2-40B4-BE49-F238E27FC236}">
                <a16:creationId xmlns:a16="http://schemas.microsoft.com/office/drawing/2014/main" id="{E9ECEE00-B449-4140-BDE4-14EB43B76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370" y="685800"/>
            <a:ext cx="6949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Available Biologic Agents for RA</a:t>
            </a:r>
          </a:p>
        </p:txBody>
      </p:sp>
      <p:sp>
        <p:nvSpPr>
          <p:cNvPr id="23557" name="TextBox 4">
            <a:extLst>
              <a:ext uri="{FF2B5EF4-FFF2-40B4-BE49-F238E27FC236}">
                <a16:creationId xmlns:a16="http://schemas.microsoft.com/office/drawing/2014/main" id="{0FA078F4-B35B-6D4A-B885-4C8E9766B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668" y="2274838"/>
            <a:ext cx="75199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CYTOKINE INHIBITORS</a:t>
            </a:r>
          </a:p>
          <a:p>
            <a:endParaRPr lang="en-US" altLang="en-US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IL-1 inhibitor (anakinra “KINERET”)</a:t>
            </a:r>
          </a:p>
          <a:p>
            <a:endParaRPr lang="en-US" alt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IL-6 inhibitors</a:t>
            </a:r>
          </a:p>
          <a:p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tocilizumab (“ACTEMRA”) </a:t>
            </a:r>
          </a:p>
          <a:p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US" alt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sarilumab</a:t>
            </a:r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(“KEVZARA”)</a:t>
            </a:r>
            <a:br>
              <a:rPr lang="en-US" altLang="en-US" sz="1800" dirty="0"/>
            </a:br>
            <a:endParaRPr lang="en-US" altLang="en-US" sz="1800" dirty="0"/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2B5A619E-736C-F838-950C-BD251F472BEB}"/>
              </a:ext>
            </a:extLst>
          </p:cNvPr>
          <p:cNvSpPr txBox="1"/>
          <p:nvPr/>
        </p:nvSpPr>
        <p:spPr>
          <a:xfrm>
            <a:off x="6616987" y="6475748"/>
            <a:ext cx="2275994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000" spc="50" dirty="0">
                <a:latin typeface="Open Sans"/>
              </a:rPr>
              <a:t>RAE Initiative| Fall 2023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3">
            <a:extLst>
              <a:ext uri="{FF2B5EF4-FFF2-40B4-BE49-F238E27FC236}">
                <a16:creationId xmlns:a16="http://schemas.microsoft.com/office/drawing/2014/main" id="{B53B46F4-CAD3-134E-9964-647C5D854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003" y="685800"/>
            <a:ext cx="69140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Available Biologic Agents for RA</a:t>
            </a:r>
          </a:p>
        </p:txBody>
      </p:sp>
      <p:sp>
        <p:nvSpPr>
          <p:cNvPr id="24581" name="TextBox 4">
            <a:extLst>
              <a:ext uri="{FF2B5EF4-FFF2-40B4-BE49-F238E27FC236}">
                <a16:creationId xmlns:a16="http://schemas.microsoft.com/office/drawing/2014/main" id="{164BF3B4-3F4D-4E42-A3C1-04D246AE0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3" y="1401763"/>
            <a:ext cx="75199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COSTIMULATORY BLOCKERS</a:t>
            </a:r>
            <a:b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alt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Abatacept (“ORENCIA”)	</a:t>
            </a:r>
          </a:p>
          <a:p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fusion protein of CTLA-4 and Fc portion of IgG</a:t>
            </a:r>
          </a:p>
          <a:p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prevents CD28 binding to CD80/CD8 (blocks second signal binding between T cells and antigen presenting cells)</a:t>
            </a:r>
          </a:p>
          <a:p>
            <a:endParaRPr lang="en-US" altLang="en-US" sz="1800" dirty="0"/>
          </a:p>
        </p:txBody>
      </p:sp>
      <p:pic>
        <p:nvPicPr>
          <p:cNvPr id="24582" name="Picture 5" descr="apc.jpg">
            <a:extLst>
              <a:ext uri="{FF2B5EF4-FFF2-40B4-BE49-F238E27FC236}">
                <a16:creationId xmlns:a16="http://schemas.microsoft.com/office/drawing/2014/main" id="{F60B51B5-3778-CA42-9773-1F946C4F9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285" y="3640138"/>
            <a:ext cx="4362604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2AF0E807-693F-EC4F-B6EC-5EF25507A544}"/>
              </a:ext>
            </a:extLst>
          </p:cNvPr>
          <p:cNvSpPr/>
          <p:nvPr/>
        </p:nvSpPr>
        <p:spPr>
          <a:xfrm rot="5400000">
            <a:off x="3794918" y="-3794920"/>
            <a:ext cx="1571625" cy="9161465"/>
          </a:xfrm>
          <a:prstGeom prst="rect">
            <a:avLst/>
          </a:prstGeom>
          <a:solidFill>
            <a:srgbClr val="000000">
              <a:alpha val="4706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AD50BB52-B0B4-0320-5FAA-78787F7526F9}"/>
              </a:ext>
            </a:extLst>
          </p:cNvPr>
          <p:cNvSpPr txBox="1"/>
          <p:nvPr/>
        </p:nvSpPr>
        <p:spPr>
          <a:xfrm>
            <a:off x="6616987" y="6475748"/>
            <a:ext cx="2275994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000" spc="50" dirty="0">
                <a:latin typeface="Open Sans"/>
              </a:rPr>
              <a:t>RAE Initiative| Fall 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113e5c4-20a0-41da-a0da-fe74194b9795">
      <UserInfo>
        <DisplayName>gwendolyngrant3_gmail.com#ext#@ucsfonline.onmicrosoft.com</DisplayName>
        <AccountId>99</AccountId>
        <AccountType/>
      </UserInfo>
      <UserInfo>
        <DisplayName>Margaretten, Mary</DisplayName>
        <AccountId>42</AccountId>
        <AccountType/>
      </UserInfo>
      <UserInfo>
        <DisplayName>Mandal, Jennifer</DisplayName>
        <AccountId>12</AccountId>
        <AccountType/>
      </UserInfo>
    </SharedWithUsers>
    <lcf76f155ced4ddcb4097134ff3c332f xmlns="d92a44d9-cee3-4bac-871c-d665e403a4e1">
      <Terms xmlns="http://schemas.microsoft.com/office/infopath/2007/PartnerControls"/>
    </lcf76f155ced4ddcb4097134ff3c332f>
    <TaxCatchAll xmlns="6113e5c4-20a0-41da-a0da-fe74194b979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6276FE865F86468E668E1113D70D9A" ma:contentTypeVersion="16" ma:contentTypeDescription="Create a new document." ma:contentTypeScope="" ma:versionID="49d719af81b2e1621147b5fa18221e81">
  <xsd:schema xmlns:xsd="http://www.w3.org/2001/XMLSchema" xmlns:xs="http://www.w3.org/2001/XMLSchema" xmlns:p="http://schemas.microsoft.com/office/2006/metadata/properties" xmlns:ns2="d92a44d9-cee3-4bac-871c-d665e403a4e1" xmlns:ns3="6113e5c4-20a0-41da-a0da-fe74194b9795" targetNamespace="http://schemas.microsoft.com/office/2006/metadata/properties" ma:root="true" ma:fieldsID="eb6aa87cb9e6a4423577a9fc2f7a60a9" ns2:_="" ns3:_="">
    <xsd:import namespace="d92a44d9-cee3-4bac-871c-d665e403a4e1"/>
    <xsd:import namespace="6113e5c4-20a0-41da-a0da-fe74194b97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2a44d9-cee3-4bac-871c-d665e403a4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973eda6-ee47-49cd-8b90-1ba368fd38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13e5c4-20a0-41da-a0da-fe74194b979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fa5cbf7-a8e8-4cf6-ba56-4d08ec1235d3}" ma:internalName="TaxCatchAll" ma:showField="CatchAllData" ma:web="6113e5c4-20a0-41da-a0da-fe74194b97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673E69-99CE-453A-BDD9-13F918882ED8}">
  <ds:schemaRefs>
    <ds:schemaRef ds:uri="6113e5c4-20a0-41da-a0da-fe74194b9795"/>
    <ds:schemaRef ds:uri="http://schemas.microsoft.com/office/2006/metadata/properties"/>
    <ds:schemaRef ds:uri="http://schemas.microsoft.com/office/infopath/2007/PartnerControls"/>
    <ds:schemaRef ds:uri="d92a44d9-cee3-4bac-871c-d665e403a4e1"/>
  </ds:schemaRefs>
</ds:datastoreItem>
</file>

<file path=customXml/itemProps2.xml><?xml version="1.0" encoding="utf-8"?>
<ds:datastoreItem xmlns:ds="http://schemas.openxmlformats.org/officeDocument/2006/customXml" ds:itemID="{DFE73BFB-055E-4C3D-A5C0-7B1A79561F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6C98A0-202A-4164-94FB-F3DE78CD90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2a44d9-cee3-4bac-871c-d665e403a4e1"/>
    <ds:schemaRef ds:uri="6113e5c4-20a0-41da-a0da-fe74194b97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1838</TotalTime>
  <Words>1736</Words>
  <Application>Microsoft Macintosh PowerPoint</Application>
  <PresentationFormat>On-screen Show (4:3)</PresentationFormat>
  <Paragraphs>354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Franklin Gothic Book</vt:lpstr>
      <vt:lpstr>Open Sans</vt:lpstr>
      <vt:lpstr>Tw Cen MT Condensed</vt:lpstr>
      <vt:lpstr>Office Theme</vt:lpstr>
      <vt:lpstr>Welcome!</vt:lpstr>
      <vt:lpstr>PowerPoint Presentation</vt:lpstr>
      <vt:lpstr>PowerPoint Presentation</vt:lpstr>
      <vt:lpstr>PowerPoint Presentation</vt:lpstr>
      <vt:lpstr>Nomenclature </vt:lpstr>
      <vt:lpstr>Biologic Agents: Available Mechanisms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presentation</vt:lpstr>
      <vt:lpstr>Case presentation</vt:lpstr>
      <vt:lpstr>Case presentation</vt:lpstr>
      <vt:lpstr>Case presentation</vt:lpstr>
      <vt:lpstr>Case presentation</vt:lpstr>
      <vt:lpstr>Case presentation</vt:lpstr>
      <vt:lpstr>Case presentation</vt:lpstr>
      <vt:lpstr>Case presentation</vt:lpstr>
      <vt:lpstr>Case presentation</vt:lpstr>
      <vt:lpstr>PowerPoint Presentation</vt:lpstr>
      <vt:lpstr>PowerPoint Presentation</vt:lpstr>
      <vt:lpstr>Case presentation</vt:lpstr>
      <vt:lpstr>Case presentation</vt:lpstr>
      <vt:lpstr>PowerPoint Presentation</vt:lpstr>
      <vt:lpstr>Case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Extra-articular manifestations of Rheumatoid Arthritis</dc:title>
  <dc:creator>Gwendolyn Grant</dc:creator>
  <cp:lastModifiedBy>Carroway, Tabitha</cp:lastModifiedBy>
  <cp:revision>19</cp:revision>
  <dcterms:created xsi:type="dcterms:W3CDTF">2016-06-04T12:53:35Z</dcterms:created>
  <dcterms:modified xsi:type="dcterms:W3CDTF">2023-11-06T22:28:41Z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0x010100C06276FE865F86468E668E1113D70D9A</vt:lpwstr>
  </property>
</Properties>
</file>