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5143500" cx="9144000"/>
  <p:notesSz cx="6858000" cy="9144000"/>
  <p:embeddedFontLst>
    <p:embeddedFont>
      <p:font typeface="Amatic SC"/>
      <p:regular r:id="rId28"/>
      <p:bold r:id="rId29"/>
    </p:embeddedFont>
    <p:embeddedFont>
      <p:font typeface="Source Code Pro"/>
      <p:regular r:id="rId30"/>
      <p:bold r:id="rId31"/>
      <p:italic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34" roundtripDataSignature="AMtx7mhoiDcbV3IcXZ15E22IrE8NynKA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AmaticSC-regular.fntdata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AmaticSC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SourceCodePro-bold.fntdata"/><Relationship Id="rId30" Type="http://schemas.openxmlformats.org/officeDocument/2006/relationships/font" Target="fonts/SourceCodePro-regular.fntdata"/><Relationship Id="rId11" Type="http://schemas.openxmlformats.org/officeDocument/2006/relationships/slide" Target="slides/slide6.xml"/><Relationship Id="rId33" Type="http://schemas.openxmlformats.org/officeDocument/2006/relationships/font" Target="fonts/SourceCodePro-boldItalic.fntdata"/><Relationship Id="rId10" Type="http://schemas.openxmlformats.org/officeDocument/2006/relationships/slide" Target="slides/slide5.xml"/><Relationship Id="rId32" Type="http://schemas.openxmlformats.org/officeDocument/2006/relationships/font" Target="fonts/SourceCodePro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34" Type="http://customschemas.google.com/relationships/presentationmetadata" Target="meta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" name="Google Shape;5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" name="Google Shape;11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" name="Google Shape;12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7" name="Google Shape;12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4" name="Google Shape;134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" name="Google Shape;142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" name="Google Shape;14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5" name="Google Shape;155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2" name="Google Shape;162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9" name="Google Shape;169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6" name="Google Shape;176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" name="Google Shape;6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1" name="Google Shape;181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7" name="Google Shape;187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" name="Google Shape;192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" name="Google Shape;6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" name="Google Shape;7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" name="Google Shape;7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" name="Google Shape;8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" name="Google Shape;9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9" name="Google Shape;9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7" name="Google Shape;10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24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12" name="Google Shape;12;p24"/>
          <p:cNvSpPr txBox="1"/>
          <p:nvPr>
            <p:ph idx="1" type="subTitle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3" name="Google Shape;13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3"/>
          <p:cNvSpPr txBox="1"/>
          <p:nvPr>
            <p:ph hasCustomPrompt="1" type="title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33"/>
          <p:cNvSpPr txBox="1"/>
          <p:nvPr>
            <p:ph idx="1" type="body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49" name="Google Shape;49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6" name="Google Shape;16;p25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" name="Google Shape;17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6"/>
          <p:cNvSpPr txBox="1"/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0" name="Google Shape;2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3" name="Google Shape;23;p27"/>
          <p:cNvSpPr txBox="1"/>
          <p:nvPr>
            <p:ph idx="1" type="body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27"/>
          <p:cNvSpPr txBox="1"/>
          <p:nvPr>
            <p:ph idx="2" type="body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8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28" name="Google Shape;28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31" name="Google Shape;31;p2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4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0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Google Shape;35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1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" name="Google Shape;38;p3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" name="Google Shape;39;p31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40" name="Google Shape;40;p31"/>
          <p:cNvSpPr txBox="1"/>
          <p:nvPr>
            <p:ph idx="1" type="subTitle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1" name="Google Shape;41;p31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42" name="Google Shape;42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2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b="1" sz="24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/>
        </p:txBody>
      </p:sp>
      <p:sp>
        <p:nvSpPr>
          <p:cNvPr id="45" name="Google Shape;45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beach-day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3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i="0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i="0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i="0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i="0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i="0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i="0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i="0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i="0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i="0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/>
        </p:txBody>
      </p:sp>
      <p:sp>
        <p:nvSpPr>
          <p:cNvPr id="7" name="Google Shape;7;p23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b="0" i="0" sz="18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8" name="Google Shape;8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Relationship Id="rId4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</a:pPr>
            <a:r>
              <a:rPr lang="en"/>
              <a:t>Shock</a:t>
            </a:r>
            <a:endParaRPr/>
          </a:p>
        </p:txBody>
      </p:sp>
      <p:sp>
        <p:nvSpPr>
          <p:cNvPr id="57" name="Google Shape;57;p1"/>
          <p:cNvSpPr txBox="1"/>
          <p:nvPr>
            <p:ph idx="1" type="subTitle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"/>
              <a:t>C. Mateo Garcia, MD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09252" y="0"/>
            <a:ext cx="572549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0"/>
          <p:cNvSpPr txBox="1"/>
          <p:nvPr>
            <p:ph type="title"/>
          </p:nvPr>
        </p:nvSpPr>
        <p:spPr>
          <a:xfrm rot="-5400000">
            <a:off x="-1415250" y="2171250"/>
            <a:ext cx="4110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Distributive Shock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1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Norepinephrine</a:t>
            </a:r>
            <a:endParaRPr/>
          </a:p>
        </p:txBody>
      </p:sp>
      <p:sp>
        <p:nvSpPr>
          <p:cNvPr id="123" name="Google Shape;123;p11"/>
          <p:cNvSpPr txBox="1"/>
          <p:nvPr>
            <p:ph idx="1" type="body"/>
          </p:nvPr>
        </p:nvSpPr>
        <p:spPr>
          <a:xfrm>
            <a:off x="311700" y="1228675"/>
            <a:ext cx="42603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29032"/>
              <a:buNone/>
            </a:pPr>
            <a:r>
              <a:rPr lang="en"/>
              <a:t>Class: adrenergic receptor agonist, inotropic, vasopressor.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29032"/>
              <a:buNone/>
            </a:pPr>
            <a:r>
              <a:rPr lang="en"/>
              <a:t>Action: Norepinephrine is alpha and Beta agonist, (much stronger alpha predilection).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29032"/>
              <a:buNone/>
            </a:pPr>
            <a:r>
              <a:rPr lang="en"/>
              <a:t>Indications: cardiogenic shock, septic shock, severe hypotension.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29032"/>
              <a:buNone/>
            </a:pPr>
            <a:r>
              <a:rPr lang="en"/>
              <a:t>Adverse effects: Dizziness, anxiety, cardiac arrhythmias, dyspnea, exacerbation of asthma.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ct val="129032"/>
              <a:buNone/>
            </a:pPr>
            <a:r>
              <a:rPr lang="en">
                <a:solidFill>
                  <a:srgbClr val="FF0000"/>
                </a:solidFill>
              </a:rPr>
              <a:t>Contraindications:</a:t>
            </a:r>
            <a:r>
              <a:rPr lang="en"/>
              <a:t> patients taking MAOI’s.</a:t>
            </a:r>
            <a:endParaRPr/>
          </a:p>
        </p:txBody>
      </p:sp>
      <p:pic>
        <p:nvPicPr>
          <p:cNvPr id="124" name="Google Shape;124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0" y="1087963"/>
            <a:ext cx="4537099" cy="2967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Phenylephrine</a:t>
            </a:r>
            <a:endParaRPr/>
          </a:p>
        </p:txBody>
      </p:sp>
      <p:sp>
        <p:nvSpPr>
          <p:cNvPr id="130" name="Google Shape;130;p12"/>
          <p:cNvSpPr txBox="1"/>
          <p:nvPr>
            <p:ph idx="1" type="body"/>
          </p:nvPr>
        </p:nvSpPr>
        <p:spPr>
          <a:xfrm>
            <a:off x="118600" y="1093850"/>
            <a:ext cx="47250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77500" lnSpcReduction="1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29032"/>
              <a:buNone/>
            </a:pPr>
            <a:r>
              <a:rPr lang="en"/>
              <a:t>Class:adrenergic agonist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29032"/>
              <a:buNone/>
            </a:pPr>
            <a:r>
              <a:rPr lang="en"/>
              <a:t>Action: stimulate alpha receptors, causing vasoconstriction, which results in increased blood pressure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29032"/>
              <a:buNone/>
            </a:pPr>
            <a:r>
              <a:rPr lang="en"/>
              <a:t>Indications: neurogenic shock, spinal shock, drug induced hypotension.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29032"/>
              <a:buNone/>
            </a:pPr>
            <a:r>
              <a:rPr lang="en"/>
              <a:t>Adverse effects: Dizziness, anxiety, cardiac arrhythmias, dyspnea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ct val="129032"/>
              <a:buNone/>
            </a:pPr>
            <a:r>
              <a:rPr lang="en">
                <a:solidFill>
                  <a:srgbClr val="FF0000"/>
                </a:solidFill>
              </a:rPr>
              <a:t>Contraindications:</a:t>
            </a:r>
            <a:r>
              <a:rPr lang="en"/>
              <a:t> acute MI, Angina, cardiac arrhythmias, severe hypertension, CAD, pheochromocytoma, MAOI’s</a:t>
            </a:r>
            <a:endParaRPr/>
          </a:p>
        </p:txBody>
      </p:sp>
      <p:pic>
        <p:nvPicPr>
          <p:cNvPr id="131" name="Google Shape;13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87125" y="1093849"/>
            <a:ext cx="4256875" cy="3260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3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Epinephrine</a:t>
            </a:r>
            <a:endParaRPr/>
          </a:p>
        </p:txBody>
      </p:sp>
      <p:sp>
        <p:nvSpPr>
          <p:cNvPr id="137" name="Google Shape;137;p13"/>
          <p:cNvSpPr txBox="1"/>
          <p:nvPr>
            <p:ph idx="1" type="body"/>
          </p:nvPr>
        </p:nvSpPr>
        <p:spPr>
          <a:xfrm>
            <a:off x="311700" y="1228675"/>
            <a:ext cx="46920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Adrenergic agonist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Binds w/ high affinity to alpha and Beta receptors producing  increased blood pressure increased heart rate and bronchodilation.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Adverse effects: anxiety, headache, cardiac arrhythmias, htn, nausea/vomiting.</a:t>
            </a:r>
            <a:endParaRPr sz="14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rPr lang="en" sz="1400">
                <a:solidFill>
                  <a:srgbClr val="FF0000"/>
                </a:solidFill>
              </a:rPr>
              <a:t>Contraindications:</a:t>
            </a:r>
            <a:r>
              <a:rPr lang="en" sz="1400"/>
              <a:t> arrhythmias other than VF, pregnant females in active labor.</a:t>
            </a:r>
            <a:endParaRPr sz="1400"/>
          </a:p>
        </p:txBody>
      </p:sp>
      <p:pic>
        <p:nvPicPr>
          <p:cNvPr id="138" name="Google Shape;13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66100" y="292850"/>
            <a:ext cx="3835502" cy="2744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43638" y="3189524"/>
            <a:ext cx="3080415" cy="1801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4"/>
          <p:cNvSpPr txBox="1"/>
          <p:nvPr>
            <p:ph type="title"/>
          </p:nvPr>
        </p:nvSpPr>
        <p:spPr>
          <a:xfrm>
            <a:off x="311700" y="11730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Cardiogenic shock</a:t>
            </a:r>
            <a:endParaRPr/>
          </a:p>
        </p:txBody>
      </p:sp>
      <p:pic>
        <p:nvPicPr>
          <p:cNvPr id="145" name="Google Shape;14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08250" y="831475"/>
            <a:ext cx="6005051" cy="4259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Dopamine</a:t>
            </a:r>
            <a:endParaRPr/>
          </a:p>
        </p:txBody>
      </p:sp>
      <p:sp>
        <p:nvSpPr>
          <p:cNvPr id="151" name="Google Shape;151;p15"/>
          <p:cNvSpPr txBox="1"/>
          <p:nvPr>
            <p:ph idx="1" type="body"/>
          </p:nvPr>
        </p:nvSpPr>
        <p:spPr>
          <a:xfrm>
            <a:off x="241775" y="1168750"/>
            <a:ext cx="45222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3432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Adrenergic agonist, inotrope, vasopressor</a:t>
            </a:r>
            <a:endParaRPr/>
          </a:p>
          <a:p>
            <a:pPr indent="-33432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Stimulates alpha and beta</a:t>
            </a:r>
            <a:endParaRPr/>
          </a:p>
          <a:p>
            <a:pPr indent="-33432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Indications hypotension and low cardiac output/ cardiogenic shock. Hypotension after ROSC.</a:t>
            </a:r>
            <a:endParaRPr/>
          </a:p>
          <a:p>
            <a:pPr indent="-33432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Short half life, 2min. </a:t>
            </a:r>
            <a:endParaRPr/>
          </a:p>
          <a:p>
            <a:pPr indent="-33432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Pregnancy class C.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ct val="108108"/>
              <a:buNone/>
            </a:pPr>
            <a:r>
              <a:rPr lang="en">
                <a:solidFill>
                  <a:srgbClr val="FF0000"/>
                </a:solidFill>
              </a:rPr>
              <a:t>Contraindications:</a:t>
            </a:r>
            <a:r>
              <a:rPr lang="en">
                <a:solidFill>
                  <a:schemeClr val="accent1"/>
                </a:solidFill>
              </a:rPr>
              <a:t>pheochromocytoma, VF, VT or other ventricular arrhythmias.</a:t>
            </a:r>
            <a:endParaRPr>
              <a:solidFill>
                <a:schemeClr val="accent1"/>
              </a:solidFill>
            </a:endParaRPr>
          </a:p>
        </p:txBody>
      </p:sp>
      <p:pic>
        <p:nvPicPr>
          <p:cNvPr id="152" name="Google Shape;15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70400" y="1305800"/>
            <a:ext cx="3921350" cy="306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6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Norepinephrine</a:t>
            </a:r>
            <a:endParaRPr/>
          </a:p>
        </p:txBody>
      </p:sp>
      <p:sp>
        <p:nvSpPr>
          <p:cNvPr id="158" name="Google Shape;158;p16"/>
          <p:cNvSpPr txBox="1"/>
          <p:nvPr>
            <p:ph idx="1" type="body"/>
          </p:nvPr>
        </p:nvSpPr>
        <p:spPr>
          <a:xfrm>
            <a:off x="311700" y="1228675"/>
            <a:ext cx="42603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29032"/>
              <a:buNone/>
            </a:pPr>
            <a:r>
              <a:rPr lang="en"/>
              <a:t>Class: adrenergic receptor agonist, inotropic, vasopressor.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29032"/>
              <a:buNone/>
            </a:pPr>
            <a:r>
              <a:rPr lang="en"/>
              <a:t>Action: Norepinephrine is alpha and Beta agonist, (much stronger alpha predilection).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29032"/>
              <a:buNone/>
            </a:pPr>
            <a:r>
              <a:rPr lang="en"/>
              <a:t>Indications: cardiogenic shock, septic shock, severe hypotension.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29032"/>
              <a:buNone/>
            </a:pPr>
            <a:r>
              <a:rPr lang="en"/>
              <a:t>Adverse effects: Dizziness, anxiety, cardiac arrhythmias, dyspnea, exacerbation of asthma.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ct val="129032"/>
              <a:buNone/>
            </a:pPr>
            <a:r>
              <a:rPr lang="en">
                <a:solidFill>
                  <a:srgbClr val="FF0000"/>
                </a:solidFill>
              </a:rPr>
              <a:t>Contraindications:</a:t>
            </a:r>
            <a:r>
              <a:rPr lang="en"/>
              <a:t> patients taking MAOIs.</a:t>
            </a:r>
            <a:endParaRPr/>
          </a:p>
        </p:txBody>
      </p:sp>
      <p:pic>
        <p:nvPicPr>
          <p:cNvPr id="159" name="Google Shape;159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0" y="1087963"/>
            <a:ext cx="4537099" cy="2967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7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Dobutamine</a:t>
            </a:r>
            <a:endParaRPr/>
          </a:p>
        </p:txBody>
      </p:sp>
      <p:sp>
        <p:nvSpPr>
          <p:cNvPr id="165" name="Google Shape;165;p17"/>
          <p:cNvSpPr txBox="1"/>
          <p:nvPr>
            <p:ph idx="1" type="body"/>
          </p:nvPr>
        </p:nvSpPr>
        <p:spPr>
          <a:xfrm>
            <a:off x="311700" y="1228675"/>
            <a:ext cx="39174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77500" lnSpcReduction="1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29032"/>
              <a:buNone/>
            </a:pPr>
            <a:r>
              <a:rPr lang="en"/>
              <a:t>Class: adrenergic Agonist, inotrope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29032"/>
              <a:buNone/>
            </a:pPr>
            <a:r>
              <a:rPr lang="en"/>
              <a:t>MOA: Beta agonist, increases myocardial contraction and stroke volume with minor effect in chronotropy all resulting in increased CO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29032"/>
              <a:buNone/>
            </a:pPr>
            <a:r>
              <a:rPr lang="en"/>
              <a:t>Indications: heart failure, cardiogenic shock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ct val="129032"/>
              <a:buNone/>
            </a:pPr>
            <a:r>
              <a:rPr lang="en">
                <a:solidFill>
                  <a:srgbClr val="FF0000"/>
                </a:solidFill>
              </a:rPr>
              <a:t>Contraindications:</a:t>
            </a:r>
            <a:r>
              <a:rPr lang="en"/>
              <a:t> suspected drug induced shock, systolic blood pressure &lt;100, subaortic stenosis.</a:t>
            </a:r>
            <a:endParaRPr/>
          </a:p>
        </p:txBody>
      </p:sp>
      <p:pic>
        <p:nvPicPr>
          <p:cNvPr id="166" name="Google Shape;166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75250" y="940050"/>
            <a:ext cx="4616349" cy="4048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8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Milrinone</a:t>
            </a:r>
            <a:endParaRPr/>
          </a:p>
        </p:txBody>
      </p:sp>
      <p:sp>
        <p:nvSpPr>
          <p:cNvPr id="172" name="Google Shape;172;p18"/>
          <p:cNvSpPr txBox="1"/>
          <p:nvPr>
            <p:ph idx="1" type="body"/>
          </p:nvPr>
        </p:nvSpPr>
        <p:spPr>
          <a:xfrm>
            <a:off x="311700" y="1093850"/>
            <a:ext cx="4260300" cy="34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29032"/>
              <a:buNone/>
            </a:pPr>
            <a:r>
              <a:rPr lang="en"/>
              <a:t>Class: Inotropic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29032"/>
              <a:buNone/>
            </a:pPr>
            <a:r>
              <a:rPr lang="en"/>
              <a:t>MOA: cAMP phosphodiesterase inhibitor resulting in increased calcium concentration in myocytes and increased diastolic function and myocardial contractility.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29032"/>
              <a:buNone/>
            </a:pPr>
            <a:r>
              <a:rPr lang="en"/>
              <a:t>Indication: Cardiogenic Shock, heart failure.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29032"/>
              <a:buNone/>
            </a:pPr>
            <a:r>
              <a:rPr lang="en"/>
              <a:t>Adverse effects: arrhythmogenic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29032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ct val="129032"/>
              <a:buNone/>
            </a:pPr>
            <a:r>
              <a:rPr lang="en">
                <a:solidFill>
                  <a:srgbClr val="FF0000"/>
                </a:solidFill>
              </a:rPr>
              <a:t>Contraindications:</a:t>
            </a:r>
            <a:r>
              <a:rPr lang="en"/>
              <a:t> Valvular heart disease</a:t>
            </a:r>
            <a:endParaRPr/>
          </a:p>
        </p:txBody>
      </p:sp>
      <p:pic>
        <p:nvPicPr>
          <p:cNvPr id="173" name="Google Shape;173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52952" y="201750"/>
            <a:ext cx="3991050" cy="4670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97100"/>
            <a:ext cx="9144001" cy="4749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MEdications</a:t>
            </a:r>
            <a:endParaRPr/>
          </a:p>
        </p:txBody>
      </p:sp>
      <p:sp>
        <p:nvSpPr>
          <p:cNvPr id="63" name="Google Shape;63;p2"/>
          <p:cNvSpPr txBox="1"/>
          <p:nvPr>
            <p:ph idx="1" type="body"/>
          </p:nvPr>
        </p:nvSpPr>
        <p:spPr>
          <a:xfrm>
            <a:off x="311700" y="1228675"/>
            <a:ext cx="42603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Tranexamic Acid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"/>
              <a:t>Dobutamine (Dobutrex)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"/>
              <a:t>Dopamine (Inotropin)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"/>
              <a:t>Norepinephrine (Levophed)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"/>
              <a:t>Milrinone (Primacor)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rPr lang="en"/>
              <a:t>Phenylephrine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0"/>
          <p:cNvSpPr txBox="1"/>
          <p:nvPr>
            <p:ph type="title"/>
          </p:nvPr>
        </p:nvSpPr>
        <p:spPr>
          <a:xfrm>
            <a:off x="311700" y="1436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 sz="3600"/>
              <a:t>Dopamine vs Norepinephrine</a:t>
            </a:r>
            <a:endParaRPr sz="6000"/>
          </a:p>
        </p:txBody>
      </p:sp>
      <p:sp>
        <p:nvSpPr>
          <p:cNvPr id="184" name="Google Shape;184;p20"/>
          <p:cNvSpPr txBox="1"/>
          <p:nvPr>
            <p:ph idx="1" type="body"/>
          </p:nvPr>
        </p:nvSpPr>
        <p:spPr>
          <a:xfrm>
            <a:off x="311700" y="851250"/>
            <a:ext cx="8520600" cy="424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b="1" lang="en" sz="1865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Shock due to any cause</a:t>
            </a:r>
            <a:endParaRPr b="1" sz="1865">
              <a:solidFill>
                <a:schemeClr val="accent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-347027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865"/>
              <a:buFont typeface="Amatic SC"/>
              <a:buChar char="●"/>
            </a:pPr>
            <a:r>
              <a:rPr b="1" lang="en" sz="1865">
                <a:latin typeface="Amatic SC"/>
                <a:ea typeface="Amatic SC"/>
                <a:cs typeface="Amatic SC"/>
                <a:sym typeface="Amatic SC"/>
              </a:rPr>
              <a:t>NE = Dop	(Cochrane review, May 11 2011)</a:t>
            </a:r>
            <a:endParaRPr b="1" sz="1865"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t/>
            </a:r>
            <a:endParaRPr b="1" sz="1865">
              <a:solidFill>
                <a:schemeClr val="accent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b="1" lang="en" sz="1865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Septic shock - NE &gt; Dop</a:t>
            </a:r>
            <a:endParaRPr b="1" sz="1865">
              <a:solidFill>
                <a:schemeClr val="accent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-347027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65"/>
              <a:buFont typeface="Amatic SC"/>
              <a:buChar char="●"/>
            </a:pPr>
            <a:r>
              <a:rPr b="1" lang="en" sz="1865">
                <a:latin typeface="Amatic SC"/>
                <a:ea typeface="Amatic SC"/>
                <a:cs typeface="Amatic SC"/>
                <a:sym typeface="Amatic SC"/>
              </a:rPr>
              <a:t>No significant mortality difference, Greater adverse effects due to Dopamine.(N Engl J Med. 2010 Mar 4:362/91:779-89)</a:t>
            </a:r>
            <a:endParaRPr b="1" sz="1865">
              <a:latin typeface="Amatic SC"/>
              <a:ea typeface="Amatic SC"/>
              <a:cs typeface="Amatic SC"/>
              <a:sym typeface="Amatic SC"/>
            </a:endParaRPr>
          </a:p>
          <a:p>
            <a:pPr indent="-347027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865"/>
              <a:buFont typeface="Amatic SC"/>
              <a:buChar char="●"/>
            </a:pPr>
            <a:r>
              <a:rPr b="1" lang="en" sz="1865">
                <a:latin typeface="Amatic SC"/>
                <a:ea typeface="Amatic SC"/>
                <a:cs typeface="Amatic SC"/>
                <a:sym typeface="Amatic SC"/>
              </a:rPr>
              <a:t>Mortality higher for dopamine (1) J Intensive Care Med. 2012 May-Jun;27(3):172-8 (2) Crit Care Med 2012; 40:725-730)</a:t>
            </a:r>
            <a:endParaRPr b="1" sz="1865"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t/>
            </a:r>
            <a:endParaRPr b="1" sz="1865">
              <a:solidFill>
                <a:schemeClr val="accent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b="1" lang="en" sz="1865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Cardiogenic shock - NE &gt; Dop</a:t>
            </a:r>
            <a:endParaRPr b="1" sz="1865">
              <a:solidFill>
                <a:schemeClr val="accent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-347027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865"/>
              <a:buFont typeface="Amatic SC"/>
              <a:buChar char="●"/>
            </a:pPr>
            <a:r>
              <a:rPr b="1" lang="en" sz="1865">
                <a:latin typeface="Amatic SC"/>
                <a:ea typeface="Amatic SC"/>
                <a:cs typeface="Amatic SC"/>
                <a:sym typeface="Amatic SC"/>
              </a:rPr>
              <a:t>Mortality as well as arrhythmias higher for Dopamine (N Engl J Med. 2010 Mar 4;362(9):779-89)</a:t>
            </a:r>
            <a:endParaRPr b="1" sz="1865">
              <a:latin typeface="Amatic SC"/>
              <a:ea typeface="Amatic SC"/>
              <a:cs typeface="Amatic SC"/>
              <a:sym typeface="Amatic SC"/>
            </a:endParaRPr>
          </a:p>
          <a:p>
            <a:pPr indent="-347027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865"/>
              <a:buFont typeface="Amatic SC"/>
              <a:buChar char="●"/>
            </a:pPr>
            <a:r>
              <a:rPr b="1" lang="en" sz="1865">
                <a:latin typeface="Amatic SC"/>
                <a:ea typeface="Amatic SC"/>
                <a:cs typeface="Amatic SC"/>
                <a:sym typeface="Amatic SC"/>
              </a:rPr>
              <a:t>AHA 2009 /ESC 2012/HFSA 2010 guidelines do not comment on superiority/ priority of any single inotrope.... Dobutamine generally accepted as 1st inotrope of choice for heart</a:t>
            </a:r>
            <a:endParaRPr b="1" sz="1865">
              <a:latin typeface="Amatic SC"/>
              <a:ea typeface="Amatic SC"/>
              <a:cs typeface="Amatic SC"/>
              <a:sym typeface="Amatic SC"/>
            </a:endParaRPr>
          </a:p>
          <a:p>
            <a:pPr indent="-347027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865"/>
              <a:buFont typeface="Amatic SC"/>
              <a:buChar char="●"/>
            </a:pPr>
            <a:r>
              <a:rPr b="1" lang="en" sz="1865">
                <a:latin typeface="Amatic SC"/>
                <a:ea typeface="Amatic SC"/>
                <a:cs typeface="Amatic SC"/>
                <a:sym typeface="Amatic SC"/>
              </a:rPr>
              <a:t>failure.</a:t>
            </a:r>
            <a:endParaRPr b="1" sz="1865"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5300" y="206701"/>
            <a:ext cx="7953398" cy="473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2"/>
          <p:cNvSpPr txBox="1"/>
          <p:nvPr>
            <p:ph type="title"/>
          </p:nvPr>
        </p:nvSpPr>
        <p:spPr>
          <a:xfrm rot="-5400000">
            <a:off x="-730075" y="1645300"/>
            <a:ext cx="35472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980"/>
              <a:t>Obstructive shock</a:t>
            </a:r>
            <a:endParaRPr sz="4980"/>
          </a:p>
        </p:txBody>
      </p:sp>
      <p:pic>
        <p:nvPicPr>
          <p:cNvPr id="195" name="Google Shape;195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37392" y="0"/>
            <a:ext cx="6100867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Shock</a:t>
            </a:r>
            <a:endParaRPr/>
          </a:p>
        </p:txBody>
      </p:sp>
      <p:sp>
        <p:nvSpPr>
          <p:cNvPr id="69" name="Google Shape;69;p3"/>
          <p:cNvSpPr txBox="1"/>
          <p:nvPr>
            <p:ph idx="1" type="body"/>
          </p:nvPr>
        </p:nvSpPr>
        <p:spPr>
          <a:xfrm>
            <a:off x="101050" y="4143750"/>
            <a:ext cx="8446500" cy="9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Abnormality of the circulatory system resulting in inadequate tissue perfusion.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Compensated vs Decompensated.</a:t>
            </a:r>
            <a:endParaRPr sz="1000"/>
          </a:p>
        </p:txBody>
      </p:sp>
      <p:pic>
        <p:nvPicPr>
          <p:cNvPr id="70" name="Google Shape;7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03975" y="130600"/>
            <a:ext cx="6279852" cy="3846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2018 NEJM review article on hemorrhagic shock</a:t>
            </a:r>
            <a:endParaRPr/>
          </a:p>
        </p:txBody>
      </p:sp>
      <p:pic>
        <p:nvPicPr>
          <p:cNvPr id="76" name="Google Shape;7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33500" y="1212600"/>
            <a:ext cx="6477000" cy="289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5" y="0"/>
            <a:ext cx="468901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82475" y="101688"/>
            <a:ext cx="3372400" cy="4940125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5"/>
          <p:cNvSpPr/>
          <p:nvPr/>
        </p:nvSpPr>
        <p:spPr>
          <a:xfrm>
            <a:off x="209200" y="2274100"/>
            <a:ext cx="1737900" cy="19836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4" name="Google Shape;84;p5"/>
          <p:cNvCxnSpPr/>
          <p:nvPr/>
        </p:nvCxnSpPr>
        <p:spPr>
          <a:xfrm flipH="1" rot="10800000">
            <a:off x="1955875" y="114925"/>
            <a:ext cx="3335400" cy="21504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5" name="Google Shape;85;p5"/>
          <p:cNvCxnSpPr/>
          <p:nvPr/>
        </p:nvCxnSpPr>
        <p:spPr>
          <a:xfrm>
            <a:off x="1955875" y="4257775"/>
            <a:ext cx="3335400" cy="7725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6" name="Google Shape;86;p5"/>
          <p:cNvSpPr/>
          <p:nvPr/>
        </p:nvSpPr>
        <p:spPr>
          <a:xfrm>
            <a:off x="5616025" y="1387600"/>
            <a:ext cx="1641300" cy="2634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0896" y="0"/>
            <a:ext cx="73873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2925" y="152400"/>
            <a:ext cx="805815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8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Tranexamic acid</a:t>
            </a:r>
            <a:endParaRPr/>
          </a:p>
        </p:txBody>
      </p:sp>
      <p:pic>
        <p:nvPicPr>
          <p:cNvPr id="102" name="Google Shape;102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31150" y="128325"/>
            <a:ext cx="3349417" cy="24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81513" y="2571750"/>
            <a:ext cx="3048703" cy="2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8"/>
          <p:cNvSpPr txBox="1"/>
          <p:nvPr/>
        </p:nvSpPr>
        <p:spPr>
          <a:xfrm>
            <a:off x="226750" y="1212150"/>
            <a:ext cx="4265700" cy="31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</a:pPr>
            <a:r>
              <a:rPr b="0" i="0" lang="en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Class: antifibrinolytic, hemostatic agent.</a:t>
            </a:r>
            <a:endParaRPr b="0" i="0" sz="1400" u="none" cap="none" strike="noStrike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</a:pPr>
            <a:r>
              <a:rPr b="0" i="0" lang="en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MOA: inhibits intrinsic fibrinolysis, promoting blood clot formation.</a:t>
            </a:r>
            <a:endParaRPr b="0" i="0" sz="1400" u="none" cap="none" strike="noStrike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</a:pPr>
            <a:r>
              <a:rPr b="0" i="0" lang="en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Indication: severe traumatic hemorrhage, surgical hemorrhage, Postpartum hemorrhage severe menstrual bleeding.</a:t>
            </a:r>
            <a:endParaRPr b="0" i="0" sz="1400" u="none" cap="none" strike="noStrike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</a:pPr>
            <a:r>
              <a:rPr b="0" i="0" lang="en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Adverse Effects:</a:t>
            </a:r>
            <a:endParaRPr b="0" i="0" sz="1400" u="none" cap="none" strike="noStrike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FF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Contraindications: </a:t>
            </a:r>
            <a:r>
              <a:rPr b="0" i="0" lang="en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thromboembolism</a:t>
            </a:r>
            <a:endParaRPr b="0" i="0" sz="1400" u="none" cap="none" strike="noStrike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9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Distributive Shock</a:t>
            </a:r>
            <a:endParaRPr/>
          </a:p>
        </p:txBody>
      </p:sp>
      <p:sp>
        <p:nvSpPr>
          <p:cNvPr id="110" name="Google Shape;110;p9"/>
          <p:cNvSpPr txBox="1"/>
          <p:nvPr>
            <p:ph idx="1" type="body"/>
          </p:nvPr>
        </p:nvSpPr>
        <p:spPr>
          <a:xfrm>
            <a:off x="311700" y="1228675"/>
            <a:ext cx="47514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Septic shock - Norepi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Neurogenic shock - Norepi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Anaphylactic shock - Epi</a:t>
            </a:r>
            <a:endParaRPr/>
          </a:p>
        </p:txBody>
      </p:sp>
      <p:pic>
        <p:nvPicPr>
          <p:cNvPr id="111" name="Google Shape;111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15500" y="1246250"/>
            <a:ext cx="3754836" cy="3744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