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2.xml" ContentType="application/vnd.openxmlformats-officedocument.themeOverr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sldIdLst>
    <p:sldId id="278" r:id="rId5"/>
    <p:sldId id="337" r:id="rId6"/>
    <p:sldId id="336" r:id="rId7"/>
    <p:sldId id="318" r:id="rId8"/>
    <p:sldId id="320" r:id="rId9"/>
    <p:sldId id="310" r:id="rId10"/>
    <p:sldId id="355" r:id="rId11"/>
    <p:sldId id="356" r:id="rId12"/>
    <p:sldId id="374" r:id="rId13"/>
    <p:sldId id="319" r:id="rId14"/>
    <p:sldId id="332" r:id="rId15"/>
    <p:sldId id="331" r:id="rId16"/>
    <p:sldId id="330" r:id="rId17"/>
    <p:sldId id="329" r:id="rId18"/>
    <p:sldId id="357" r:id="rId19"/>
    <p:sldId id="358" r:id="rId20"/>
    <p:sldId id="359" r:id="rId21"/>
    <p:sldId id="360" r:id="rId22"/>
    <p:sldId id="361" r:id="rId23"/>
    <p:sldId id="363" r:id="rId24"/>
    <p:sldId id="364" r:id="rId25"/>
    <p:sldId id="365" r:id="rId26"/>
    <p:sldId id="362" r:id="rId27"/>
    <p:sldId id="343" r:id="rId28"/>
    <p:sldId id="366" r:id="rId29"/>
    <p:sldId id="370" r:id="rId30"/>
    <p:sldId id="371" r:id="rId31"/>
    <p:sldId id="367" r:id="rId32"/>
    <p:sldId id="369" r:id="rId33"/>
    <p:sldId id="372" r:id="rId34"/>
    <p:sldId id="373" r:id="rId35"/>
    <p:sldId id="352" r:id="rId36"/>
    <p:sldId id="317" r:id="rId37"/>
    <p:sldId id="2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ude, Trey (BOP)" initials="DT(" lastIdx="3" clrIdx="0">
    <p:extLst>
      <p:ext uri="{19B8F6BF-5375-455C-9EA6-DF929625EA0E}">
        <p15:presenceInfo xmlns:p15="http://schemas.microsoft.com/office/powerpoint/2012/main" userId="Draude, Trey (BO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52453" autoAdjust="0"/>
  </p:normalViewPr>
  <p:slideViewPr>
    <p:cSldViewPr snapToGrid="0">
      <p:cViewPr varScale="1">
        <p:scale>
          <a:sx n="53" d="100"/>
          <a:sy n="53" d="100"/>
        </p:scale>
        <p:origin x="2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4/12/24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today we’ll be discussing long acting buprenorphine injections for the treatment of opioid use disorder</a:t>
            </a:r>
          </a:p>
        </p:txBody>
      </p:sp>
      <p:sp>
        <p:nvSpPr>
          <p:cNvPr id="4" name="Slide Number Placeholder 3"/>
          <p:cNvSpPr>
            <a:spLocks noGrp="1"/>
          </p:cNvSpPr>
          <p:nvPr>
            <p:ph type="sldNum" sz="quarter" idx="10"/>
          </p:nvPr>
        </p:nvSpPr>
        <p:spPr/>
        <p:txBody>
          <a:bodyPr/>
          <a:lstStyle/>
          <a:p>
            <a:fld id="{2E6DE88F-1F85-4A27-9D34-D74A50E7B0DA}" type="slidenum">
              <a:rPr lang="en-US" smtClean="0"/>
              <a:t>1</a:t>
            </a:fld>
            <a:endParaRPr lang="en-US" dirty="0"/>
          </a:p>
        </p:txBody>
      </p:sp>
    </p:spTree>
    <p:extLst>
      <p:ext uri="{BB962C8B-B14F-4D97-AF65-F5344CB8AC3E}">
        <p14:creationId xmlns:p14="http://schemas.microsoft.com/office/powerpoint/2010/main" val="4114956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fully understand the dosing of buprenorphine, regardless of the dosage form, we should understand the concepts of mu receptor occupancy. </a:t>
            </a:r>
          </a:p>
          <a:p>
            <a:endParaRPr lang="en-US" dirty="0"/>
          </a:p>
          <a:p>
            <a:r>
              <a:rPr lang="en-US" dirty="0"/>
              <a:t>Data from</a:t>
            </a:r>
            <a:r>
              <a:rPr lang="en-US" baseline="0" dirty="0"/>
              <a:t> buprenorphine studies indicates that plasma concentrations of &gt;/ 2ng/ml is associated with at least 70% mu-opioid receptor occupancy. This saturation and blocking of the mu-receptor is what provides the proposed mechanism of action for buprenorphine to reduce risk of overdose from other opioids, and reduce the “drug liking” or perceived positive effects from continued opioid misuse.</a:t>
            </a:r>
          </a:p>
          <a:p>
            <a:endParaRPr lang="en-US" baseline="0" dirty="0"/>
          </a:p>
          <a:p>
            <a:r>
              <a:rPr lang="en-US" baseline="0" dirty="0"/>
              <a:t>Of note, 2ng/ml is NOT a defined treatment goal in any published guidelines, but does provide a target level for providers to ensure treatment goals can be met, including reduced risk of overdose. </a:t>
            </a:r>
          </a:p>
          <a:p>
            <a:endParaRPr lang="en-US" baseline="0" dirty="0"/>
          </a:p>
          <a:p>
            <a:r>
              <a:rPr lang="en-US" baseline="0" dirty="0"/>
              <a:t>In the era of fentanyl, a higher potency opioid, 4ng/ml is a more likely targeted goal in to minimize overdose risk.</a:t>
            </a:r>
          </a:p>
          <a:p>
            <a:endParaRPr lang="en-US" baseline="0" dirty="0"/>
          </a:p>
          <a:p>
            <a:r>
              <a:rPr lang="en-US" baseline="0" dirty="0"/>
              <a:t>Again, 2ng/ml is not a published treatment goal, and the dose of buprenorphine should never be pushed to achieve a specific serum concentration at the cost of intolerable side effects or over sedation. </a:t>
            </a:r>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184815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have that 2ng/ml data in mind, lets look at the specific transition from transmucosal</a:t>
            </a:r>
            <a:r>
              <a:rPr lang="en-US" baseline="0" dirty="0"/>
              <a:t> buprenorphine to Sublocade. </a:t>
            </a:r>
          </a:p>
          <a:p>
            <a:endParaRPr lang="en-US" baseline="0" dirty="0"/>
          </a:p>
          <a:p>
            <a:r>
              <a:rPr lang="en-US" baseline="0" dirty="0"/>
              <a:t>Here is a kinetic graph for patients transitioning from transmucosal buprenorphine to their first 300mg injection of </a:t>
            </a:r>
            <a:r>
              <a:rPr lang="en-US" baseline="0" dirty="0" err="1"/>
              <a:t>Sublocade</a:t>
            </a:r>
            <a:r>
              <a:rPr lang="en-US" baseline="0" dirty="0"/>
              <a:t>. </a:t>
            </a:r>
          </a:p>
          <a:p>
            <a:endParaRPr lang="en-US" baseline="0" dirty="0"/>
          </a:p>
          <a:p>
            <a:r>
              <a:rPr lang="en-US" baseline="0" dirty="0"/>
              <a:t>Notice the variability in plasma concentration levels with transmucosal buprenorphine, with larger and more rapid fluctuations of serum buprenorphine both above and even dropping below the 2ng/ml concentration between doses. Keep in mind that this graph displays once daily SL buprenorphine dosing. Peaks and troughs of this significance could be avoided by splitting the SL dose over multiple times a day. </a:t>
            </a:r>
          </a:p>
          <a:p>
            <a:endParaRPr lang="en-US" baseline="0" dirty="0"/>
          </a:p>
          <a:p>
            <a:r>
              <a:rPr lang="en-US" baseline="0" dirty="0"/>
              <a:t>With that, one of the clear differences we can see when discussing long-acting injections vs transmucosal buprenorphine is that a long-acting injection will likely have a much smoother and reliable concentration level over its duration. Sublocade avoids the peaks and troughs seen with transmucosal buprenorphine and is eliminated slowly from the body resulting in minimal to no withdrawal after delayed or missed injections. In fact, after achieving steady state with Sublocade, delays in receiving the injection by up to two weeks have not been shown to be clinically significant. As well, plasma concentrations of buprenorphine may still be detectable for several months even after discontinuation. This should also be discussed with the patient if they choose to discontinue treatment. </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dirty="0"/>
          </a:p>
        </p:txBody>
      </p:sp>
    </p:spTree>
    <p:extLst>
      <p:ext uri="{BB962C8B-B14F-4D97-AF65-F5344CB8AC3E}">
        <p14:creationId xmlns:p14="http://schemas.microsoft.com/office/powerpoint/2010/main" val="427195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graph was after a single injection, this graph shows the same serum concentration plots, but over 6 injections. </a:t>
            </a:r>
          </a:p>
          <a:p>
            <a:endParaRPr lang="en-US" dirty="0"/>
          </a:p>
          <a:p>
            <a:r>
              <a:rPr lang="en-US" dirty="0"/>
              <a:t>Based on the long half-life of Sublocade (43-60 days), it will take anywhere between 4-6 months to reach steady state with most long-acting monthly injections (both </a:t>
            </a:r>
            <a:r>
              <a:rPr lang="en-US" dirty="0" err="1"/>
              <a:t>Sublocade</a:t>
            </a:r>
            <a:r>
              <a:rPr lang="en-US" dirty="0"/>
              <a:t> and monthly </a:t>
            </a:r>
            <a:r>
              <a:rPr lang="en-US" dirty="0" err="1"/>
              <a:t>Brixadi</a:t>
            </a:r>
            <a:r>
              <a:rPr lang="en-US" dirty="0"/>
              <a:t> which we will talk about next). This is important to inform our patients as well as understand as prescribers. It may take several injections for the medication to achieve its full, lasting effects, so we should make sure patient expectations are realistic from the start.  </a:t>
            </a:r>
          </a:p>
          <a:p>
            <a:endParaRPr lang="en-US" dirty="0"/>
          </a:p>
          <a:p>
            <a:r>
              <a:rPr lang="en-US" dirty="0"/>
              <a:t>We can see here that both dosing strategies, using the 100mg as a maintenance dose on the LEFT, and using the 300mg as a maintenance dose on the RIGHT both achieve that pseudo goal of 2ng/ml when at steady state, indicated by the bolded red line on both graphs.</a:t>
            </a:r>
            <a:r>
              <a:rPr lang="en-US" baseline="0" dirty="0"/>
              <a:t> Obviously, using the 300mg as the monthly maintenance dose will result in a much high average serum concentration compared to the 100mg. </a:t>
            </a:r>
          </a:p>
          <a:p>
            <a:endParaRPr lang="en-US" baseline="0" dirty="0"/>
          </a:p>
          <a:p>
            <a:r>
              <a:rPr lang="en-US" baseline="0" dirty="0"/>
              <a:t>[pause for time to look at graph and explain what we see]</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12</a:t>
            </a:fld>
            <a:endParaRPr lang="en-US" dirty="0"/>
          </a:p>
        </p:txBody>
      </p:sp>
    </p:spTree>
    <p:extLst>
      <p:ext uri="{BB962C8B-B14F-4D97-AF65-F5344CB8AC3E}">
        <p14:creationId xmlns:p14="http://schemas.microsoft.com/office/powerpoint/2010/main" val="319201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way to display</a:t>
            </a:r>
            <a:r>
              <a:rPr lang="en-US" baseline="0" dirty="0"/>
              <a:t> the previous two graphs. The numbers here are those serum plasma concentrations of buprenorphine in nanograms per ml. We see on the left these doses are the concentrations found at steady state after 6 months of </a:t>
            </a:r>
            <a:r>
              <a:rPr lang="en-US" baseline="0" dirty="0" err="1"/>
              <a:t>Sublocade</a:t>
            </a:r>
            <a:r>
              <a:rPr lang="en-US" baseline="0" dirty="0"/>
              <a:t> doses, the concentrations are the average, the maximum, and the minimum recorded levels with each treatment strategy listed across the top. </a:t>
            </a:r>
          </a:p>
          <a:p>
            <a:endParaRPr lang="en-US" baseline="0" dirty="0"/>
          </a:p>
          <a:p>
            <a:r>
              <a:rPr lang="en-US" baseline="0" dirty="0"/>
              <a:t>CLICK FOR ANIMATION</a:t>
            </a:r>
          </a:p>
          <a:p>
            <a:endParaRPr lang="en-US" baseline="0" dirty="0"/>
          </a:p>
          <a:p>
            <a:r>
              <a:rPr lang="en-US" baseline="0" dirty="0"/>
              <a:t>For oral transmucosal buprenorphine. The average concentrations of 12mg and 24mg daily doses are 1.71 and 2.91 respectively.</a:t>
            </a:r>
          </a:p>
          <a:p>
            <a:endParaRPr lang="en-US" baseline="0" dirty="0"/>
          </a:p>
          <a:p>
            <a:r>
              <a:rPr lang="en-US" baseline="0" dirty="0"/>
              <a:t>CLICK FOR ANIMATION </a:t>
            </a:r>
          </a:p>
          <a:p>
            <a:endParaRPr lang="en-US" baseline="0" dirty="0"/>
          </a:p>
          <a:p>
            <a:r>
              <a:rPr lang="en-US" baseline="0" dirty="0"/>
              <a:t>Moving into Sublocade we see the concentrations after the first 300mg injection range from a minimum of 1.42 to 5.37 with an average of 2.19. </a:t>
            </a:r>
          </a:p>
          <a:p>
            <a:endParaRPr lang="en-US" baseline="0" dirty="0"/>
          </a:p>
          <a:p>
            <a:r>
              <a:rPr lang="en-US" baseline="0" dirty="0"/>
              <a:t>What’s important for our patients to understand are the last two columns.</a:t>
            </a:r>
          </a:p>
          <a:p>
            <a:endParaRPr lang="en-US" baseline="0" dirty="0"/>
          </a:p>
          <a:p>
            <a:r>
              <a:rPr lang="en-US" baseline="0" dirty="0"/>
              <a:t>CLICK FOR ANIMATION</a:t>
            </a:r>
          </a:p>
          <a:p>
            <a:endParaRPr lang="en-US" baseline="0" dirty="0"/>
          </a:p>
          <a:p>
            <a:r>
              <a:rPr lang="en-US" baseline="0" dirty="0"/>
              <a:t>We see that after 6 months of injections; a 300mg loading doses followed by 100mg monthly injections, the average, minimum, and maximum concentration are all above 2ng/ml with the minimum being 2.48. What’s important to gain from this graph is that it may take several months to achieve steady state of 2ng/ml and there may be times early in treatment where the patient will still feel cravings and/or may even have use of illicit substances while moving towards steady state, but even after our first injection, patient’s should begin to accomplish treatment goals as they achieve the 2ng/ml concentration.</a:t>
            </a:r>
          </a:p>
          <a:p>
            <a:endParaRPr lang="en-US" baseline="0" dirty="0"/>
          </a:p>
          <a:p>
            <a:r>
              <a:rPr lang="en-US" baseline="0" dirty="0"/>
              <a:t>It is also important to note the plasma concentrations when monthly 300mg injections are utilized instead of 100mg. You can see the concentrations are much higher than the 2ng/ml mark. Again, 300mg monthly injections are an FDA approved dose, but as with all medications, with higher doses comes additional risks of side effects, over sedation, and drug-drug interactions and this should be reviewed with patients prior to increasing the dose. </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13</a:t>
            </a:fld>
            <a:endParaRPr lang="en-US" dirty="0"/>
          </a:p>
        </p:txBody>
      </p:sp>
    </p:spTree>
    <p:extLst>
      <p:ext uri="{BB962C8B-B14F-4D97-AF65-F5344CB8AC3E}">
        <p14:creationId xmlns:p14="http://schemas.microsoft.com/office/powerpoint/2010/main" val="2436073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phase 3 studies comparing </a:t>
            </a:r>
            <a:r>
              <a:rPr lang="en-US" dirty="0" err="1"/>
              <a:t>transmucousal</a:t>
            </a:r>
            <a:r>
              <a:rPr lang="en-US" dirty="0"/>
              <a:t> buprenorphine to </a:t>
            </a:r>
            <a:r>
              <a:rPr lang="en-US" dirty="0" err="1"/>
              <a:t>Sublocade</a:t>
            </a:r>
            <a:r>
              <a:rPr lang="en-US" dirty="0"/>
              <a:t>, side effects profiles of each were found to be similar, with the exception of injection site reactions being obviously specific to </a:t>
            </a:r>
            <a:r>
              <a:rPr lang="en-US" dirty="0" err="1"/>
              <a:t>Sublocade</a:t>
            </a:r>
            <a:r>
              <a:rPr lang="en-US" dirty="0"/>
              <a:t>. Otherwise, side effects of </a:t>
            </a:r>
            <a:r>
              <a:rPr lang="en-US" dirty="0" err="1"/>
              <a:t>Sublcoade</a:t>
            </a:r>
            <a:r>
              <a:rPr lang="en-US" dirty="0"/>
              <a:t> can be expected to be the same as patients taking SL buprenorphine. </a:t>
            </a:r>
          </a:p>
          <a:p>
            <a:endParaRPr lang="en-US" dirty="0"/>
          </a:p>
          <a:p>
            <a:r>
              <a:rPr lang="en-US" dirty="0"/>
              <a:t>This includes the most common side effects of opioid induced constipation, which can be treated using a bowel regimen, headaches, nausea, vomiting, which may be reduced by slowing the induction titration to allow for tolerance or avoiding taking on an empty stomach, and staying well hydrated while on treatment. </a:t>
            </a:r>
          </a:p>
          <a:p>
            <a:endParaRPr lang="en-US" dirty="0"/>
          </a:p>
          <a:p>
            <a:r>
              <a:rPr lang="en-US" dirty="0"/>
              <a:t>Regarding increased hepatic enzymes, there hasn’t been any data or studies to indicate that buprenorphine itself is hepatotoxic in nature and elevated hepatic enzymes is often times a baseline feature of those enrolling in OUD trials or starting OUD treatment based on possible comorbidities such as hepatitis. It remains important however to be aware of this potential risk and monitor hepatic profiles accordingly during OUD treatment with any buprenorphine dosage forms. </a:t>
            </a:r>
          </a:p>
          <a:p>
            <a:endParaRPr lang="en-US" dirty="0"/>
          </a:p>
          <a:p>
            <a:r>
              <a:rPr lang="en-US" dirty="0"/>
              <a:t>Injection site specific reactions including redness, pruritis, pain, and bruising were all common, around 5-10%. </a:t>
            </a:r>
          </a:p>
        </p:txBody>
      </p:sp>
      <p:sp>
        <p:nvSpPr>
          <p:cNvPr id="4" name="Slide Number Placeholder 3"/>
          <p:cNvSpPr>
            <a:spLocks noGrp="1"/>
          </p:cNvSpPr>
          <p:nvPr>
            <p:ph type="sldNum" sz="quarter" idx="10"/>
          </p:nvPr>
        </p:nvSpPr>
        <p:spPr/>
        <p:txBody>
          <a:bodyPr/>
          <a:lstStyle/>
          <a:p>
            <a:fld id="{2E6DE88F-1F85-4A27-9D34-D74A50E7B0DA}" type="slidenum">
              <a:rPr lang="en-US" smtClean="0"/>
              <a:t>14</a:t>
            </a:fld>
            <a:endParaRPr lang="en-US" dirty="0"/>
          </a:p>
        </p:txBody>
      </p:sp>
    </p:spTree>
    <p:extLst>
      <p:ext uri="{BB962C8B-B14F-4D97-AF65-F5344CB8AC3E}">
        <p14:creationId xmlns:p14="http://schemas.microsoft.com/office/powerpoint/2010/main" val="195813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Contraindications to buprenorphine and therefore Sublocade would be allergies to any of its components. </a:t>
            </a:r>
          </a:p>
          <a:p>
            <a:endParaRPr lang="en-US" dirty="0"/>
          </a:p>
          <a:p>
            <a:r>
              <a:rPr lang="en-US" dirty="0"/>
              <a:t>Active GI obstruction due to the reduction in GI motility commonly seen with chronic opioid treatment. </a:t>
            </a:r>
          </a:p>
          <a:p>
            <a:endParaRPr lang="en-US" dirty="0"/>
          </a:p>
          <a:p>
            <a:r>
              <a:rPr lang="en-US" dirty="0"/>
              <a:t>And uncontrolled respiratory depression due to the respiratory risks from opioids.</a:t>
            </a:r>
          </a:p>
          <a:p>
            <a:endParaRPr lang="en-US" dirty="0"/>
          </a:p>
          <a:p>
            <a:r>
              <a:rPr lang="en-US" dirty="0"/>
              <a:t>Otherwise, precautions, that should be considered with buprenorphine are the use of other CNS depressive agents such as benzodiazepines, antidepressants, or antipsychotic treatment. Other medications that are metabolized by the liver, specifically the CYP3A4 enzymes should also be reviewed prior to initiation of any buprenorphine based treatment. </a:t>
            </a:r>
          </a:p>
          <a:p>
            <a:endParaRPr lang="en-US" dirty="0"/>
          </a:p>
          <a:p>
            <a:r>
              <a:rPr lang="en-US" dirty="0"/>
              <a:t>Although Hepatic Dysfunction is listed as a precaution, it should be noted that having hepatitis itself is not a contraindication to Sublocade. Additional monitoring of hepatic function should occur in these patients and if dysfunction is moderate-severe, Sublocade should be avoided and low dose SL buprenorphine should be considered.</a:t>
            </a:r>
          </a:p>
          <a:p>
            <a:endParaRPr lang="en-US" dirty="0"/>
          </a:p>
          <a:p>
            <a:r>
              <a:rPr lang="en-US" dirty="0"/>
              <a:t>Adrenal Insufficiency has been associated with buprenorphine use, particularly after 1 month of treatment. Use with caution in patients with Addison’s Disease or Osteoporosis as buprenorphine may worsen these conditions. </a:t>
            </a:r>
          </a:p>
          <a:p>
            <a:endParaRPr lang="en-US" dirty="0"/>
          </a:p>
          <a:p>
            <a:r>
              <a:rPr lang="en-US" dirty="0"/>
              <a:t>As stated with contraindications, any respiratory diseases pose a precaution for any opioid use based on the etiology of opioid overdose. Similar, older adults should also receive closer monitoring for oversedation similar with other CNS agents. </a:t>
            </a:r>
          </a:p>
          <a:p>
            <a:endParaRPr lang="en-US" dirty="0"/>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dirty="0"/>
          </a:p>
        </p:txBody>
      </p:sp>
    </p:spTree>
    <p:extLst>
      <p:ext uri="{BB962C8B-B14F-4D97-AF65-F5344CB8AC3E}">
        <p14:creationId xmlns:p14="http://schemas.microsoft.com/office/powerpoint/2010/main" val="5835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4C3B2-447E-1AD2-5E7B-8E14C96C8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16C1B-C1CF-FFEB-A88C-0211D3E67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95CE0-91FD-410C-A9E2-C00FA9B55AEF}"/>
              </a:ext>
            </a:extLst>
          </p:cNvPr>
          <p:cNvSpPr>
            <a:spLocks noGrp="1"/>
          </p:cNvSpPr>
          <p:nvPr>
            <p:ph type="body" idx="1"/>
          </p:nvPr>
        </p:nvSpPr>
        <p:spPr/>
        <p:txBody>
          <a:bodyPr/>
          <a:lstStyle/>
          <a:p>
            <a:r>
              <a:rPr lang="en-US" dirty="0"/>
              <a:t>Lets shift gears a bit to our second buprenorphine long acting injection, which is are more recently FDA approved agent, </a:t>
            </a:r>
            <a:r>
              <a:rPr lang="en-US" dirty="0" err="1"/>
              <a:t>Brixadi</a:t>
            </a:r>
            <a:r>
              <a:rPr lang="en-US" dirty="0"/>
              <a:t>. </a:t>
            </a:r>
          </a:p>
          <a:p>
            <a:endParaRPr lang="en-US" baseline="0" dirty="0"/>
          </a:p>
        </p:txBody>
      </p:sp>
      <p:sp>
        <p:nvSpPr>
          <p:cNvPr id="4" name="Slide Number Placeholder 3">
            <a:extLst>
              <a:ext uri="{FF2B5EF4-FFF2-40B4-BE49-F238E27FC236}">
                <a16:creationId xmlns:a16="http://schemas.microsoft.com/office/drawing/2014/main" id="{7B765033-BB28-BDA1-A9D5-49A9F6759235}"/>
              </a:ext>
            </a:extLst>
          </p:cNvPr>
          <p:cNvSpPr>
            <a:spLocks noGrp="1"/>
          </p:cNvSpPr>
          <p:nvPr>
            <p:ph type="sldNum" sz="quarter" idx="5"/>
          </p:nvPr>
        </p:nvSpPr>
        <p:spPr/>
        <p:txBody>
          <a:bodyPr/>
          <a:lstStyle/>
          <a:p>
            <a:fld id="{2E6DE88F-1F85-4A27-9D34-D74A50E7B0DA}" type="slidenum">
              <a:rPr lang="en-US" smtClean="0"/>
              <a:t>16</a:t>
            </a:fld>
            <a:endParaRPr lang="en-US" dirty="0"/>
          </a:p>
        </p:txBody>
      </p:sp>
    </p:spTree>
    <p:extLst>
      <p:ext uri="{BB962C8B-B14F-4D97-AF65-F5344CB8AC3E}">
        <p14:creationId xmlns:p14="http://schemas.microsoft.com/office/powerpoint/2010/main" val="388611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5D02-1C11-9546-79CA-684F80C89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85F59-AEC7-5328-0F20-07D45DBEA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081FE-5E41-0B72-C5BC-78FDD425CC77}"/>
              </a:ext>
            </a:extLst>
          </p:cNvPr>
          <p:cNvSpPr>
            <a:spLocks noGrp="1"/>
          </p:cNvSpPr>
          <p:nvPr>
            <p:ph type="body" idx="1"/>
          </p:nvPr>
        </p:nvSpPr>
        <p:spPr/>
        <p:txBody>
          <a:bodyPr/>
          <a:lstStyle/>
          <a:p>
            <a:r>
              <a:rPr lang="en-US" dirty="0"/>
              <a:t>Lets shift gears a bit to our second buprenorphine long acting injection, which is are more recently FDA approved agent, </a:t>
            </a:r>
            <a:r>
              <a:rPr lang="en-US" dirty="0" err="1"/>
              <a:t>Brixadi</a:t>
            </a:r>
            <a:r>
              <a:rPr lang="en-US" dirty="0"/>
              <a:t>. </a:t>
            </a:r>
          </a:p>
          <a:p>
            <a:endParaRPr lang="en-US" dirty="0"/>
          </a:p>
          <a:p>
            <a:r>
              <a:rPr lang="en-US" dirty="0"/>
              <a:t>The first and one of the most obvious differences between </a:t>
            </a:r>
            <a:r>
              <a:rPr lang="en-US" dirty="0" err="1"/>
              <a:t>Sublocade</a:t>
            </a:r>
            <a:r>
              <a:rPr lang="en-US" dirty="0"/>
              <a:t> and </a:t>
            </a:r>
            <a:r>
              <a:rPr lang="en-US" dirty="0" err="1"/>
              <a:t>Brixadi</a:t>
            </a:r>
            <a:r>
              <a:rPr lang="en-US" dirty="0"/>
              <a:t>, is that </a:t>
            </a:r>
            <a:r>
              <a:rPr lang="en-US" dirty="0" err="1"/>
              <a:t>Brixadi</a:t>
            </a:r>
            <a:r>
              <a:rPr lang="en-US" dirty="0"/>
              <a:t> is available as both weekly and monthly formulations. </a:t>
            </a:r>
          </a:p>
        </p:txBody>
      </p:sp>
      <p:sp>
        <p:nvSpPr>
          <p:cNvPr id="4" name="Slide Number Placeholder 3">
            <a:extLst>
              <a:ext uri="{FF2B5EF4-FFF2-40B4-BE49-F238E27FC236}">
                <a16:creationId xmlns:a16="http://schemas.microsoft.com/office/drawing/2014/main" id="{828897C5-8229-4F42-B774-FD228295A3E6}"/>
              </a:ext>
            </a:extLst>
          </p:cNvPr>
          <p:cNvSpPr>
            <a:spLocks noGrp="1"/>
          </p:cNvSpPr>
          <p:nvPr>
            <p:ph type="sldNum" sz="quarter" idx="5"/>
          </p:nvPr>
        </p:nvSpPr>
        <p:spPr/>
        <p:txBody>
          <a:bodyPr/>
          <a:lstStyle/>
          <a:p>
            <a:fld id="{2E6DE88F-1F85-4A27-9D34-D74A50E7B0DA}" type="slidenum">
              <a:rPr lang="en-US" smtClean="0"/>
              <a:t>17</a:t>
            </a:fld>
            <a:endParaRPr lang="en-US" dirty="0"/>
          </a:p>
        </p:txBody>
      </p:sp>
    </p:spTree>
    <p:extLst>
      <p:ext uri="{BB962C8B-B14F-4D97-AF65-F5344CB8AC3E}">
        <p14:creationId xmlns:p14="http://schemas.microsoft.com/office/powerpoint/2010/main" val="577956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9CF22-1C54-0789-0E55-EF61EDDFB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3A518-A22C-BD74-B883-347095EFD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0CC59-571A-7ECD-2131-34A6C839A693}"/>
              </a:ext>
            </a:extLst>
          </p:cNvPr>
          <p:cNvSpPr>
            <a:spLocks noGrp="1"/>
          </p:cNvSpPr>
          <p:nvPr>
            <p:ph type="body" idx="1"/>
          </p:nvPr>
        </p:nvSpPr>
        <p:spPr/>
        <p:txBody>
          <a:bodyPr/>
          <a:lstStyle/>
          <a:p>
            <a:r>
              <a:rPr lang="en-US" dirty="0"/>
              <a:t>Weekly </a:t>
            </a:r>
            <a:r>
              <a:rPr lang="en-US" dirty="0" err="1"/>
              <a:t>Brxadi</a:t>
            </a:r>
            <a:r>
              <a:rPr lang="en-US" dirty="0"/>
              <a:t> is administered every 7 days, and its monthly counter part is similar to </a:t>
            </a:r>
            <a:r>
              <a:rPr lang="en-US" dirty="0" err="1"/>
              <a:t>Sublcoade</a:t>
            </a:r>
            <a:r>
              <a:rPr lang="en-US" dirty="0"/>
              <a:t> in that it should be administered every 28 days. </a:t>
            </a:r>
          </a:p>
          <a:p>
            <a:endParaRPr lang="en-US" baseline="0" dirty="0"/>
          </a:p>
        </p:txBody>
      </p:sp>
      <p:sp>
        <p:nvSpPr>
          <p:cNvPr id="4" name="Slide Number Placeholder 3">
            <a:extLst>
              <a:ext uri="{FF2B5EF4-FFF2-40B4-BE49-F238E27FC236}">
                <a16:creationId xmlns:a16="http://schemas.microsoft.com/office/drawing/2014/main" id="{0B1BCD6B-66EB-CDD8-513D-FBF5949713B5}"/>
              </a:ext>
            </a:extLst>
          </p:cNvPr>
          <p:cNvSpPr>
            <a:spLocks noGrp="1"/>
          </p:cNvSpPr>
          <p:nvPr>
            <p:ph type="sldNum" sz="quarter" idx="5"/>
          </p:nvPr>
        </p:nvSpPr>
        <p:spPr/>
        <p:txBody>
          <a:bodyPr/>
          <a:lstStyle/>
          <a:p>
            <a:fld id="{2E6DE88F-1F85-4A27-9D34-D74A50E7B0DA}" type="slidenum">
              <a:rPr lang="en-US" smtClean="0"/>
              <a:t>18</a:t>
            </a:fld>
            <a:endParaRPr lang="en-US" dirty="0"/>
          </a:p>
        </p:txBody>
      </p:sp>
    </p:spTree>
    <p:extLst>
      <p:ext uri="{BB962C8B-B14F-4D97-AF65-F5344CB8AC3E}">
        <p14:creationId xmlns:p14="http://schemas.microsoft.com/office/powerpoint/2010/main" val="3505283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95ACC-6D95-3433-9F07-CE0DEA682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C571E-812F-0B33-2793-F0BAAA4B8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242B1-A9AB-A943-4F0F-B08EA4642E8D}"/>
              </a:ext>
            </a:extLst>
          </p:cNvPr>
          <p:cNvSpPr>
            <a:spLocks noGrp="1"/>
          </p:cNvSpPr>
          <p:nvPr>
            <p:ph type="body" idx="1"/>
          </p:nvPr>
        </p:nvSpPr>
        <p:spPr/>
        <p:txBody>
          <a:bodyPr/>
          <a:lstStyle/>
          <a:p>
            <a:r>
              <a:rPr lang="en-US" dirty="0"/>
              <a:t>The weekly </a:t>
            </a:r>
            <a:r>
              <a:rPr lang="en-US" dirty="0" err="1"/>
              <a:t>Brixadi</a:t>
            </a:r>
            <a:r>
              <a:rPr lang="en-US" dirty="0"/>
              <a:t> can be given up to 2 days earlier (or as early as 5 days after the last injection) or two days later (or as late as 9 days). </a:t>
            </a:r>
          </a:p>
          <a:p>
            <a:endParaRPr lang="en-US" dirty="0"/>
          </a:p>
          <a:p>
            <a:r>
              <a:rPr lang="en-US" dirty="0"/>
              <a:t>The monthly dose on the other hand can be given as early as one week (or day 21) and as late as one week (day 35). This provides a little more flexibility on the labelled dosing period compared to </a:t>
            </a:r>
            <a:r>
              <a:rPr lang="en-US" dirty="0" err="1"/>
              <a:t>Sublocade</a:t>
            </a:r>
            <a:r>
              <a:rPr lang="en-US" dirty="0"/>
              <a:t> which if you’ll recall was every 28 days, but as early as 26 days. </a:t>
            </a:r>
          </a:p>
          <a:p>
            <a:endParaRPr lang="en-US" dirty="0"/>
          </a:p>
          <a:p>
            <a:r>
              <a:rPr lang="en-US" dirty="0"/>
              <a:t>It is important to keep weekly and monthly dosing strategies separated. Weekly </a:t>
            </a:r>
            <a:r>
              <a:rPr lang="en-US" dirty="0" err="1"/>
              <a:t>Brixadi</a:t>
            </a:r>
            <a:r>
              <a:rPr lang="en-US" dirty="0"/>
              <a:t> doses CANNOT be combined to yield an equivalent monthly dose and be expected to last 28 days. </a:t>
            </a:r>
          </a:p>
          <a:p>
            <a:endParaRPr lang="en-US" baseline="0" dirty="0"/>
          </a:p>
        </p:txBody>
      </p:sp>
      <p:sp>
        <p:nvSpPr>
          <p:cNvPr id="4" name="Slide Number Placeholder 3">
            <a:extLst>
              <a:ext uri="{FF2B5EF4-FFF2-40B4-BE49-F238E27FC236}">
                <a16:creationId xmlns:a16="http://schemas.microsoft.com/office/drawing/2014/main" id="{EC85AEDE-B571-849F-9D5E-F040A443D609}"/>
              </a:ext>
            </a:extLst>
          </p:cNvPr>
          <p:cNvSpPr>
            <a:spLocks noGrp="1"/>
          </p:cNvSpPr>
          <p:nvPr>
            <p:ph type="sldNum" sz="quarter" idx="5"/>
          </p:nvPr>
        </p:nvSpPr>
        <p:spPr/>
        <p:txBody>
          <a:bodyPr/>
          <a:lstStyle/>
          <a:p>
            <a:fld id="{2E6DE88F-1F85-4A27-9D34-D74A50E7B0DA}" type="slidenum">
              <a:rPr lang="en-US" smtClean="0"/>
              <a:t>19</a:t>
            </a:fld>
            <a:endParaRPr lang="en-US" dirty="0"/>
          </a:p>
        </p:txBody>
      </p:sp>
    </p:spTree>
    <p:extLst>
      <p:ext uri="{BB962C8B-B14F-4D97-AF65-F5344CB8AC3E}">
        <p14:creationId xmlns:p14="http://schemas.microsoft.com/office/powerpoint/2010/main" val="97332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objectives for this presentation will be to review what buprenorphine long acting injections exist on the market, review each dosage form individually, and then compare and contrast these agents as well as briefly discuss how long acting agents can be considered for use in practice. </a:t>
            </a:r>
          </a:p>
        </p:txBody>
      </p:sp>
      <p:sp>
        <p:nvSpPr>
          <p:cNvPr id="4" name="Slide Number Placeholder 3"/>
          <p:cNvSpPr>
            <a:spLocks noGrp="1"/>
          </p:cNvSpPr>
          <p:nvPr>
            <p:ph type="sldNum" sz="quarter" idx="5"/>
          </p:nvPr>
        </p:nvSpPr>
        <p:spPr/>
        <p:txBody>
          <a:bodyPr/>
          <a:lstStyle/>
          <a:p>
            <a:fld id="{2E6DE88F-1F85-4A27-9D34-D74A50E7B0DA}" type="slidenum">
              <a:rPr lang="en-US" smtClean="0"/>
              <a:t>2</a:t>
            </a:fld>
            <a:endParaRPr lang="en-US" dirty="0"/>
          </a:p>
        </p:txBody>
      </p:sp>
    </p:spTree>
    <p:extLst>
      <p:ext uri="{BB962C8B-B14F-4D97-AF65-F5344CB8AC3E}">
        <p14:creationId xmlns:p14="http://schemas.microsoft.com/office/powerpoint/2010/main" val="3064047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0A3E2-D1B1-3AC7-66B4-2766197E3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C85A6-9FB3-6411-5D72-2D552BBCD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0296C-9EF3-2C2E-A6E2-4E838C489032}"/>
              </a:ext>
            </a:extLst>
          </p:cNvPr>
          <p:cNvSpPr>
            <a:spLocks noGrp="1"/>
          </p:cNvSpPr>
          <p:nvPr>
            <p:ph type="body" idx="1"/>
          </p:nvPr>
        </p:nvSpPr>
        <p:spPr/>
        <p:txBody>
          <a:bodyPr/>
          <a:lstStyle/>
          <a:p>
            <a:r>
              <a:rPr lang="en-US" dirty="0"/>
              <a:t>For patients already established on transmucosal buprenorphine, a conversion chart is available on the </a:t>
            </a:r>
            <a:r>
              <a:rPr lang="en-US" dirty="0" err="1"/>
              <a:t>Brixadi</a:t>
            </a:r>
            <a:r>
              <a:rPr lang="en-US" dirty="0"/>
              <a:t> website that was developed based on serum plasma concentrations achieved at perspective doses. </a:t>
            </a:r>
          </a:p>
          <a:p>
            <a:endParaRPr lang="en-US" dirty="0"/>
          </a:p>
          <a:p>
            <a:r>
              <a:rPr lang="en-US" dirty="0"/>
              <a:t>Contrasting from </a:t>
            </a:r>
            <a:r>
              <a:rPr lang="en-US" dirty="0" err="1"/>
              <a:t>Sublocade’s</a:t>
            </a:r>
            <a:r>
              <a:rPr lang="en-US" dirty="0"/>
              <a:t> FDA label, which requires a minimum transmucosal dose of 8mg for at least 7 days. </a:t>
            </a:r>
            <a:r>
              <a:rPr lang="en-US" dirty="0" err="1"/>
              <a:t>Brixadi</a:t>
            </a:r>
            <a:r>
              <a:rPr lang="en-US" dirty="0"/>
              <a:t> allows transition into a weekly dose with as little as a single 4mg tolerated dose for those with opioid tolerance (not opioid naïve).</a:t>
            </a:r>
          </a:p>
          <a:p>
            <a:endParaRPr lang="en-US" baseline="0" dirty="0"/>
          </a:p>
        </p:txBody>
      </p:sp>
      <p:sp>
        <p:nvSpPr>
          <p:cNvPr id="4" name="Slide Number Placeholder 3">
            <a:extLst>
              <a:ext uri="{FF2B5EF4-FFF2-40B4-BE49-F238E27FC236}">
                <a16:creationId xmlns:a16="http://schemas.microsoft.com/office/drawing/2014/main" id="{C515CDE7-559A-BA59-F87A-8A443A2C24A5}"/>
              </a:ext>
            </a:extLst>
          </p:cNvPr>
          <p:cNvSpPr>
            <a:spLocks noGrp="1"/>
          </p:cNvSpPr>
          <p:nvPr>
            <p:ph type="sldNum" sz="quarter" idx="5"/>
          </p:nvPr>
        </p:nvSpPr>
        <p:spPr/>
        <p:txBody>
          <a:bodyPr/>
          <a:lstStyle/>
          <a:p>
            <a:fld id="{2E6DE88F-1F85-4A27-9D34-D74A50E7B0DA}" type="slidenum">
              <a:rPr lang="en-US" smtClean="0"/>
              <a:t>20</a:t>
            </a:fld>
            <a:endParaRPr lang="en-US" dirty="0"/>
          </a:p>
        </p:txBody>
      </p:sp>
    </p:spTree>
    <p:extLst>
      <p:ext uri="{BB962C8B-B14F-4D97-AF65-F5344CB8AC3E}">
        <p14:creationId xmlns:p14="http://schemas.microsoft.com/office/powerpoint/2010/main" val="399571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E3A7D-FC6F-BE4A-FAC0-49E45B6D5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A1276-9DC4-77F2-8917-933FFC354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B68E0-4954-F280-CBCA-ED236B7CE415}"/>
              </a:ext>
            </a:extLst>
          </p:cNvPr>
          <p:cNvSpPr>
            <a:spLocks noGrp="1"/>
          </p:cNvSpPr>
          <p:nvPr>
            <p:ph type="body" idx="1"/>
          </p:nvPr>
        </p:nvSpPr>
        <p:spPr/>
        <p:txBody>
          <a:bodyPr/>
          <a:lstStyle/>
          <a:p>
            <a:r>
              <a:rPr lang="en-US" dirty="0"/>
              <a:t>Lets take a look at that dose induction specifically. </a:t>
            </a:r>
          </a:p>
          <a:p>
            <a:endParaRPr lang="en-US" dirty="0"/>
          </a:p>
          <a:p>
            <a:r>
              <a:rPr lang="en-US" dirty="0"/>
              <a:t>For those who are not already established on buprenorphine, but have established opioid tolerance due to active misuse of opioids, a 4mg sublingual test dose can be provided when objective signs of mild to moderate withdrawal appear (as with most buprenorphine SL induction strategies).</a:t>
            </a:r>
          </a:p>
          <a:p>
            <a:endParaRPr lang="en-US" dirty="0"/>
          </a:p>
          <a:p>
            <a:r>
              <a:rPr lang="en-US" dirty="0"/>
              <a:t>If the 4mg dose is tolerated, the patient can proceed forward with a 16mg weekly dose. The </a:t>
            </a:r>
            <a:r>
              <a:rPr lang="en-US" dirty="0" err="1"/>
              <a:t>Brixadi</a:t>
            </a:r>
            <a:r>
              <a:rPr lang="en-US" dirty="0"/>
              <a:t> dosing and administration guide then goes on to suggest an additional 8mg weekly dose 3 days later therefore achieve and continuing with a 24mg weekly dose from there. </a:t>
            </a:r>
          </a:p>
          <a:p>
            <a:endParaRPr lang="en-US" dirty="0"/>
          </a:p>
          <a:p>
            <a:endParaRPr lang="en-US" dirty="0"/>
          </a:p>
          <a:p>
            <a:r>
              <a:rPr lang="en-US" dirty="0"/>
              <a:t>It is important to note that this dosing strategy does NOT apply to those with minimal to no opioid tolerance (or opioid naïve). For those patients, such as those in the correctional or other controlled settings. More careful dose titrations should occur and transition to the equivalent weekly or monthly long acting injection should be considered once the patient is stable at the appropriate dose range referring back to this illustration. </a:t>
            </a:r>
          </a:p>
        </p:txBody>
      </p:sp>
      <p:sp>
        <p:nvSpPr>
          <p:cNvPr id="4" name="Slide Number Placeholder 3">
            <a:extLst>
              <a:ext uri="{FF2B5EF4-FFF2-40B4-BE49-F238E27FC236}">
                <a16:creationId xmlns:a16="http://schemas.microsoft.com/office/drawing/2014/main" id="{5D202A78-03CA-F553-AD40-B1688AC27EE8}"/>
              </a:ext>
            </a:extLst>
          </p:cNvPr>
          <p:cNvSpPr>
            <a:spLocks noGrp="1"/>
          </p:cNvSpPr>
          <p:nvPr>
            <p:ph type="sldNum" sz="quarter" idx="5"/>
          </p:nvPr>
        </p:nvSpPr>
        <p:spPr/>
        <p:txBody>
          <a:bodyPr/>
          <a:lstStyle/>
          <a:p>
            <a:fld id="{2E6DE88F-1F85-4A27-9D34-D74A50E7B0DA}" type="slidenum">
              <a:rPr lang="en-US" smtClean="0"/>
              <a:t>21</a:t>
            </a:fld>
            <a:endParaRPr lang="en-US" dirty="0"/>
          </a:p>
        </p:txBody>
      </p:sp>
    </p:spTree>
    <p:extLst>
      <p:ext uri="{BB962C8B-B14F-4D97-AF65-F5344CB8AC3E}">
        <p14:creationId xmlns:p14="http://schemas.microsoft.com/office/powerpoint/2010/main" val="2701673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3C3F-BB68-A41D-EF7E-F95450039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C648D-357E-799E-59F5-52FACA651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55A71-ED10-B2D0-1307-47E84FF0C59D}"/>
              </a:ext>
            </a:extLst>
          </p:cNvPr>
          <p:cNvSpPr>
            <a:spLocks noGrp="1"/>
          </p:cNvSpPr>
          <p:nvPr>
            <p:ph type="body" idx="1"/>
          </p:nvPr>
        </p:nvSpPr>
        <p:spPr/>
        <p:txBody>
          <a:bodyPr/>
          <a:lstStyle/>
          <a:p>
            <a:r>
              <a:rPr lang="en-US" dirty="0"/>
              <a:t>It is important to note that this dosing strategy does NOT apply to those with minimal to no opioid tolerance (or opioid naïve). </a:t>
            </a:r>
          </a:p>
          <a:p>
            <a:endParaRPr lang="en-US" dirty="0"/>
          </a:p>
          <a:p>
            <a:r>
              <a:rPr lang="en-US" dirty="0"/>
              <a:t>For those patients, such as perhaps those in a correctional or other controlled settings. More careful dose titrations should occur and transitioned to the equivalent weekly or monthly long acting dose once the patient is stable at the equivalent dose range, referring back to this illustration. </a:t>
            </a:r>
            <a:r>
              <a:rPr lang="en-US" baseline="0" dirty="0"/>
              <a:t>Initiating treatment with BRIXADI as the first buprenorphine product has not been studied</a:t>
            </a:r>
            <a:endParaRPr lang="en-US" dirty="0"/>
          </a:p>
          <a:p>
            <a:endParaRPr lang="en-US" baseline="0" dirty="0"/>
          </a:p>
        </p:txBody>
      </p:sp>
      <p:sp>
        <p:nvSpPr>
          <p:cNvPr id="4" name="Slide Number Placeholder 3">
            <a:extLst>
              <a:ext uri="{FF2B5EF4-FFF2-40B4-BE49-F238E27FC236}">
                <a16:creationId xmlns:a16="http://schemas.microsoft.com/office/drawing/2014/main" id="{5491A828-7DCD-014C-81D8-931CC93BAFBC}"/>
              </a:ext>
            </a:extLst>
          </p:cNvPr>
          <p:cNvSpPr>
            <a:spLocks noGrp="1"/>
          </p:cNvSpPr>
          <p:nvPr>
            <p:ph type="sldNum" sz="quarter" idx="5"/>
          </p:nvPr>
        </p:nvSpPr>
        <p:spPr/>
        <p:txBody>
          <a:bodyPr/>
          <a:lstStyle/>
          <a:p>
            <a:fld id="{2E6DE88F-1F85-4A27-9D34-D74A50E7B0DA}" type="slidenum">
              <a:rPr lang="en-US" smtClean="0"/>
              <a:t>22</a:t>
            </a:fld>
            <a:endParaRPr lang="en-US" dirty="0"/>
          </a:p>
        </p:txBody>
      </p:sp>
    </p:spTree>
    <p:extLst>
      <p:ext uri="{BB962C8B-B14F-4D97-AF65-F5344CB8AC3E}">
        <p14:creationId xmlns:p14="http://schemas.microsoft.com/office/powerpoint/2010/main" val="1711486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09F2C-24E4-0E95-068C-3E5319BF0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65F29-1DDD-6F89-DCA5-07570C6AE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A4DA2-BBB5-DCD2-3838-5C89887CFD0D}"/>
              </a:ext>
            </a:extLst>
          </p:cNvPr>
          <p:cNvSpPr>
            <a:spLocks noGrp="1"/>
          </p:cNvSpPr>
          <p:nvPr>
            <p:ph type="body" idx="1"/>
          </p:nvPr>
        </p:nvSpPr>
        <p:spPr/>
        <p:txBody>
          <a:bodyPr/>
          <a:lstStyle/>
          <a:p>
            <a:r>
              <a:rPr lang="en-US" dirty="0"/>
              <a:t>So the dosing can perhaps be more complex with </a:t>
            </a:r>
            <a:r>
              <a:rPr lang="en-US" dirty="0" err="1"/>
              <a:t>Brixadi</a:t>
            </a:r>
            <a:r>
              <a:rPr lang="en-US" dirty="0"/>
              <a:t>, but in contrast to </a:t>
            </a:r>
            <a:r>
              <a:rPr lang="en-US" dirty="0" err="1"/>
              <a:t>Sublocade</a:t>
            </a:r>
            <a:r>
              <a:rPr lang="en-US" dirty="0"/>
              <a:t>, there are more dosing options. </a:t>
            </a:r>
          </a:p>
          <a:p>
            <a:endParaRPr lang="en-US" dirty="0"/>
          </a:p>
          <a:p>
            <a:r>
              <a:rPr lang="en-US" dirty="0"/>
              <a:t>How about the administration of </a:t>
            </a:r>
            <a:r>
              <a:rPr lang="en-US" dirty="0" err="1"/>
              <a:t>Brixadi</a:t>
            </a:r>
            <a:r>
              <a:rPr lang="en-US" dirty="0"/>
              <a:t>. Again, the most noticeable difference is, more options. </a:t>
            </a:r>
          </a:p>
          <a:p>
            <a:endParaRPr lang="en-US" dirty="0"/>
          </a:p>
          <a:p>
            <a:r>
              <a:rPr lang="en-US" dirty="0"/>
              <a:t>Where </a:t>
            </a:r>
            <a:r>
              <a:rPr lang="en-US" dirty="0" err="1"/>
              <a:t>Sublocade</a:t>
            </a:r>
            <a:r>
              <a:rPr lang="en-US" dirty="0"/>
              <a:t> is only FDA approved to be administered subcutaneously in the abdomen, </a:t>
            </a:r>
            <a:r>
              <a:rPr lang="en-US" dirty="0" err="1"/>
              <a:t>Brixadi</a:t>
            </a:r>
            <a:r>
              <a:rPr lang="en-US" dirty="0"/>
              <a:t> is approved for subcutaneous administration on the abdomen, but also the thigh and buttock, as well as the upper arm once steady state has been achieved.</a:t>
            </a:r>
          </a:p>
          <a:p>
            <a:endParaRPr lang="en-US" dirty="0"/>
          </a:p>
          <a:p>
            <a:r>
              <a:rPr lang="en-US" dirty="0"/>
              <a:t>Additionally, </a:t>
            </a:r>
            <a:r>
              <a:rPr lang="en-US" dirty="0" err="1"/>
              <a:t>Brixadi</a:t>
            </a:r>
            <a:r>
              <a:rPr lang="en-US" dirty="0"/>
              <a:t> does NOT require refrigeration, and therefore does not have to come to room temperature prior to administration. </a:t>
            </a:r>
          </a:p>
          <a:p>
            <a:endParaRPr lang="en-US" dirty="0"/>
          </a:p>
          <a:p>
            <a:r>
              <a:rPr lang="en-US" dirty="0"/>
              <a:t>Similar to how was provided in the previous </a:t>
            </a:r>
            <a:r>
              <a:rPr lang="en-US" dirty="0" err="1"/>
              <a:t>Sublocade</a:t>
            </a:r>
            <a:r>
              <a:rPr lang="en-US" dirty="0"/>
              <a:t> slide, the link located here will take any user to a 7 minute video on how to properly administer </a:t>
            </a:r>
            <a:r>
              <a:rPr lang="en-US" dirty="0" err="1"/>
              <a:t>Brixadi</a:t>
            </a:r>
            <a:r>
              <a:rPr lang="en-US" dirty="0"/>
              <a:t>, which is excellent for education.</a:t>
            </a:r>
          </a:p>
          <a:p>
            <a:endParaRPr lang="en-US" baseline="0" dirty="0"/>
          </a:p>
        </p:txBody>
      </p:sp>
      <p:sp>
        <p:nvSpPr>
          <p:cNvPr id="4" name="Slide Number Placeholder 3">
            <a:extLst>
              <a:ext uri="{FF2B5EF4-FFF2-40B4-BE49-F238E27FC236}">
                <a16:creationId xmlns:a16="http://schemas.microsoft.com/office/drawing/2014/main" id="{35AED5E3-5DC4-0D8E-B4CC-A3190A8CF37F}"/>
              </a:ext>
            </a:extLst>
          </p:cNvPr>
          <p:cNvSpPr>
            <a:spLocks noGrp="1"/>
          </p:cNvSpPr>
          <p:nvPr>
            <p:ph type="sldNum" sz="quarter" idx="5"/>
          </p:nvPr>
        </p:nvSpPr>
        <p:spPr/>
        <p:txBody>
          <a:bodyPr/>
          <a:lstStyle/>
          <a:p>
            <a:fld id="{2E6DE88F-1F85-4A27-9D34-D74A50E7B0DA}" type="slidenum">
              <a:rPr lang="en-US" smtClean="0"/>
              <a:t>23</a:t>
            </a:fld>
            <a:endParaRPr lang="en-US" dirty="0"/>
          </a:p>
        </p:txBody>
      </p:sp>
    </p:spTree>
    <p:extLst>
      <p:ext uri="{BB962C8B-B14F-4D97-AF65-F5344CB8AC3E}">
        <p14:creationId xmlns:p14="http://schemas.microsoft.com/office/powerpoint/2010/main" val="3959823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locations for administration, the needle, dosage volume, and injection technique differ from our previously discussed long acting injection. </a:t>
            </a:r>
          </a:p>
          <a:p>
            <a:endParaRPr lang="en-US" dirty="0"/>
          </a:p>
          <a:p>
            <a:r>
              <a:rPr lang="en-US" dirty="0"/>
              <a:t>The needle boasts a much larger (and therefore thinner) gauge as well as smaller length, with only ½ an inch. Due to the shorter needle, the administration technique to achieve subcutaneous administration recommends a 90 degree insertion. </a:t>
            </a:r>
          </a:p>
          <a:p>
            <a:endParaRPr lang="en-US" dirty="0"/>
          </a:p>
          <a:p>
            <a:r>
              <a:rPr lang="en-US" dirty="0"/>
              <a:t>Additionally, the dosage volume with </a:t>
            </a:r>
            <a:r>
              <a:rPr lang="en-US" dirty="0" err="1"/>
              <a:t>Brixadi</a:t>
            </a:r>
            <a:r>
              <a:rPr lang="en-US" dirty="0"/>
              <a:t> is, in most circumstances, smaller than that of </a:t>
            </a:r>
            <a:r>
              <a:rPr lang="en-US" dirty="0" err="1"/>
              <a:t>Sublocade</a:t>
            </a:r>
            <a:r>
              <a:rPr lang="en-US" dirty="0"/>
              <a:t>, with all but one dose (both weekly and monthly) being less than a ½ ml volume. Because of this smaller volume, </a:t>
            </a:r>
            <a:r>
              <a:rPr lang="en-US" dirty="0" err="1"/>
              <a:t>Brixadi</a:t>
            </a:r>
            <a:r>
              <a:rPr lang="en-US" dirty="0"/>
              <a:t> is not expected to produce as large of a “depot”, if at all, compared to </a:t>
            </a:r>
            <a:r>
              <a:rPr lang="en-US" dirty="0" err="1"/>
              <a:t>Sublocade</a:t>
            </a:r>
            <a:r>
              <a:rPr lang="en-US" dirty="0"/>
              <a:t>.</a:t>
            </a:r>
          </a:p>
        </p:txBody>
      </p:sp>
      <p:sp>
        <p:nvSpPr>
          <p:cNvPr id="4" name="Slide Number Placeholder 3"/>
          <p:cNvSpPr>
            <a:spLocks noGrp="1"/>
          </p:cNvSpPr>
          <p:nvPr>
            <p:ph type="sldNum" sz="quarter" idx="5"/>
          </p:nvPr>
        </p:nvSpPr>
        <p:spPr/>
        <p:txBody>
          <a:bodyPr/>
          <a:lstStyle/>
          <a:p>
            <a:fld id="{2E6DE88F-1F85-4A27-9D34-D74A50E7B0DA}" type="slidenum">
              <a:rPr lang="en-US" smtClean="0"/>
              <a:t>24</a:t>
            </a:fld>
            <a:endParaRPr lang="en-US" dirty="0"/>
          </a:p>
        </p:txBody>
      </p:sp>
    </p:spTree>
    <p:extLst>
      <p:ext uri="{BB962C8B-B14F-4D97-AF65-F5344CB8AC3E}">
        <p14:creationId xmlns:p14="http://schemas.microsoft.com/office/powerpoint/2010/main" val="144969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E822C-6F04-6A83-6409-8221399DC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D64E1-71AB-0306-29A7-6118A0FBB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71D22-9805-E8F0-9D1B-3F85BBA586FD}"/>
              </a:ext>
            </a:extLst>
          </p:cNvPr>
          <p:cNvSpPr>
            <a:spLocks noGrp="1"/>
          </p:cNvSpPr>
          <p:nvPr>
            <p:ph type="body" idx="1"/>
          </p:nvPr>
        </p:nvSpPr>
        <p:spPr/>
        <p:txBody>
          <a:bodyPr/>
          <a:lstStyle/>
          <a:p>
            <a:r>
              <a:rPr lang="en-US" dirty="0"/>
              <a:t>As a quick refresher comparison, </a:t>
            </a:r>
          </a:p>
          <a:p>
            <a:endParaRPr lang="en-US" dirty="0"/>
          </a:p>
          <a:p>
            <a:r>
              <a:rPr lang="en-US" dirty="0" err="1"/>
              <a:t>Sublocadue</a:t>
            </a:r>
            <a:r>
              <a:rPr lang="en-US" dirty="0"/>
              <a:t> utilizes a larger, 19 gauge, 5/8 inch needle, uses a 45 degree angle for administration, and has larger dosage volumes with 0.5ml and 1.5ml for the 100 and 300mg doses respectively. </a:t>
            </a:r>
          </a:p>
        </p:txBody>
      </p:sp>
      <p:sp>
        <p:nvSpPr>
          <p:cNvPr id="4" name="Slide Number Placeholder 3">
            <a:extLst>
              <a:ext uri="{FF2B5EF4-FFF2-40B4-BE49-F238E27FC236}">
                <a16:creationId xmlns:a16="http://schemas.microsoft.com/office/drawing/2014/main" id="{2F017105-6645-BC6E-141D-08BE0EC8F025}"/>
              </a:ext>
            </a:extLst>
          </p:cNvPr>
          <p:cNvSpPr>
            <a:spLocks noGrp="1"/>
          </p:cNvSpPr>
          <p:nvPr>
            <p:ph type="sldNum" sz="quarter" idx="5"/>
          </p:nvPr>
        </p:nvSpPr>
        <p:spPr/>
        <p:txBody>
          <a:bodyPr/>
          <a:lstStyle/>
          <a:p>
            <a:fld id="{2E6DE88F-1F85-4A27-9D34-D74A50E7B0DA}" type="slidenum">
              <a:rPr lang="en-US" smtClean="0"/>
              <a:t>25</a:t>
            </a:fld>
            <a:endParaRPr lang="en-US" dirty="0"/>
          </a:p>
        </p:txBody>
      </p:sp>
    </p:spTree>
    <p:extLst>
      <p:ext uri="{BB962C8B-B14F-4D97-AF65-F5344CB8AC3E}">
        <p14:creationId xmlns:p14="http://schemas.microsoft.com/office/powerpoint/2010/main" val="3300968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51D8-6315-2A06-ED87-0CEF488B1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0C342-E3FE-4B03-E6F6-92C10A979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4A47B-1186-9681-202E-861CB952D506}"/>
              </a:ext>
            </a:extLst>
          </p:cNvPr>
          <p:cNvSpPr>
            <a:spLocks noGrp="1"/>
          </p:cNvSpPr>
          <p:nvPr>
            <p:ph type="body" idx="1"/>
          </p:nvPr>
        </p:nvSpPr>
        <p:spPr/>
        <p:txBody>
          <a:bodyPr/>
          <a:lstStyle/>
          <a:p>
            <a:r>
              <a:rPr lang="en-US" dirty="0"/>
              <a:t>Here is a similar kinetic graph that we observed when discussing </a:t>
            </a:r>
            <a:r>
              <a:rPr lang="en-US" dirty="0" err="1"/>
              <a:t>Sublocade</a:t>
            </a:r>
            <a:r>
              <a:rPr lang="en-US" dirty="0"/>
              <a:t>. This time we see the buprenorphine serum concentrations of each </a:t>
            </a:r>
            <a:r>
              <a:rPr lang="en-US" dirty="0" err="1"/>
              <a:t>Transmucousal</a:t>
            </a:r>
            <a:r>
              <a:rPr lang="en-US" dirty="0"/>
              <a:t> and </a:t>
            </a:r>
            <a:r>
              <a:rPr lang="en-US" dirty="0" err="1"/>
              <a:t>Brixadi</a:t>
            </a:r>
            <a:r>
              <a:rPr lang="en-US" dirty="0"/>
              <a:t> weekly superimposed. The purple line is our weekly long acting injection, again providing a more steady, reliable concentration over the dosage period.</a:t>
            </a:r>
          </a:p>
        </p:txBody>
      </p:sp>
      <p:sp>
        <p:nvSpPr>
          <p:cNvPr id="4" name="Slide Number Placeholder 3">
            <a:extLst>
              <a:ext uri="{FF2B5EF4-FFF2-40B4-BE49-F238E27FC236}">
                <a16:creationId xmlns:a16="http://schemas.microsoft.com/office/drawing/2014/main" id="{6216B9F5-34C1-7B10-F896-0745C6EF10F3}"/>
              </a:ext>
            </a:extLst>
          </p:cNvPr>
          <p:cNvSpPr>
            <a:spLocks noGrp="1"/>
          </p:cNvSpPr>
          <p:nvPr>
            <p:ph type="sldNum" sz="quarter" idx="5"/>
          </p:nvPr>
        </p:nvSpPr>
        <p:spPr/>
        <p:txBody>
          <a:bodyPr/>
          <a:lstStyle/>
          <a:p>
            <a:fld id="{2E6DE88F-1F85-4A27-9D34-D74A50E7B0DA}" type="slidenum">
              <a:rPr lang="en-US" smtClean="0"/>
              <a:t>26</a:t>
            </a:fld>
            <a:endParaRPr lang="en-US" dirty="0"/>
          </a:p>
        </p:txBody>
      </p:sp>
    </p:spTree>
    <p:extLst>
      <p:ext uri="{BB962C8B-B14F-4D97-AF65-F5344CB8AC3E}">
        <p14:creationId xmlns:p14="http://schemas.microsoft.com/office/powerpoint/2010/main" val="3964943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C2F33-48FE-DC0A-017D-4EA448144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B235F-955C-2F26-521B-234D2DE56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1CCEC-00B7-0677-F4A0-0A12FB83FD2E}"/>
              </a:ext>
            </a:extLst>
          </p:cNvPr>
          <p:cNvSpPr>
            <a:spLocks noGrp="1"/>
          </p:cNvSpPr>
          <p:nvPr>
            <p:ph type="body" idx="1"/>
          </p:nvPr>
        </p:nvSpPr>
        <p:spPr/>
        <p:txBody>
          <a:bodyPr/>
          <a:lstStyle/>
          <a:p>
            <a:r>
              <a:rPr lang="en-US" dirty="0"/>
              <a:t>And in comparison, here is the 96mg monthly dose vs the serum concentrations of a 16mg transmucosal dose.</a:t>
            </a:r>
          </a:p>
        </p:txBody>
      </p:sp>
      <p:sp>
        <p:nvSpPr>
          <p:cNvPr id="4" name="Slide Number Placeholder 3">
            <a:extLst>
              <a:ext uri="{FF2B5EF4-FFF2-40B4-BE49-F238E27FC236}">
                <a16:creationId xmlns:a16="http://schemas.microsoft.com/office/drawing/2014/main" id="{0B68EBA8-FB04-C330-97E4-6676EF1967B5}"/>
              </a:ext>
            </a:extLst>
          </p:cNvPr>
          <p:cNvSpPr>
            <a:spLocks noGrp="1"/>
          </p:cNvSpPr>
          <p:nvPr>
            <p:ph type="sldNum" sz="quarter" idx="5"/>
          </p:nvPr>
        </p:nvSpPr>
        <p:spPr/>
        <p:txBody>
          <a:bodyPr/>
          <a:lstStyle/>
          <a:p>
            <a:fld id="{2E6DE88F-1F85-4A27-9D34-D74A50E7B0DA}" type="slidenum">
              <a:rPr lang="en-US" smtClean="0"/>
              <a:t>27</a:t>
            </a:fld>
            <a:endParaRPr lang="en-US" dirty="0"/>
          </a:p>
        </p:txBody>
      </p:sp>
    </p:spTree>
    <p:extLst>
      <p:ext uri="{BB962C8B-B14F-4D97-AF65-F5344CB8AC3E}">
        <p14:creationId xmlns:p14="http://schemas.microsoft.com/office/powerpoint/2010/main" val="23092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11660-1CCD-C9B3-B688-C755545AA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F0093-2D4D-4546-44E5-D8ADE6F5C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063D7-BCDF-5965-9280-8BD9A7818DA7}"/>
              </a:ext>
            </a:extLst>
          </p:cNvPr>
          <p:cNvSpPr>
            <a:spLocks noGrp="1"/>
          </p:cNvSpPr>
          <p:nvPr>
            <p:ph type="body" idx="1"/>
          </p:nvPr>
        </p:nvSpPr>
        <p:spPr/>
        <p:txBody>
          <a:bodyPr/>
          <a:lstStyle/>
          <a:p>
            <a:r>
              <a:rPr lang="en-US" dirty="0"/>
              <a:t>Looking at the kinetics to </a:t>
            </a:r>
            <a:r>
              <a:rPr lang="en-US" dirty="0" err="1"/>
              <a:t>Brixadi</a:t>
            </a:r>
            <a:r>
              <a:rPr lang="en-US" dirty="0"/>
              <a:t> similar to how we viewed </a:t>
            </a:r>
            <a:r>
              <a:rPr lang="en-US" dirty="0" err="1"/>
              <a:t>Sublocade</a:t>
            </a:r>
            <a:r>
              <a:rPr lang="en-US" dirty="0"/>
              <a:t>, lets again compare each weekly and monthly dose to that of </a:t>
            </a:r>
            <a:r>
              <a:rPr lang="en-US" dirty="0" err="1"/>
              <a:t>transmucousal</a:t>
            </a:r>
            <a:r>
              <a:rPr lang="en-US" dirty="0"/>
              <a:t> steady state serum concentrations. </a:t>
            </a:r>
          </a:p>
          <a:p>
            <a:endParaRPr lang="en-US" dirty="0"/>
          </a:p>
          <a:p>
            <a:r>
              <a:rPr lang="en-US" dirty="0"/>
              <a:t>We see that the average concentration at steady state of all </a:t>
            </a:r>
            <a:r>
              <a:rPr lang="en-US" dirty="0" err="1"/>
              <a:t>brixadi</a:t>
            </a:r>
            <a:r>
              <a:rPr lang="en-US" dirty="0"/>
              <a:t> doses is at or above the 2ng/ml concentration. </a:t>
            </a:r>
          </a:p>
        </p:txBody>
      </p:sp>
      <p:sp>
        <p:nvSpPr>
          <p:cNvPr id="4" name="Slide Number Placeholder 3">
            <a:extLst>
              <a:ext uri="{FF2B5EF4-FFF2-40B4-BE49-F238E27FC236}">
                <a16:creationId xmlns:a16="http://schemas.microsoft.com/office/drawing/2014/main" id="{C1A9AF28-9999-DB82-ED84-38B915AF14C3}"/>
              </a:ext>
            </a:extLst>
          </p:cNvPr>
          <p:cNvSpPr>
            <a:spLocks noGrp="1"/>
          </p:cNvSpPr>
          <p:nvPr>
            <p:ph type="sldNum" sz="quarter" idx="5"/>
          </p:nvPr>
        </p:nvSpPr>
        <p:spPr/>
        <p:txBody>
          <a:bodyPr/>
          <a:lstStyle/>
          <a:p>
            <a:fld id="{2E6DE88F-1F85-4A27-9D34-D74A50E7B0DA}" type="slidenum">
              <a:rPr lang="en-US" smtClean="0"/>
              <a:t>28</a:t>
            </a:fld>
            <a:endParaRPr lang="en-US" dirty="0"/>
          </a:p>
        </p:txBody>
      </p:sp>
    </p:spTree>
    <p:extLst>
      <p:ext uri="{BB962C8B-B14F-4D97-AF65-F5344CB8AC3E}">
        <p14:creationId xmlns:p14="http://schemas.microsoft.com/office/powerpoint/2010/main" val="98538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EBF29-072B-AD70-15A4-94D04E510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0AC03-61D4-DC6B-581F-80390E05D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40553-9735-39E8-9ACC-B7823D876364}"/>
              </a:ext>
            </a:extLst>
          </p:cNvPr>
          <p:cNvSpPr>
            <a:spLocks noGrp="1"/>
          </p:cNvSpPr>
          <p:nvPr>
            <p:ph type="body" idx="1"/>
          </p:nvPr>
        </p:nvSpPr>
        <p:spPr/>
        <p:txBody>
          <a:bodyPr/>
          <a:lstStyle/>
          <a:p>
            <a:r>
              <a:rPr lang="en-US" dirty="0"/>
              <a:t>Comparing specifically between the two long acting injections, we can see that the largest average serum concentration is achieved by 300mg </a:t>
            </a:r>
            <a:r>
              <a:rPr lang="en-US" dirty="0" err="1"/>
              <a:t>Sublocade</a:t>
            </a:r>
            <a:r>
              <a:rPr lang="en-US" dirty="0"/>
              <a:t> monthly dosing, with the largest max concentration was 128mg of monthly </a:t>
            </a:r>
            <a:r>
              <a:rPr lang="en-US" dirty="0" err="1"/>
              <a:t>Brixadi</a:t>
            </a:r>
            <a:r>
              <a:rPr lang="en-US" dirty="0"/>
              <a:t>. </a:t>
            </a:r>
          </a:p>
          <a:p>
            <a:endParaRPr lang="en-US" dirty="0"/>
          </a:p>
          <a:p>
            <a:r>
              <a:rPr lang="en-US" dirty="0"/>
              <a:t>Of note, these concentrations were not compared over the same population size or study, this chart was developed using study data across both manufacturers data. </a:t>
            </a:r>
            <a:r>
              <a:rPr lang="en-US" dirty="0" err="1"/>
              <a:t>Brixadi</a:t>
            </a:r>
            <a:r>
              <a:rPr lang="en-US" dirty="0"/>
              <a:t> and </a:t>
            </a:r>
            <a:r>
              <a:rPr lang="en-US" dirty="0" err="1"/>
              <a:t>Sublocade</a:t>
            </a:r>
            <a:r>
              <a:rPr lang="en-US" dirty="0"/>
              <a:t> have never been compared in a study. </a:t>
            </a:r>
          </a:p>
        </p:txBody>
      </p:sp>
      <p:sp>
        <p:nvSpPr>
          <p:cNvPr id="4" name="Slide Number Placeholder 3">
            <a:extLst>
              <a:ext uri="{FF2B5EF4-FFF2-40B4-BE49-F238E27FC236}">
                <a16:creationId xmlns:a16="http://schemas.microsoft.com/office/drawing/2014/main" id="{BE34C5FF-929F-4DA1-32C5-775733D00FAA}"/>
              </a:ext>
            </a:extLst>
          </p:cNvPr>
          <p:cNvSpPr>
            <a:spLocks noGrp="1"/>
          </p:cNvSpPr>
          <p:nvPr>
            <p:ph type="sldNum" sz="quarter" idx="5"/>
          </p:nvPr>
        </p:nvSpPr>
        <p:spPr/>
        <p:txBody>
          <a:bodyPr/>
          <a:lstStyle/>
          <a:p>
            <a:fld id="{2E6DE88F-1F85-4A27-9D34-D74A50E7B0DA}" type="slidenum">
              <a:rPr lang="en-US" smtClean="0"/>
              <a:t>29</a:t>
            </a:fld>
            <a:endParaRPr lang="en-US" dirty="0"/>
          </a:p>
        </p:txBody>
      </p:sp>
    </p:spTree>
    <p:extLst>
      <p:ext uri="{BB962C8B-B14F-4D97-AF65-F5344CB8AC3E}">
        <p14:creationId xmlns:p14="http://schemas.microsoft.com/office/powerpoint/2010/main" val="409948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look at the long acting agents available. </a:t>
            </a:r>
          </a:p>
          <a:p>
            <a:endParaRPr lang="en-US" dirty="0"/>
          </a:p>
          <a:p>
            <a:r>
              <a:rPr lang="en-US" dirty="0" err="1"/>
              <a:t>Sublocad</a:t>
            </a:r>
            <a:r>
              <a:rPr lang="en-US" baseline="0" dirty="0" err="1"/>
              <a:t>e</a:t>
            </a:r>
            <a:r>
              <a:rPr lang="en-US" baseline="0" dirty="0"/>
              <a:t> was the first FDA approved once monthly long-acting buprenorphine injection, approved in November of 2017 for adults with moderate to severe opioid use disorder. </a:t>
            </a:r>
          </a:p>
          <a:p>
            <a:endParaRPr lang="en-US" baseline="0" dirty="0"/>
          </a:p>
          <a:p>
            <a:r>
              <a:rPr lang="en-US" baseline="0" dirty="0" err="1"/>
              <a:t>Brixadi</a:t>
            </a:r>
            <a:r>
              <a:rPr lang="en-US" baseline="0" dirty="0"/>
              <a:t> is the newest FDA approved buprenorphine LAI, being approved in May of 2023. </a:t>
            </a:r>
            <a:r>
              <a:rPr lang="en-US" baseline="0" dirty="0" err="1"/>
              <a:t>Brixadi</a:t>
            </a:r>
            <a:r>
              <a:rPr lang="en-US" baseline="0" dirty="0"/>
              <a:t> is approved in both weekly and monthly long-acting injections, which we will discuss.  </a:t>
            </a:r>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163387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E8F4D-ACC5-56BC-540F-139C00898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B5AE8-1FBE-3810-89CC-3636C9EB1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31A04-CC35-A881-BDBE-20E849E9CAF0}"/>
              </a:ext>
            </a:extLst>
          </p:cNvPr>
          <p:cNvSpPr>
            <a:spLocks noGrp="1"/>
          </p:cNvSpPr>
          <p:nvPr>
            <p:ph type="body" idx="1"/>
          </p:nvPr>
        </p:nvSpPr>
        <p:spPr/>
        <p:txBody>
          <a:bodyPr/>
          <a:lstStyle/>
          <a:p>
            <a:r>
              <a:rPr lang="en-US" dirty="0"/>
              <a:t>Side effects during phase 2 and 3 studies were again similar compared to that of sublingual buprenorphine, and were therefore similar to </a:t>
            </a:r>
            <a:r>
              <a:rPr lang="en-US" dirty="0" err="1"/>
              <a:t>Sublocade</a:t>
            </a:r>
            <a:r>
              <a:rPr lang="en-US" dirty="0"/>
              <a:t>. </a:t>
            </a:r>
          </a:p>
        </p:txBody>
      </p:sp>
      <p:sp>
        <p:nvSpPr>
          <p:cNvPr id="4" name="Slide Number Placeholder 3">
            <a:extLst>
              <a:ext uri="{FF2B5EF4-FFF2-40B4-BE49-F238E27FC236}">
                <a16:creationId xmlns:a16="http://schemas.microsoft.com/office/drawing/2014/main" id="{72A04450-53A4-0374-1924-82C0AD5B2B5D}"/>
              </a:ext>
            </a:extLst>
          </p:cNvPr>
          <p:cNvSpPr>
            <a:spLocks noGrp="1"/>
          </p:cNvSpPr>
          <p:nvPr>
            <p:ph type="sldNum" sz="quarter" idx="10"/>
          </p:nvPr>
        </p:nvSpPr>
        <p:spPr/>
        <p:txBody>
          <a:bodyPr/>
          <a:lstStyle/>
          <a:p>
            <a:fld id="{2E6DE88F-1F85-4A27-9D34-D74A50E7B0DA}" type="slidenum">
              <a:rPr lang="en-US" smtClean="0"/>
              <a:t>30</a:t>
            </a:fld>
            <a:endParaRPr lang="en-US" dirty="0"/>
          </a:p>
        </p:txBody>
      </p:sp>
    </p:spTree>
    <p:extLst>
      <p:ext uri="{BB962C8B-B14F-4D97-AF65-F5344CB8AC3E}">
        <p14:creationId xmlns:p14="http://schemas.microsoft.com/office/powerpoint/2010/main" val="3494991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9FEA-EE63-0ED0-1307-05058355C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547A5-143C-042A-323F-6E1508859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4B7CB-C5AE-966D-9575-873C3307CC4B}"/>
              </a:ext>
            </a:extLst>
          </p:cNvPr>
          <p:cNvSpPr>
            <a:spLocks noGrp="1"/>
          </p:cNvSpPr>
          <p:nvPr>
            <p:ph type="body" idx="1"/>
          </p:nvPr>
        </p:nvSpPr>
        <p:spPr/>
        <p:txBody>
          <a:bodyPr/>
          <a:lstStyle/>
          <a:p>
            <a:r>
              <a:rPr lang="en-US" dirty="0"/>
              <a:t>As was the case with </a:t>
            </a:r>
            <a:r>
              <a:rPr lang="en-US" dirty="0" err="1"/>
              <a:t>Sublocade</a:t>
            </a:r>
            <a:r>
              <a:rPr lang="en-US" dirty="0"/>
              <a:t>, </a:t>
            </a:r>
            <a:r>
              <a:rPr lang="en-US" dirty="0" err="1"/>
              <a:t>Brixadi</a:t>
            </a:r>
            <a:r>
              <a:rPr lang="en-US" dirty="0"/>
              <a:t> shares similar contraindications and precautions than that of all buprenorphine products. </a:t>
            </a:r>
          </a:p>
          <a:p>
            <a:endParaRPr lang="en-US" dirty="0"/>
          </a:p>
          <a:p>
            <a:endParaRPr lang="en-US" dirty="0"/>
          </a:p>
        </p:txBody>
      </p:sp>
      <p:sp>
        <p:nvSpPr>
          <p:cNvPr id="4" name="Slide Number Placeholder 3">
            <a:extLst>
              <a:ext uri="{FF2B5EF4-FFF2-40B4-BE49-F238E27FC236}">
                <a16:creationId xmlns:a16="http://schemas.microsoft.com/office/drawing/2014/main" id="{930CAEE7-6EF5-A52E-DF4C-051B749ECB64}"/>
              </a:ext>
            </a:extLst>
          </p:cNvPr>
          <p:cNvSpPr>
            <a:spLocks noGrp="1"/>
          </p:cNvSpPr>
          <p:nvPr>
            <p:ph type="sldNum" sz="quarter" idx="5"/>
          </p:nvPr>
        </p:nvSpPr>
        <p:spPr/>
        <p:txBody>
          <a:bodyPr/>
          <a:lstStyle/>
          <a:p>
            <a:fld id="{2E6DE88F-1F85-4A27-9D34-D74A50E7B0DA}" type="slidenum">
              <a:rPr lang="en-US" smtClean="0"/>
              <a:t>31</a:t>
            </a:fld>
            <a:endParaRPr lang="en-US" dirty="0"/>
          </a:p>
        </p:txBody>
      </p:sp>
    </p:spTree>
    <p:extLst>
      <p:ext uri="{BB962C8B-B14F-4D97-AF65-F5344CB8AC3E}">
        <p14:creationId xmlns:p14="http://schemas.microsoft.com/office/powerpoint/2010/main" val="297389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final comparison, here is a lot of what we observed in one, hopefully helpful, table comparing the storage requirements, strengths, volumes, needle size, injection technique, and injection sites.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32</a:t>
            </a:fld>
            <a:endParaRPr lang="en-US" dirty="0"/>
          </a:p>
        </p:txBody>
      </p:sp>
    </p:spTree>
    <p:extLst>
      <p:ext uri="{BB962C8B-B14F-4D97-AF65-F5344CB8AC3E}">
        <p14:creationId xmlns:p14="http://schemas.microsoft.com/office/powerpoint/2010/main" val="2488500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final thought, lets leave with some considerations when using Long Acting Buprenorphine Injections. </a:t>
            </a:r>
          </a:p>
          <a:p>
            <a:endParaRPr lang="en-US" dirty="0"/>
          </a:p>
          <a:p>
            <a:r>
              <a:rPr lang="en-US" dirty="0"/>
              <a:t>Long acting injections aren’t for everyone, and each patient may tolerate or experience various injections and strengths differently. </a:t>
            </a:r>
          </a:p>
          <a:p>
            <a:endParaRPr lang="en-US" dirty="0"/>
          </a:p>
          <a:p>
            <a:r>
              <a:rPr lang="en-US" dirty="0"/>
              <a:t>With that, long acting injection may be ideal for patients in the following circumstances.</a:t>
            </a:r>
          </a:p>
          <a:p>
            <a:endParaRPr lang="en-US" dirty="0"/>
          </a:p>
          <a:p>
            <a:r>
              <a:rPr lang="en-US" dirty="0"/>
              <a:t>Where follow up care is unknown or unlikely, LAI are a great way to ensure compliance for a given duration. </a:t>
            </a:r>
          </a:p>
          <a:p>
            <a:endParaRPr lang="en-US" dirty="0"/>
          </a:p>
          <a:p>
            <a:r>
              <a:rPr lang="en-US" dirty="0"/>
              <a:t>Similarly, for providers or patients who have concerns with misuse or remember to take their SL doses of buprenorphine, long acting injections are a great solution to these concerns. </a:t>
            </a:r>
          </a:p>
          <a:p>
            <a:endParaRPr lang="en-US" dirty="0"/>
          </a:p>
          <a:p>
            <a:r>
              <a:rPr lang="en-US" dirty="0"/>
              <a:t>As well, the more steady serum concentration and long half life seen with long acting injections can lead to more steady tolerability and minimal withdrawal during missed or unexpected discontinuation of treatment.  </a:t>
            </a:r>
          </a:p>
        </p:txBody>
      </p:sp>
      <p:sp>
        <p:nvSpPr>
          <p:cNvPr id="4" name="Slide Number Placeholder 3"/>
          <p:cNvSpPr>
            <a:spLocks noGrp="1"/>
          </p:cNvSpPr>
          <p:nvPr>
            <p:ph type="sldNum" sz="quarter" idx="5"/>
          </p:nvPr>
        </p:nvSpPr>
        <p:spPr/>
        <p:txBody>
          <a:bodyPr/>
          <a:lstStyle/>
          <a:p>
            <a:fld id="{2E6DE88F-1F85-4A27-9D34-D74A50E7B0DA}" type="slidenum">
              <a:rPr lang="en-US" smtClean="0"/>
              <a:t>33</a:t>
            </a:fld>
            <a:endParaRPr lang="en-US" dirty="0"/>
          </a:p>
        </p:txBody>
      </p:sp>
    </p:spTree>
    <p:extLst>
      <p:ext uri="{BB962C8B-B14F-4D97-AF65-F5344CB8AC3E}">
        <p14:creationId xmlns:p14="http://schemas.microsoft.com/office/powerpoint/2010/main" val="1513925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everyone found this presentation insightful.</a:t>
            </a:r>
          </a:p>
          <a:p>
            <a:endParaRPr lang="en-US" dirty="0"/>
          </a:p>
          <a:p>
            <a:r>
              <a:rPr lang="en-US" dirty="0"/>
              <a:t>What questions or additional thoughts do we have?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thing you will notice when researching both buprenorphine LAIs is the black box warning and therefore a REMS requirement based on serious harm or death from IV administration.</a:t>
            </a:r>
          </a:p>
          <a:p>
            <a:endParaRPr lang="en-US" baseline="0" dirty="0"/>
          </a:p>
          <a:p>
            <a:r>
              <a:rPr lang="en-US" baseline="0" dirty="0"/>
              <a:t>For this reason, all pharmacies and healthcare settings who wish to procure or administer either LAI must be registered with that products specific REMS program. The basis of the each REMS program is similar, and that is to ensure that patients themselves are not distributed the long acting injection for self </a:t>
            </a:r>
            <a:r>
              <a:rPr lang="en-US" baseline="0" dirty="0" err="1"/>
              <a:t>administartion</a:t>
            </a:r>
            <a:r>
              <a:rPr lang="en-US" baseline="0" dirty="0"/>
              <a:t> and instead must be administered by a health care professional who has been properly trained on how to administer the subcutaneous injection.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Registration takes minutes using the provided links. However, it is critical to ensure training for all staff who will administer the LAI occurs and is documented in case of an audit from the REMS program. </a:t>
            </a:r>
            <a:endParaRPr lang="en-US" sz="1600" dirty="0">
              <a:solidFill>
                <a:schemeClr val="tx1"/>
              </a:solidFill>
            </a:endParaRPr>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335354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more specifically with Sublocade, lets look how its administered. </a:t>
            </a:r>
          </a:p>
          <a:p>
            <a:endParaRPr lang="en-US" dirty="0"/>
          </a:p>
          <a:p>
            <a:r>
              <a:rPr lang="en-US" baseline="0" dirty="0" err="1"/>
              <a:t>Sublocde</a:t>
            </a:r>
            <a:r>
              <a:rPr lang="en-US" baseline="0" dirty="0"/>
              <a:t> should be administered SUBCUTANEOUSLY, in the ABDOMEN, rotating abdominal quadrants with each monthly injection shown here from the package insert. The injection should be separated by 28 days apart, and be received no more frequently than 26 days apart. </a:t>
            </a:r>
          </a:p>
          <a:p>
            <a:endParaRPr lang="en-US" baseline="0" dirty="0"/>
          </a:p>
          <a:p>
            <a:r>
              <a:rPr lang="en-US" baseline="0" dirty="0"/>
              <a:t>As with any medication, use sterile techniques including alcohol pads to clean the site prior to injection. In addition, </a:t>
            </a:r>
            <a:r>
              <a:rPr lang="en-US" baseline="0" dirty="0" err="1"/>
              <a:t>Sublocade</a:t>
            </a:r>
            <a:r>
              <a:rPr lang="en-US" baseline="0" dirty="0"/>
              <a:t> should be removed from the refrigerator at least 15 minutes prior to administration to allow the medication to come to room temperature. Sublocade itself is stable for up to 12 weeks outside of the refrigerator before it is no longer viable. </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183228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Sublocade uses the ATRIGEL delivery system which WILL create a bump, or “depot”, in the patient's abdomen</a:t>
            </a:r>
            <a:r>
              <a:rPr lang="en-US" baseline="0" dirty="0"/>
              <a:t> at the site of injection. Prepare patients to expect this bump, it is not an adverse reaction and is a sign of proper injection technique. To create this depot, the Sublocade liquid is highly viscous and therefore requires a larger gauge needle that is provided in the packaging. Due to the larger size needle, injection site pain can be expected during administration and possibly for several days after. Injection site pain may be reduced by ensuring that sublocade is at room temperature prior to administration. Providers can also consider a local anesthetic such as a lidocaine injection prior to administration.  </a:t>
            </a:r>
          </a:p>
          <a:p>
            <a:endParaRPr lang="en-US" baseline="0" dirty="0"/>
          </a:p>
          <a:p>
            <a:r>
              <a:rPr lang="en-US" baseline="0" dirty="0"/>
              <a:t>The link at the bottom of this slide will take the user directly to a 7 minute video that will provide step by step instructions on how to properly administer Sublocade and can be a great training tool.</a:t>
            </a:r>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dirty="0"/>
          </a:p>
        </p:txBody>
      </p:sp>
    </p:spTree>
    <p:extLst>
      <p:ext uri="{BB962C8B-B14F-4D97-AF65-F5344CB8AC3E}">
        <p14:creationId xmlns:p14="http://schemas.microsoft.com/office/powerpoint/2010/main" val="381455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7185-B6F3-4374-412B-447722DE0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E6C50-84AA-0495-4BC0-79157A9A9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D6B529-F5B4-F23D-2BE1-074785ABD2FE}"/>
              </a:ext>
            </a:extLst>
          </p:cNvPr>
          <p:cNvSpPr>
            <a:spLocks noGrp="1"/>
          </p:cNvSpPr>
          <p:nvPr>
            <p:ph type="body" idx="1"/>
          </p:nvPr>
        </p:nvSpPr>
        <p:spPr/>
        <p:txBody>
          <a:bodyPr/>
          <a:lstStyle/>
          <a:p>
            <a:endParaRPr lang="en-US" dirty="0"/>
          </a:p>
          <a:p>
            <a:r>
              <a:rPr lang="en-US" dirty="0"/>
              <a:t>To receive Sublocade according to FDA labeling, patient’s must first be stable on at least 8mg of transmucosal buprenorphine for at least 7 days. Stability on the 8mg dose should include the absence of precipitated withdrawal and over sedation. </a:t>
            </a:r>
          </a:p>
          <a:p>
            <a:endParaRPr lang="en-US" dirty="0"/>
          </a:p>
          <a:p>
            <a:r>
              <a:rPr lang="en-US" dirty="0"/>
              <a:t>You can see here, the recommended initial dose of the LAI is a 300mg injection, followed by an additional 300mg injection or a 100mg injection depending on their induction dose. </a:t>
            </a:r>
          </a:p>
          <a:p>
            <a:endParaRPr lang="en-US" dirty="0"/>
          </a:p>
          <a:p>
            <a:r>
              <a:rPr lang="en-US" dirty="0"/>
              <a:t> (CLICK FOR ANIMATION)</a:t>
            </a:r>
          </a:p>
          <a:p>
            <a:endParaRPr lang="en-US" dirty="0"/>
          </a:p>
          <a:p>
            <a:r>
              <a:rPr lang="en-US" dirty="0"/>
              <a:t>It is important however to notice here, from </a:t>
            </a:r>
            <a:r>
              <a:rPr lang="en-US" dirty="0" err="1"/>
              <a:t>Sublocade’s</a:t>
            </a:r>
            <a:r>
              <a:rPr lang="en-US" dirty="0"/>
              <a:t> Prescribing Information under dosing, that if the patient continues to experience cravings and/or withdrawal symptoms after their initial 300mg injection, providers can consider a second 300mg injection regardless of their initial induction dose. </a:t>
            </a:r>
          </a:p>
        </p:txBody>
      </p:sp>
      <p:sp>
        <p:nvSpPr>
          <p:cNvPr id="4" name="Slide Number Placeholder 3">
            <a:extLst>
              <a:ext uri="{FF2B5EF4-FFF2-40B4-BE49-F238E27FC236}">
                <a16:creationId xmlns:a16="http://schemas.microsoft.com/office/drawing/2014/main" id="{221E7416-E7A3-BF49-C45C-DE1A32A30674}"/>
              </a:ext>
            </a:extLst>
          </p:cNvPr>
          <p:cNvSpPr>
            <a:spLocks noGrp="1"/>
          </p:cNvSpPr>
          <p:nvPr>
            <p:ph type="sldNum" sz="quarter" idx="10"/>
          </p:nvPr>
        </p:nvSpPr>
        <p:spPr/>
        <p:txBody>
          <a:bodyPr/>
          <a:lstStyle/>
          <a:p>
            <a:fld id="{2E6DE88F-1F85-4A27-9D34-D74A50E7B0DA}" type="slidenum">
              <a:rPr lang="en-US" smtClean="0"/>
              <a:t>7</a:t>
            </a:fld>
            <a:endParaRPr lang="en-US" dirty="0"/>
          </a:p>
        </p:txBody>
      </p:sp>
    </p:spTree>
    <p:extLst>
      <p:ext uri="{BB962C8B-B14F-4D97-AF65-F5344CB8AC3E}">
        <p14:creationId xmlns:p14="http://schemas.microsoft.com/office/powerpoint/2010/main" val="15865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CA69-C68C-E035-1AB7-52BF62493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1BFE1-E8B2-F905-1B3F-FCAF766BB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E8B6F-3722-1809-7C35-68A46DAE901A}"/>
              </a:ext>
            </a:extLst>
          </p:cNvPr>
          <p:cNvSpPr>
            <a:spLocks noGrp="1"/>
          </p:cNvSpPr>
          <p:nvPr>
            <p:ph type="body" idx="1"/>
          </p:nvPr>
        </p:nvSpPr>
        <p:spPr/>
        <p:txBody>
          <a:bodyPr/>
          <a:lstStyle/>
          <a:p>
            <a:r>
              <a:rPr lang="en-US" dirty="0"/>
              <a:t>That being said, there are several phase-4 studies that have seen a more rapid induction with Sublocade. </a:t>
            </a:r>
          </a:p>
          <a:p>
            <a:endParaRPr lang="en-US" dirty="0"/>
          </a:p>
          <a:p>
            <a:r>
              <a:rPr lang="en-US" dirty="0"/>
              <a:t>One conducted by Indivior (the manufacturer of Sublocade) inducted 24 patients who had been abstinent from full agonist opioids for at least 6-24 hours and were experiencing a COWs score of at least 8. These patients received a single 4mg SL dose of buprenorphine and were followed for signs of precipitated withdrawal and hypersensitivity. If patients did not exhibit these signs or oversedation, they received a 300mg Sublocade injection one hour after the 4mg dose. </a:t>
            </a:r>
          </a:p>
          <a:p>
            <a:endParaRPr lang="en-US" dirty="0"/>
          </a:p>
          <a:p>
            <a:r>
              <a:rPr lang="en-US" dirty="0"/>
              <a:t>Of the 24 patients, none experienced significant withdrawal after the 300mg injection, however 2 did experience an increase in their COWS score 1 hour post injection.</a:t>
            </a:r>
          </a:p>
          <a:p>
            <a:r>
              <a:rPr lang="en-US" dirty="0"/>
              <a:t>20 of the 24 patients reported at least one adverse effect, most commonly being irritability, anxiety, nausea, and pain, all of which were reported as moderate to mild, and are all side effects that can be reported from even from on label induction of Sublocade. </a:t>
            </a:r>
          </a:p>
          <a:p>
            <a:r>
              <a:rPr lang="en-US" dirty="0"/>
              <a:t>None of the participants experienced clinically significant oversedation.  </a:t>
            </a:r>
          </a:p>
          <a:p>
            <a:endParaRPr lang="en-US" dirty="0"/>
          </a:p>
          <a:p>
            <a:r>
              <a:rPr lang="en-US" dirty="0"/>
              <a:t>Many practice sites in the community and correctional settings practice with a more rapid induction based on limited guarantee of continuity of care, such as the emergency department, or correctional environment prior to release to the community, or hold of jails with short durations in custody. Several practices exist who have inducted 100mg or even 300mg after a single dose of 4 or 8mg of transmucosal buprenorphine. </a:t>
            </a:r>
          </a:p>
          <a:p>
            <a:endParaRPr lang="en-US" dirty="0"/>
          </a:p>
          <a:p>
            <a:r>
              <a:rPr lang="en-US" dirty="0"/>
              <a:t>However, this is considered off label and risk vs benefits must be discussed with the patient regarding the risk of precipitating withdrawal in those in active misuse without moderate-severe COWS scores, or over sedation in those with minimal tolerance. </a:t>
            </a:r>
          </a:p>
        </p:txBody>
      </p:sp>
      <p:sp>
        <p:nvSpPr>
          <p:cNvPr id="4" name="Slide Number Placeholder 3">
            <a:extLst>
              <a:ext uri="{FF2B5EF4-FFF2-40B4-BE49-F238E27FC236}">
                <a16:creationId xmlns:a16="http://schemas.microsoft.com/office/drawing/2014/main" id="{4D202AC4-78B8-08C0-4CEE-E8625B43DF95}"/>
              </a:ext>
            </a:extLst>
          </p:cNvPr>
          <p:cNvSpPr>
            <a:spLocks noGrp="1"/>
          </p:cNvSpPr>
          <p:nvPr>
            <p:ph type="sldNum" sz="quarter" idx="10"/>
          </p:nvPr>
        </p:nvSpPr>
        <p:spPr/>
        <p:txBody>
          <a:bodyPr/>
          <a:lstStyle/>
          <a:p>
            <a:fld id="{2E6DE88F-1F85-4A27-9D34-D74A50E7B0DA}" type="slidenum">
              <a:rPr lang="en-US" smtClean="0"/>
              <a:t>8</a:t>
            </a:fld>
            <a:endParaRPr lang="en-US" dirty="0"/>
          </a:p>
        </p:txBody>
      </p:sp>
    </p:spTree>
    <p:extLst>
      <p:ext uri="{BB962C8B-B14F-4D97-AF65-F5344CB8AC3E}">
        <p14:creationId xmlns:p14="http://schemas.microsoft.com/office/powerpoint/2010/main" val="102126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DD3D-FFF3-65C4-B9AB-C3FD84B61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A60B0-E336-A380-2A98-EA0F38BEB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308D6-5C64-465F-BA60-F1D39228C673}"/>
              </a:ext>
            </a:extLst>
          </p:cNvPr>
          <p:cNvSpPr>
            <a:spLocks noGrp="1"/>
          </p:cNvSpPr>
          <p:nvPr>
            <p:ph type="body" idx="1"/>
          </p:nvPr>
        </p:nvSpPr>
        <p:spPr/>
        <p:txBody>
          <a:bodyPr/>
          <a:lstStyle/>
          <a:p>
            <a:r>
              <a:rPr lang="en-US" dirty="0"/>
              <a:t>As part of on label dosing, utilizing the 300mg injection as a monthly maintenance dose is an FDA approved dose and can be considered in those who tolerate the 100mg injection, but are unable to achieve clinical goals such as reduced cravings, absence of withdrawal, or continued misuse. </a:t>
            </a:r>
          </a:p>
        </p:txBody>
      </p:sp>
      <p:sp>
        <p:nvSpPr>
          <p:cNvPr id="4" name="Slide Number Placeholder 3">
            <a:extLst>
              <a:ext uri="{FF2B5EF4-FFF2-40B4-BE49-F238E27FC236}">
                <a16:creationId xmlns:a16="http://schemas.microsoft.com/office/drawing/2014/main" id="{74D279A5-750C-2F98-A8EF-36C082E4FB20}"/>
              </a:ext>
            </a:extLst>
          </p:cNvPr>
          <p:cNvSpPr>
            <a:spLocks noGrp="1"/>
          </p:cNvSpPr>
          <p:nvPr>
            <p:ph type="sldNum" sz="quarter" idx="10"/>
          </p:nvPr>
        </p:nvSpPr>
        <p:spPr/>
        <p:txBody>
          <a:bodyPr/>
          <a:lstStyle/>
          <a:p>
            <a:fld id="{2E6DE88F-1F85-4A27-9D34-D74A50E7B0DA}" type="slidenum">
              <a:rPr lang="en-US" smtClean="0"/>
              <a:t>9</a:t>
            </a:fld>
            <a:endParaRPr lang="en-US" dirty="0"/>
          </a:p>
        </p:txBody>
      </p:sp>
    </p:spTree>
    <p:extLst>
      <p:ext uri="{BB962C8B-B14F-4D97-AF65-F5344CB8AC3E}">
        <p14:creationId xmlns:p14="http://schemas.microsoft.com/office/powerpoint/2010/main" val="243378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4/12/24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4/12/24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brixadihcp.com/dosing-and-administration/"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brixadihcp.com/dosing-and-administr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brixadihcp.com/dosing-and-administr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ixadihcp.com/dosing-and-administr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ixadihcp.com/dosing-and-administr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brixadihcp.com/dosing-and-administration/"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s://www.sublocaderems.com/#Ma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rixadirem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sublocadehcp.com/resources#ifu-vide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ublocadehcp.com/dosing-administration"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sublocadehcp.com/dosing-administration"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clinicaltrials.gov/study/NCT0399339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ublocadehcp.com/dosing-admin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230534" y="1420484"/>
            <a:ext cx="4100418" cy="3013494"/>
          </a:xfrm>
        </p:spPr>
        <p:txBody>
          <a:bodyPr>
            <a:normAutofit/>
          </a:bodyPr>
          <a:lstStyle/>
          <a:p>
            <a:pPr algn="l"/>
            <a:r>
              <a:rPr lang="en-US" sz="4000" b="1" dirty="0"/>
              <a:t>Buprenorphine </a:t>
            </a:r>
            <a:br>
              <a:rPr lang="en-US" sz="4000" b="1" dirty="0"/>
            </a:br>
            <a:r>
              <a:rPr lang="en-US" sz="4000" b="1" dirty="0"/>
              <a:t>Long-Acting Injections	(LAIs)</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FCD-5C5F-4301-95D6-182A1D57A55B}"/>
              </a:ext>
            </a:extLst>
          </p:cNvPr>
          <p:cNvSpPr>
            <a:spLocks noGrp="1"/>
          </p:cNvSpPr>
          <p:nvPr>
            <p:ph type="title"/>
          </p:nvPr>
        </p:nvSpPr>
        <p:spPr>
          <a:xfrm>
            <a:off x="873454" y="-189783"/>
            <a:ext cx="10353762" cy="1257300"/>
          </a:xfrm>
        </p:spPr>
        <p:txBody>
          <a:bodyPr/>
          <a:lstStyle/>
          <a:p>
            <a:r>
              <a:rPr lang="en-US" dirty="0"/>
              <a:t>Pharmacokinetics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05" y="1112161"/>
            <a:ext cx="8342471" cy="5478419"/>
          </a:xfrm>
          <a:prstGeom prst="rect">
            <a:avLst/>
          </a:prstGeom>
        </p:spPr>
      </p:pic>
      <p:sp>
        <p:nvSpPr>
          <p:cNvPr id="8" name="TextBox 7"/>
          <p:cNvSpPr txBox="1"/>
          <p:nvPr/>
        </p:nvSpPr>
        <p:spPr>
          <a:xfrm>
            <a:off x="8573976" y="2722918"/>
            <a:ext cx="3468501" cy="2246769"/>
          </a:xfrm>
          <a:prstGeom prst="rect">
            <a:avLst/>
          </a:prstGeom>
          <a:noFill/>
        </p:spPr>
        <p:txBody>
          <a:bodyPr wrap="square" rtlCol="0">
            <a:spAutoFit/>
          </a:bodyPr>
          <a:lstStyle/>
          <a:p>
            <a:pPr algn="ctr"/>
            <a:r>
              <a:rPr lang="en-US" sz="2800" dirty="0"/>
              <a:t>Mu-Opioid Receptor Occupancy (</a:t>
            </a:r>
            <a:r>
              <a:rPr lang="en-US" sz="2800" dirty="0" err="1"/>
              <a:t>uORO</a:t>
            </a:r>
            <a:r>
              <a:rPr lang="en-US" sz="2800" dirty="0"/>
              <a:t>) is associated with addressing OUD symptoms</a:t>
            </a:r>
          </a:p>
        </p:txBody>
      </p:sp>
    </p:spTree>
    <p:extLst>
      <p:ext uri="{BB962C8B-B14F-4D97-AF65-F5344CB8AC3E}">
        <p14:creationId xmlns:p14="http://schemas.microsoft.com/office/powerpoint/2010/main" val="373290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FCD-5C5F-4301-95D6-182A1D57A55B}"/>
              </a:ext>
            </a:extLst>
          </p:cNvPr>
          <p:cNvSpPr>
            <a:spLocks noGrp="1"/>
          </p:cNvSpPr>
          <p:nvPr>
            <p:ph type="title"/>
          </p:nvPr>
        </p:nvSpPr>
        <p:spPr>
          <a:xfrm>
            <a:off x="954136" y="0"/>
            <a:ext cx="10353762" cy="1257300"/>
          </a:xfrm>
        </p:spPr>
        <p:txBody>
          <a:bodyPr/>
          <a:lstStyle/>
          <a:p>
            <a:r>
              <a:rPr lang="en-US" dirty="0" err="1"/>
              <a:t>Sublocade</a:t>
            </a:r>
            <a:r>
              <a:rPr lang="en-US" dirty="0"/>
              <a:t> Pharmacokinetics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72" y="1636862"/>
            <a:ext cx="11535490" cy="4108331"/>
          </a:xfrm>
          <a:prstGeom prst="rect">
            <a:avLst/>
          </a:prstGeom>
        </p:spPr>
      </p:pic>
    </p:spTree>
    <p:extLst>
      <p:ext uri="{BB962C8B-B14F-4D97-AF65-F5344CB8AC3E}">
        <p14:creationId xmlns:p14="http://schemas.microsoft.com/office/powerpoint/2010/main" val="192056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FCD-5C5F-4301-95D6-182A1D57A55B}"/>
              </a:ext>
            </a:extLst>
          </p:cNvPr>
          <p:cNvSpPr>
            <a:spLocks noGrp="1"/>
          </p:cNvSpPr>
          <p:nvPr>
            <p:ph type="title"/>
          </p:nvPr>
        </p:nvSpPr>
        <p:spPr>
          <a:xfrm>
            <a:off x="873454" y="0"/>
            <a:ext cx="10353762" cy="1257300"/>
          </a:xfrm>
        </p:spPr>
        <p:txBody>
          <a:bodyPr/>
          <a:lstStyle/>
          <a:p>
            <a:r>
              <a:rPr lang="en-US" dirty="0" err="1"/>
              <a:t>Sublocade</a:t>
            </a:r>
            <a:r>
              <a:rPr lang="en-US" dirty="0"/>
              <a:t> Pharmacokinetics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753" y="981637"/>
            <a:ext cx="9929163" cy="5572136"/>
          </a:xfrm>
          <a:prstGeom prst="rect">
            <a:avLst/>
          </a:prstGeom>
        </p:spPr>
      </p:pic>
    </p:spTree>
    <p:extLst>
      <p:ext uri="{BB962C8B-B14F-4D97-AF65-F5344CB8AC3E}">
        <p14:creationId xmlns:p14="http://schemas.microsoft.com/office/powerpoint/2010/main" val="99398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224225" y="1122829"/>
            <a:ext cx="7813584" cy="5506571"/>
          </a:xfrm>
          <a:prstGeom prst="rect">
            <a:avLst/>
          </a:prstGeom>
        </p:spPr>
      </p:pic>
      <p:sp>
        <p:nvSpPr>
          <p:cNvPr id="3" name="Rectangle 2"/>
          <p:cNvSpPr/>
          <p:nvPr/>
        </p:nvSpPr>
        <p:spPr>
          <a:xfrm>
            <a:off x="4623758" y="3933645"/>
            <a:ext cx="1949570" cy="5693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73328" y="3933645"/>
            <a:ext cx="1311215" cy="16735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84543" y="3933645"/>
            <a:ext cx="1915065" cy="16735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3A84D0F-AFE5-3249-30A4-A66E290237B1}"/>
              </a:ext>
            </a:extLst>
          </p:cNvPr>
          <p:cNvSpPr txBox="1">
            <a:spLocks/>
          </p:cNvSpPr>
          <p:nvPr/>
        </p:nvSpPr>
        <p:spPr>
          <a:xfrm>
            <a:off x="1396447" y="-134471"/>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t>Sublocade</a:t>
            </a:r>
            <a:r>
              <a:rPr lang="en-US" dirty="0"/>
              <a:t> Pharmacokinetics</a:t>
            </a:r>
          </a:p>
        </p:txBody>
      </p:sp>
    </p:spTree>
    <p:extLst>
      <p:ext uri="{BB962C8B-B14F-4D97-AF65-F5344CB8AC3E}">
        <p14:creationId xmlns:p14="http://schemas.microsoft.com/office/powerpoint/2010/main" val="422276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470E-C2EF-4842-B00B-35E9E4A160DB}"/>
              </a:ext>
            </a:extLst>
          </p:cNvPr>
          <p:cNvSpPr>
            <a:spLocks noGrp="1"/>
          </p:cNvSpPr>
          <p:nvPr>
            <p:ph type="title"/>
          </p:nvPr>
        </p:nvSpPr>
        <p:spPr>
          <a:xfrm>
            <a:off x="919119" y="0"/>
            <a:ext cx="10353762" cy="1257300"/>
          </a:xfrm>
        </p:spPr>
        <p:txBody>
          <a:bodyPr/>
          <a:lstStyle/>
          <a:p>
            <a:r>
              <a:rPr lang="en-US" dirty="0"/>
              <a:t>Sublocade Side Effects</a:t>
            </a:r>
          </a:p>
        </p:txBody>
      </p:sp>
      <p:sp>
        <p:nvSpPr>
          <p:cNvPr id="3" name="Content Placeholder 2">
            <a:extLst>
              <a:ext uri="{FF2B5EF4-FFF2-40B4-BE49-F238E27FC236}">
                <a16:creationId xmlns:a16="http://schemas.microsoft.com/office/drawing/2014/main" id="{F1774366-6798-49C5-98AD-C9FFFD6F93BC}"/>
              </a:ext>
            </a:extLst>
          </p:cNvPr>
          <p:cNvSpPr>
            <a:spLocks noGrp="1"/>
          </p:cNvSpPr>
          <p:nvPr>
            <p:ph idx="1"/>
          </p:nvPr>
        </p:nvSpPr>
        <p:spPr>
          <a:xfrm>
            <a:off x="0" y="1947414"/>
            <a:ext cx="12197751" cy="1257300"/>
          </a:xfrm>
        </p:spPr>
        <p:txBody>
          <a:bodyPr>
            <a:normAutofit fontScale="92500"/>
          </a:bodyPr>
          <a:lstStyle/>
          <a:p>
            <a:pPr marL="36900" indent="0">
              <a:buNone/>
            </a:pPr>
            <a:r>
              <a:rPr lang="en-US" sz="4000" dirty="0"/>
              <a:t>Similar to SL buprenorphine apart from injection site reactions:</a:t>
            </a:r>
          </a:p>
        </p:txBody>
      </p:sp>
      <p:sp>
        <p:nvSpPr>
          <p:cNvPr id="5" name="Content Placeholder 2">
            <a:extLst>
              <a:ext uri="{FF2B5EF4-FFF2-40B4-BE49-F238E27FC236}">
                <a16:creationId xmlns:a16="http://schemas.microsoft.com/office/drawing/2014/main" id="{A3D2EDB4-FC25-50EF-A7EE-4515323A2560}"/>
              </a:ext>
            </a:extLst>
          </p:cNvPr>
          <p:cNvSpPr txBox="1">
            <a:spLocks/>
          </p:cNvSpPr>
          <p:nvPr/>
        </p:nvSpPr>
        <p:spPr>
          <a:xfrm>
            <a:off x="919119" y="3204714"/>
            <a:ext cx="5636956" cy="397300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US" sz="3600" dirty="0"/>
              <a:t>Common (&gt;5%) </a:t>
            </a:r>
          </a:p>
          <a:p>
            <a:pPr lvl="1"/>
            <a:r>
              <a:rPr lang="en-US" sz="3200" dirty="0"/>
              <a:t>Constipation</a:t>
            </a:r>
          </a:p>
          <a:p>
            <a:pPr lvl="1"/>
            <a:r>
              <a:rPr lang="en-US" sz="3200" dirty="0"/>
              <a:t>Headaches</a:t>
            </a:r>
          </a:p>
          <a:p>
            <a:pPr lvl="1"/>
            <a:r>
              <a:rPr lang="en-US" sz="3200" dirty="0"/>
              <a:t>Nausea/Vomiting</a:t>
            </a:r>
          </a:p>
          <a:p>
            <a:pPr lvl="1"/>
            <a:r>
              <a:rPr lang="en-US" sz="3200" dirty="0"/>
              <a:t>Increased hepatic enzymes</a:t>
            </a:r>
          </a:p>
          <a:p>
            <a:endParaRPr lang="en-US" sz="3200" dirty="0"/>
          </a:p>
        </p:txBody>
      </p:sp>
      <p:sp>
        <p:nvSpPr>
          <p:cNvPr id="6" name="Content Placeholder 2">
            <a:extLst>
              <a:ext uri="{FF2B5EF4-FFF2-40B4-BE49-F238E27FC236}">
                <a16:creationId xmlns:a16="http://schemas.microsoft.com/office/drawing/2014/main" id="{F1ECE84E-989C-E8A2-C25B-5891984CB015}"/>
              </a:ext>
            </a:extLst>
          </p:cNvPr>
          <p:cNvSpPr txBox="1">
            <a:spLocks/>
          </p:cNvSpPr>
          <p:nvPr/>
        </p:nvSpPr>
        <p:spPr>
          <a:xfrm>
            <a:off x="7073660" y="3204714"/>
            <a:ext cx="6154541" cy="345541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sz="3600" dirty="0"/>
              <a:t>Injection Site related</a:t>
            </a:r>
          </a:p>
          <a:p>
            <a:pPr lvl="1"/>
            <a:r>
              <a:rPr lang="en-US" sz="3200" dirty="0"/>
              <a:t>Pruritis</a:t>
            </a:r>
          </a:p>
          <a:p>
            <a:pPr lvl="1"/>
            <a:r>
              <a:rPr lang="en-US" sz="3200" dirty="0"/>
              <a:t>Pain</a:t>
            </a:r>
          </a:p>
        </p:txBody>
      </p:sp>
    </p:spTree>
    <p:extLst>
      <p:ext uri="{BB962C8B-B14F-4D97-AF65-F5344CB8AC3E}">
        <p14:creationId xmlns:p14="http://schemas.microsoft.com/office/powerpoint/2010/main" val="50075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829493-16D3-46F0-87F0-F324AA357114}"/>
              </a:ext>
            </a:extLst>
          </p:cNvPr>
          <p:cNvSpPr>
            <a:spLocks noGrp="1"/>
          </p:cNvSpPr>
          <p:nvPr>
            <p:ph type="body" idx="1"/>
          </p:nvPr>
        </p:nvSpPr>
        <p:spPr/>
        <p:txBody>
          <a:bodyPr/>
          <a:lstStyle/>
          <a:p>
            <a:r>
              <a:rPr lang="en-US" sz="4400" dirty="0"/>
              <a:t>Contraindications: </a:t>
            </a:r>
          </a:p>
        </p:txBody>
      </p:sp>
      <p:sp>
        <p:nvSpPr>
          <p:cNvPr id="3" name="Content Placeholder 2">
            <a:extLst>
              <a:ext uri="{FF2B5EF4-FFF2-40B4-BE49-F238E27FC236}">
                <a16:creationId xmlns:a16="http://schemas.microsoft.com/office/drawing/2014/main" id="{71DE2EE2-9CFF-4216-964E-01990025ADEC}"/>
              </a:ext>
            </a:extLst>
          </p:cNvPr>
          <p:cNvSpPr>
            <a:spLocks noGrp="1"/>
          </p:cNvSpPr>
          <p:nvPr>
            <p:ph sz="half" idx="2"/>
          </p:nvPr>
        </p:nvSpPr>
        <p:spPr/>
        <p:txBody>
          <a:bodyPr>
            <a:normAutofit/>
          </a:bodyPr>
          <a:lstStyle/>
          <a:p>
            <a:pPr marL="396875" lvl="1" indent="-276225"/>
            <a:r>
              <a:rPr lang="en-US" sz="2800" dirty="0"/>
              <a:t>Allergies to components</a:t>
            </a:r>
          </a:p>
          <a:p>
            <a:pPr marL="396875" lvl="1" indent="-276225"/>
            <a:r>
              <a:rPr lang="en-US" sz="2800" dirty="0"/>
              <a:t>GI Obstruction (Paralytic ileus)</a:t>
            </a:r>
          </a:p>
          <a:p>
            <a:pPr marL="396875" lvl="1" indent="-276225"/>
            <a:r>
              <a:rPr lang="en-US" sz="2800" dirty="0"/>
              <a:t>Significant Respiratory Depression</a:t>
            </a:r>
          </a:p>
        </p:txBody>
      </p:sp>
      <p:sp>
        <p:nvSpPr>
          <p:cNvPr id="8" name="Text Placeholder 7">
            <a:extLst>
              <a:ext uri="{FF2B5EF4-FFF2-40B4-BE49-F238E27FC236}">
                <a16:creationId xmlns:a16="http://schemas.microsoft.com/office/drawing/2014/main" id="{B76D9EB7-090B-4944-8593-422CDCA823D1}"/>
              </a:ext>
            </a:extLst>
          </p:cNvPr>
          <p:cNvSpPr>
            <a:spLocks noGrp="1"/>
          </p:cNvSpPr>
          <p:nvPr>
            <p:ph type="body" sz="quarter" idx="3"/>
          </p:nvPr>
        </p:nvSpPr>
        <p:spPr/>
        <p:txBody>
          <a:bodyPr/>
          <a:lstStyle/>
          <a:p>
            <a:r>
              <a:rPr lang="en-US" sz="4400" dirty="0"/>
              <a:t>Precautions</a:t>
            </a:r>
          </a:p>
        </p:txBody>
      </p:sp>
      <p:sp>
        <p:nvSpPr>
          <p:cNvPr id="9" name="Content Placeholder 8">
            <a:extLst>
              <a:ext uri="{FF2B5EF4-FFF2-40B4-BE49-F238E27FC236}">
                <a16:creationId xmlns:a16="http://schemas.microsoft.com/office/drawing/2014/main" id="{4F84FBEC-2CF3-4202-9083-FD41B4D429F8}"/>
              </a:ext>
            </a:extLst>
          </p:cNvPr>
          <p:cNvSpPr>
            <a:spLocks noGrp="1"/>
          </p:cNvSpPr>
          <p:nvPr>
            <p:ph sz="quarter" idx="4"/>
          </p:nvPr>
        </p:nvSpPr>
        <p:spPr/>
        <p:txBody>
          <a:bodyPr>
            <a:normAutofit fontScale="85000" lnSpcReduction="20000"/>
          </a:bodyPr>
          <a:lstStyle/>
          <a:p>
            <a:pPr marL="396875" lvl="1" indent="-276225"/>
            <a:r>
              <a:rPr lang="en-US" sz="2800" dirty="0"/>
              <a:t>CNS Depression</a:t>
            </a:r>
          </a:p>
          <a:p>
            <a:pPr marL="396875" lvl="1" indent="-276225"/>
            <a:r>
              <a:rPr lang="en-US" sz="2800" dirty="0"/>
              <a:t>Serotonin Syndrome</a:t>
            </a:r>
          </a:p>
          <a:p>
            <a:pPr marL="396875" lvl="1" indent="-276225"/>
            <a:r>
              <a:rPr lang="en-US" sz="2800" dirty="0"/>
              <a:t>Hepatic Dysfunction</a:t>
            </a:r>
          </a:p>
          <a:p>
            <a:pPr marL="396875" lvl="1" indent="-276225"/>
            <a:r>
              <a:rPr lang="en-US" sz="2800" dirty="0"/>
              <a:t>Adrenocortical Insufficiency</a:t>
            </a:r>
          </a:p>
          <a:p>
            <a:pPr marL="396875" lvl="1" indent="-276225"/>
            <a:r>
              <a:rPr lang="en-US" sz="2800" dirty="0"/>
              <a:t>Respiratory Diseases</a:t>
            </a:r>
          </a:p>
          <a:p>
            <a:pPr marL="396875" lvl="1" indent="-276225"/>
            <a:r>
              <a:rPr lang="en-US" sz="2800" dirty="0"/>
              <a:t>Seizure Disorders</a:t>
            </a:r>
          </a:p>
          <a:p>
            <a:pPr marL="396875" lvl="1" indent="-276225"/>
            <a:r>
              <a:rPr lang="en-US" sz="2800" dirty="0"/>
              <a:t>Older Adults</a:t>
            </a:r>
          </a:p>
        </p:txBody>
      </p:sp>
      <p:sp>
        <p:nvSpPr>
          <p:cNvPr id="2" name="Title 1">
            <a:extLst>
              <a:ext uri="{FF2B5EF4-FFF2-40B4-BE49-F238E27FC236}">
                <a16:creationId xmlns:a16="http://schemas.microsoft.com/office/drawing/2014/main" id="{3F5B1FE5-AE50-BE6C-ACF1-45DEDC37268F}"/>
              </a:ext>
            </a:extLst>
          </p:cNvPr>
          <p:cNvSpPr>
            <a:spLocks noGrp="1"/>
          </p:cNvSpPr>
          <p:nvPr>
            <p:ph type="title"/>
          </p:nvPr>
        </p:nvSpPr>
        <p:spPr>
          <a:xfrm>
            <a:off x="919119" y="0"/>
            <a:ext cx="10353762" cy="1257300"/>
          </a:xfrm>
        </p:spPr>
        <p:txBody>
          <a:bodyPr/>
          <a:lstStyle/>
          <a:p>
            <a:r>
              <a:rPr lang="en-US" dirty="0"/>
              <a:t>Sublocade</a:t>
            </a:r>
          </a:p>
        </p:txBody>
      </p:sp>
    </p:spTree>
    <p:extLst>
      <p:ext uri="{BB962C8B-B14F-4D97-AF65-F5344CB8AC3E}">
        <p14:creationId xmlns:p14="http://schemas.microsoft.com/office/powerpoint/2010/main" val="385585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AAFD-6FD9-63F1-0C0D-CF51B49C7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EA8A9-484C-5709-16B8-3DF110729C23}"/>
              </a:ext>
            </a:extLst>
          </p:cNvPr>
          <p:cNvSpPr>
            <a:spLocks noGrp="1"/>
          </p:cNvSpPr>
          <p:nvPr>
            <p:ph type="title"/>
          </p:nvPr>
        </p:nvSpPr>
        <p:spPr>
          <a:xfrm>
            <a:off x="919119" y="359488"/>
            <a:ext cx="10353762" cy="435793"/>
          </a:xfrm>
        </p:spPr>
        <p:txBody>
          <a:bodyPr>
            <a:noAutofit/>
          </a:bodyPr>
          <a:lstStyle/>
          <a:p>
            <a:r>
              <a:rPr lang="en-US" sz="4400" dirty="0"/>
              <a:t>Buprenorphine Long-acting Injections (LAIs)</a:t>
            </a:r>
          </a:p>
        </p:txBody>
      </p:sp>
      <p:sp>
        <p:nvSpPr>
          <p:cNvPr id="3" name="Content Placeholder 2">
            <a:extLst>
              <a:ext uri="{FF2B5EF4-FFF2-40B4-BE49-F238E27FC236}">
                <a16:creationId xmlns:a16="http://schemas.microsoft.com/office/drawing/2014/main" id="{D084FE3B-2FAE-ACE0-9A67-90EF6D22F8CF}"/>
              </a:ext>
            </a:extLst>
          </p:cNvPr>
          <p:cNvSpPr>
            <a:spLocks noGrp="1"/>
          </p:cNvSpPr>
          <p:nvPr>
            <p:ph idx="1"/>
          </p:nvPr>
        </p:nvSpPr>
        <p:spPr>
          <a:xfrm>
            <a:off x="3851031" y="1547446"/>
            <a:ext cx="4572000" cy="1117908"/>
          </a:xfrm>
        </p:spPr>
        <p:txBody>
          <a:bodyPr>
            <a:noAutofit/>
          </a:bodyPr>
          <a:lstStyle/>
          <a:p>
            <a:pPr marL="36900" indent="0" algn="ctr">
              <a:spcAft>
                <a:spcPts val="1800"/>
              </a:spcAft>
              <a:buNone/>
            </a:pPr>
            <a:r>
              <a:rPr lang="en-US" sz="3600" b="1" dirty="0"/>
              <a:t>BRIXADI (2023)                                      </a:t>
            </a:r>
          </a:p>
        </p:txBody>
      </p:sp>
      <p:pic>
        <p:nvPicPr>
          <p:cNvPr id="7" name="Picture 6">
            <a:extLst>
              <a:ext uri="{FF2B5EF4-FFF2-40B4-BE49-F238E27FC236}">
                <a16:creationId xmlns:a16="http://schemas.microsoft.com/office/drawing/2014/main" id="{E1F008E9-DBFA-2F3F-4AE9-26B7F6A02CC1}"/>
              </a:ext>
            </a:extLst>
          </p:cNvPr>
          <p:cNvPicPr>
            <a:picLocks noChangeAspect="1"/>
          </p:cNvPicPr>
          <p:nvPr/>
        </p:nvPicPr>
        <p:blipFill>
          <a:blip r:embed="rId3"/>
          <a:stretch>
            <a:fillRect/>
          </a:stretch>
        </p:blipFill>
        <p:spPr>
          <a:xfrm>
            <a:off x="1378972" y="2452809"/>
            <a:ext cx="9434056" cy="3439027"/>
          </a:xfrm>
          <a:prstGeom prst="rect">
            <a:avLst/>
          </a:prstGeom>
        </p:spPr>
      </p:pic>
      <p:cxnSp>
        <p:nvCxnSpPr>
          <p:cNvPr id="8" name="Straight Connector 7">
            <a:extLst>
              <a:ext uri="{FF2B5EF4-FFF2-40B4-BE49-F238E27FC236}">
                <a16:creationId xmlns:a16="http://schemas.microsoft.com/office/drawing/2014/main" id="{30CE8AA2-B501-CE8A-456F-9F8E87CE471C}"/>
              </a:ext>
            </a:extLst>
          </p:cNvPr>
          <p:cNvCxnSpPr/>
          <p:nvPr/>
        </p:nvCxnSpPr>
        <p:spPr>
          <a:xfrm>
            <a:off x="0" y="96615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6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41DEF-CCD5-B482-3A4A-0791FF3659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C109C-83E2-CAC2-142A-2D535E2B513A}"/>
              </a:ext>
            </a:extLst>
          </p:cNvPr>
          <p:cNvSpPr>
            <a:spLocks noGrp="1"/>
          </p:cNvSpPr>
          <p:nvPr>
            <p:ph idx="1"/>
          </p:nvPr>
        </p:nvSpPr>
        <p:spPr>
          <a:xfrm>
            <a:off x="3651738" y="228601"/>
            <a:ext cx="4572000" cy="737554"/>
          </a:xfrm>
        </p:spPr>
        <p:txBody>
          <a:bodyPr>
            <a:noAutofit/>
          </a:bodyPr>
          <a:lstStyle/>
          <a:p>
            <a:pPr marL="36900" indent="0" algn="ctr">
              <a:spcAft>
                <a:spcPts val="1800"/>
              </a:spcAft>
              <a:buNone/>
            </a:pPr>
            <a:r>
              <a:rPr lang="en-US" sz="3600" b="1" dirty="0"/>
              <a:t>BRIXADI</a:t>
            </a:r>
          </a:p>
        </p:txBody>
      </p:sp>
      <p:cxnSp>
        <p:nvCxnSpPr>
          <p:cNvPr id="8" name="Straight Connector 7">
            <a:extLst>
              <a:ext uri="{FF2B5EF4-FFF2-40B4-BE49-F238E27FC236}">
                <a16:creationId xmlns:a16="http://schemas.microsoft.com/office/drawing/2014/main" id="{8216882D-E45D-B246-7980-E78004C8D32F}"/>
              </a:ext>
            </a:extLst>
          </p:cNvPr>
          <p:cNvCxnSpPr/>
          <p:nvPr/>
        </p:nvCxnSpPr>
        <p:spPr>
          <a:xfrm>
            <a:off x="0" y="96615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F4D9032-40D7-5CA8-3E0E-7F4518EDD9EA}"/>
              </a:ext>
            </a:extLst>
          </p:cNvPr>
          <p:cNvPicPr>
            <a:picLocks noChangeAspect="1"/>
          </p:cNvPicPr>
          <p:nvPr/>
        </p:nvPicPr>
        <p:blipFill>
          <a:blip r:embed="rId3"/>
          <a:stretch>
            <a:fillRect/>
          </a:stretch>
        </p:blipFill>
        <p:spPr>
          <a:xfrm>
            <a:off x="135915" y="2524033"/>
            <a:ext cx="6305776" cy="2621126"/>
          </a:xfrm>
          <a:prstGeom prst="rect">
            <a:avLst/>
          </a:prstGeom>
        </p:spPr>
      </p:pic>
      <p:pic>
        <p:nvPicPr>
          <p:cNvPr id="11" name="Picture 10">
            <a:extLst>
              <a:ext uri="{FF2B5EF4-FFF2-40B4-BE49-F238E27FC236}">
                <a16:creationId xmlns:a16="http://schemas.microsoft.com/office/drawing/2014/main" id="{CF5AAE9E-428C-9046-990A-2847BF896737}"/>
              </a:ext>
            </a:extLst>
          </p:cNvPr>
          <p:cNvPicPr>
            <a:picLocks noChangeAspect="1"/>
          </p:cNvPicPr>
          <p:nvPr/>
        </p:nvPicPr>
        <p:blipFill>
          <a:blip r:embed="rId4"/>
          <a:stretch>
            <a:fillRect/>
          </a:stretch>
        </p:blipFill>
        <p:spPr>
          <a:xfrm>
            <a:off x="6740629" y="2532188"/>
            <a:ext cx="5183798" cy="2612971"/>
          </a:xfrm>
          <a:prstGeom prst="rect">
            <a:avLst/>
          </a:prstGeom>
        </p:spPr>
      </p:pic>
      <p:sp>
        <p:nvSpPr>
          <p:cNvPr id="12" name="Content Placeholder 2">
            <a:extLst>
              <a:ext uri="{FF2B5EF4-FFF2-40B4-BE49-F238E27FC236}">
                <a16:creationId xmlns:a16="http://schemas.microsoft.com/office/drawing/2014/main" id="{9C0AE30F-C1F3-E0C3-49C3-5D45A600EB60}"/>
              </a:ext>
            </a:extLst>
          </p:cNvPr>
          <p:cNvSpPr txBox="1">
            <a:spLocks/>
          </p:cNvSpPr>
          <p:nvPr/>
        </p:nvSpPr>
        <p:spPr>
          <a:xfrm>
            <a:off x="1002803" y="1670810"/>
            <a:ext cx="4572000" cy="73755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spcAft>
                <a:spcPts val="1800"/>
              </a:spcAft>
              <a:buFont typeface="Wingdings 2" charset="2"/>
              <a:buNone/>
            </a:pPr>
            <a:r>
              <a:rPr lang="en-US" sz="3600" b="1" dirty="0"/>
              <a:t>Weekly</a:t>
            </a:r>
          </a:p>
        </p:txBody>
      </p:sp>
      <p:sp>
        <p:nvSpPr>
          <p:cNvPr id="13" name="Content Placeholder 2">
            <a:extLst>
              <a:ext uri="{FF2B5EF4-FFF2-40B4-BE49-F238E27FC236}">
                <a16:creationId xmlns:a16="http://schemas.microsoft.com/office/drawing/2014/main" id="{17CE8199-8CE4-91EA-9F89-BC33F0B31C77}"/>
              </a:ext>
            </a:extLst>
          </p:cNvPr>
          <p:cNvSpPr txBox="1">
            <a:spLocks/>
          </p:cNvSpPr>
          <p:nvPr/>
        </p:nvSpPr>
        <p:spPr>
          <a:xfrm>
            <a:off x="7046528" y="1712841"/>
            <a:ext cx="4572000" cy="73755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spcAft>
                <a:spcPts val="1800"/>
              </a:spcAft>
              <a:buFont typeface="Wingdings 2" charset="2"/>
              <a:buNone/>
            </a:pPr>
            <a:r>
              <a:rPr lang="en-US" sz="3600" b="1" dirty="0"/>
              <a:t>Monthly</a:t>
            </a:r>
          </a:p>
        </p:txBody>
      </p:sp>
      <p:sp>
        <p:nvSpPr>
          <p:cNvPr id="14" name="TextBox 13">
            <a:extLst>
              <a:ext uri="{FF2B5EF4-FFF2-40B4-BE49-F238E27FC236}">
                <a16:creationId xmlns:a16="http://schemas.microsoft.com/office/drawing/2014/main" id="{3E44CC59-7242-5782-F743-65EB99505C31}"/>
              </a:ext>
            </a:extLst>
          </p:cNvPr>
          <p:cNvSpPr txBox="1"/>
          <p:nvPr/>
        </p:nvSpPr>
        <p:spPr>
          <a:xfrm>
            <a:off x="76340" y="6163879"/>
            <a:ext cx="5861398" cy="584775"/>
          </a:xfrm>
          <a:prstGeom prst="rect">
            <a:avLst/>
          </a:prstGeom>
          <a:noFill/>
        </p:spPr>
        <p:txBody>
          <a:bodyPr wrap="square" rtlCol="0">
            <a:spAutoFit/>
          </a:bodyPr>
          <a:lstStyle/>
          <a:p>
            <a:r>
              <a:rPr lang="en-US" sz="1600" dirty="0">
                <a:hlinkClick r:id="rId5"/>
              </a:rPr>
              <a:t>Dosing &amp; Administration | BRIXADI® (buprenorphine) extended-release injection for subcutaneous use (CIII) (brixadihcp.com)</a:t>
            </a:r>
            <a:endParaRPr lang="en-US" sz="1600" dirty="0"/>
          </a:p>
        </p:txBody>
      </p:sp>
    </p:spTree>
    <p:extLst>
      <p:ext uri="{BB962C8B-B14F-4D97-AF65-F5344CB8AC3E}">
        <p14:creationId xmlns:p14="http://schemas.microsoft.com/office/powerpoint/2010/main" val="199168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712B3-A5F0-61D0-13BB-C197A34034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75B36-7170-8380-B735-29570401BC43}"/>
              </a:ext>
            </a:extLst>
          </p:cNvPr>
          <p:cNvSpPr>
            <a:spLocks noGrp="1"/>
          </p:cNvSpPr>
          <p:nvPr>
            <p:ph idx="1"/>
          </p:nvPr>
        </p:nvSpPr>
        <p:spPr>
          <a:xfrm>
            <a:off x="3651738" y="228601"/>
            <a:ext cx="4572000" cy="737554"/>
          </a:xfrm>
        </p:spPr>
        <p:txBody>
          <a:bodyPr>
            <a:noAutofit/>
          </a:bodyPr>
          <a:lstStyle/>
          <a:p>
            <a:pPr marL="36900" indent="0" algn="ctr">
              <a:spcAft>
                <a:spcPts val="1800"/>
              </a:spcAft>
              <a:buNone/>
            </a:pPr>
            <a:r>
              <a:rPr lang="en-US" sz="3600" b="1" dirty="0"/>
              <a:t>BRIXADI Dosing</a:t>
            </a:r>
          </a:p>
        </p:txBody>
      </p:sp>
      <p:sp>
        <p:nvSpPr>
          <p:cNvPr id="14" name="TextBox 13">
            <a:extLst>
              <a:ext uri="{FF2B5EF4-FFF2-40B4-BE49-F238E27FC236}">
                <a16:creationId xmlns:a16="http://schemas.microsoft.com/office/drawing/2014/main" id="{0CA7B147-C8B0-5C1D-BF93-DEF886CCB0D3}"/>
              </a:ext>
            </a:extLst>
          </p:cNvPr>
          <p:cNvSpPr txBox="1"/>
          <p:nvPr/>
        </p:nvSpPr>
        <p:spPr>
          <a:xfrm>
            <a:off x="76340" y="6163879"/>
            <a:ext cx="5861398" cy="584775"/>
          </a:xfrm>
          <a:prstGeom prst="rect">
            <a:avLst/>
          </a:prstGeom>
          <a:noFill/>
        </p:spPr>
        <p:txBody>
          <a:bodyPr wrap="square" rtlCol="0">
            <a:spAutoFit/>
          </a:bodyPr>
          <a:lstStyle/>
          <a:p>
            <a:r>
              <a:rPr lang="en-US" sz="1600" dirty="0">
                <a:hlinkClick r:id="rId3"/>
              </a:rPr>
              <a:t>Dosing &amp; Administration | BRIXADI® (buprenorphine) extended-release injection for subcutaneous use (CIII) (brixadihcp.com)</a:t>
            </a:r>
            <a:endParaRPr lang="en-US" sz="1600" dirty="0"/>
          </a:p>
        </p:txBody>
      </p:sp>
      <p:pic>
        <p:nvPicPr>
          <p:cNvPr id="2" name="Picture 1">
            <a:extLst>
              <a:ext uri="{FF2B5EF4-FFF2-40B4-BE49-F238E27FC236}">
                <a16:creationId xmlns:a16="http://schemas.microsoft.com/office/drawing/2014/main" id="{678F31AA-67D5-C58D-3895-B5922A946A8A}"/>
              </a:ext>
            </a:extLst>
          </p:cNvPr>
          <p:cNvPicPr>
            <a:picLocks noChangeAspect="1"/>
          </p:cNvPicPr>
          <p:nvPr/>
        </p:nvPicPr>
        <p:blipFill rotWithShape="1">
          <a:blip r:embed="rId4"/>
          <a:srcRect t="32159" r="79184" b="18669"/>
          <a:stretch/>
        </p:blipFill>
        <p:spPr>
          <a:xfrm>
            <a:off x="891451" y="1751610"/>
            <a:ext cx="4231175" cy="3354780"/>
          </a:xfrm>
          <a:prstGeom prst="rect">
            <a:avLst/>
          </a:prstGeom>
        </p:spPr>
      </p:pic>
      <p:pic>
        <p:nvPicPr>
          <p:cNvPr id="4" name="Picture 3">
            <a:extLst>
              <a:ext uri="{FF2B5EF4-FFF2-40B4-BE49-F238E27FC236}">
                <a16:creationId xmlns:a16="http://schemas.microsoft.com/office/drawing/2014/main" id="{775C8280-6710-8855-AC41-475B55C36AB0}"/>
              </a:ext>
            </a:extLst>
          </p:cNvPr>
          <p:cNvPicPr>
            <a:picLocks noChangeAspect="1"/>
          </p:cNvPicPr>
          <p:nvPr/>
        </p:nvPicPr>
        <p:blipFill rotWithShape="1">
          <a:blip r:embed="rId4"/>
          <a:srcRect l="24830" t="30418" r="51947" b="16983"/>
          <a:stretch/>
        </p:blipFill>
        <p:spPr>
          <a:xfrm>
            <a:off x="7069376" y="1751611"/>
            <a:ext cx="4412881" cy="3354779"/>
          </a:xfrm>
          <a:prstGeom prst="rect">
            <a:avLst/>
          </a:prstGeom>
        </p:spPr>
      </p:pic>
    </p:spTree>
    <p:extLst>
      <p:ext uri="{BB962C8B-B14F-4D97-AF65-F5344CB8AC3E}">
        <p14:creationId xmlns:p14="http://schemas.microsoft.com/office/powerpoint/2010/main" val="29626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A2C9B-24D9-F69D-BC5E-479896781A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14F06D-4EF6-1F6C-E019-FDD6F3A2D427}"/>
              </a:ext>
            </a:extLst>
          </p:cNvPr>
          <p:cNvSpPr>
            <a:spLocks noGrp="1"/>
          </p:cNvSpPr>
          <p:nvPr>
            <p:ph idx="1"/>
          </p:nvPr>
        </p:nvSpPr>
        <p:spPr>
          <a:xfrm>
            <a:off x="3651738" y="228601"/>
            <a:ext cx="4572000" cy="737554"/>
          </a:xfrm>
        </p:spPr>
        <p:txBody>
          <a:bodyPr>
            <a:noAutofit/>
          </a:bodyPr>
          <a:lstStyle/>
          <a:p>
            <a:pPr marL="36900" indent="0" algn="ctr">
              <a:spcAft>
                <a:spcPts val="1800"/>
              </a:spcAft>
              <a:buNone/>
            </a:pPr>
            <a:r>
              <a:rPr lang="en-US" sz="3600" b="1" dirty="0"/>
              <a:t>BRIXADI Dosing</a:t>
            </a:r>
          </a:p>
        </p:txBody>
      </p:sp>
      <p:sp>
        <p:nvSpPr>
          <p:cNvPr id="14" name="TextBox 13">
            <a:extLst>
              <a:ext uri="{FF2B5EF4-FFF2-40B4-BE49-F238E27FC236}">
                <a16:creationId xmlns:a16="http://schemas.microsoft.com/office/drawing/2014/main" id="{EEADD0BD-4C16-7169-2440-8D042F50E205}"/>
              </a:ext>
            </a:extLst>
          </p:cNvPr>
          <p:cNvSpPr txBox="1"/>
          <p:nvPr/>
        </p:nvSpPr>
        <p:spPr>
          <a:xfrm>
            <a:off x="76340" y="6163879"/>
            <a:ext cx="5861398" cy="584775"/>
          </a:xfrm>
          <a:prstGeom prst="rect">
            <a:avLst/>
          </a:prstGeom>
          <a:noFill/>
        </p:spPr>
        <p:txBody>
          <a:bodyPr wrap="square" rtlCol="0">
            <a:spAutoFit/>
          </a:bodyPr>
          <a:lstStyle/>
          <a:p>
            <a:r>
              <a:rPr lang="en-US" sz="1600" dirty="0">
                <a:hlinkClick r:id="rId3"/>
              </a:rPr>
              <a:t>Dosing &amp; Administration | BRIXADI® (buprenorphine) extended-release injection for subcutaneous use (CIII) (brixadihcp.com)</a:t>
            </a:r>
            <a:endParaRPr lang="en-US" sz="1600" dirty="0"/>
          </a:p>
        </p:txBody>
      </p:sp>
      <p:pic>
        <p:nvPicPr>
          <p:cNvPr id="5" name="Picture 4">
            <a:extLst>
              <a:ext uri="{FF2B5EF4-FFF2-40B4-BE49-F238E27FC236}">
                <a16:creationId xmlns:a16="http://schemas.microsoft.com/office/drawing/2014/main" id="{32F6EE72-0238-7351-B552-C547AB34C2B7}"/>
              </a:ext>
            </a:extLst>
          </p:cNvPr>
          <p:cNvPicPr>
            <a:picLocks noChangeAspect="1"/>
          </p:cNvPicPr>
          <p:nvPr/>
        </p:nvPicPr>
        <p:blipFill rotWithShape="1">
          <a:blip r:embed="rId4"/>
          <a:srcRect l="51496" t="36998" r="26002"/>
          <a:stretch/>
        </p:blipFill>
        <p:spPr>
          <a:xfrm>
            <a:off x="1114189" y="1751611"/>
            <a:ext cx="3791919" cy="3563642"/>
          </a:xfrm>
          <a:prstGeom prst="rect">
            <a:avLst/>
          </a:prstGeom>
        </p:spPr>
      </p:pic>
      <p:pic>
        <p:nvPicPr>
          <p:cNvPr id="6" name="Picture 5">
            <a:extLst>
              <a:ext uri="{FF2B5EF4-FFF2-40B4-BE49-F238E27FC236}">
                <a16:creationId xmlns:a16="http://schemas.microsoft.com/office/drawing/2014/main" id="{86225852-657C-810F-0269-88171084F600}"/>
              </a:ext>
            </a:extLst>
          </p:cNvPr>
          <p:cNvPicPr>
            <a:picLocks noChangeAspect="1"/>
          </p:cNvPicPr>
          <p:nvPr/>
        </p:nvPicPr>
        <p:blipFill rotWithShape="1">
          <a:blip r:embed="rId4"/>
          <a:srcRect l="78578" t="37381" b="3322"/>
          <a:stretch/>
        </p:blipFill>
        <p:spPr>
          <a:xfrm>
            <a:off x="7285894" y="1751611"/>
            <a:ext cx="3791919" cy="3523052"/>
          </a:xfrm>
          <a:prstGeom prst="rect">
            <a:avLst/>
          </a:prstGeom>
        </p:spPr>
      </p:pic>
    </p:spTree>
    <p:extLst>
      <p:ext uri="{BB962C8B-B14F-4D97-AF65-F5344CB8AC3E}">
        <p14:creationId xmlns:p14="http://schemas.microsoft.com/office/powerpoint/2010/main" val="80825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FCD-5C5F-4301-95D6-182A1D57A55B}"/>
              </a:ext>
            </a:extLst>
          </p:cNvPr>
          <p:cNvSpPr>
            <a:spLocks noGrp="1"/>
          </p:cNvSpPr>
          <p:nvPr>
            <p:ph type="title"/>
          </p:nvPr>
        </p:nvSpPr>
        <p:spPr>
          <a:xfrm>
            <a:off x="913795" y="-63259"/>
            <a:ext cx="10353762" cy="1257300"/>
          </a:xfrm>
        </p:spPr>
        <p:txBody>
          <a:bodyPr/>
          <a:lstStyle/>
          <a:p>
            <a:r>
              <a:rPr lang="en-US" dirty="0"/>
              <a:t>Learning Objectives</a:t>
            </a:r>
          </a:p>
        </p:txBody>
      </p:sp>
      <p:sp>
        <p:nvSpPr>
          <p:cNvPr id="3" name="Content Placeholder 2">
            <a:extLst>
              <a:ext uri="{FF2B5EF4-FFF2-40B4-BE49-F238E27FC236}">
                <a16:creationId xmlns:a16="http://schemas.microsoft.com/office/drawing/2014/main" id="{45380A7E-31D7-41D9-B034-252D50852AF9}"/>
              </a:ext>
            </a:extLst>
          </p:cNvPr>
          <p:cNvSpPr>
            <a:spLocks noGrp="1"/>
          </p:cNvSpPr>
          <p:nvPr>
            <p:ph idx="1"/>
          </p:nvPr>
        </p:nvSpPr>
        <p:spPr>
          <a:xfrm>
            <a:off x="396814" y="1349309"/>
            <a:ext cx="11438627" cy="5339358"/>
          </a:xfrm>
        </p:spPr>
        <p:txBody>
          <a:bodyPr>
            <a:noAutofit/>
          </a:bodyPr>
          <a:lstStyle/>
          <a:p>
            <a:pPr>
              <a:spcAft>
                <a:spcPts val="1800"/>
              </a:spcAft>
            </a:pPr>
            <a:r>
              <a:rPr lang="en-US" sz="3600" b="1" dirty="0"/>
              <a:t>Describe available buprenorphine Long-Acting Injectable agents (LAIs). </a:t>
            </a:r>
          </a:p>
          <a:p>
            <a:pPr>
              <a:spcAft>
                <a:spcPts val="1800"/>
              </a:spcAft>
            </a:pPr>
            <a:r>
              <a:rPr lang="en-US" sz="3600" b="1" dirty="0"/>
              <a:t>Compare and Contrast LAIs including dosing and clinical considerations</a:t>
            </a:r>
          </a:p>
          <a:p>
            <a:pPr>
              <a:spcAft>
                <a:spcPts val="1800"/>
              </a:spcAft>
            </a:pPr>
            <a:r>
              <a:rPr lang="en-US" sz="3600" b="1" dirty="0"/>
              <a:t>Discuss the use of LAIs as an approach towards treating OUD. </a:t>
            </a:r>
            <a:endParaRPr lang="en-US" sz="3600" dirty="0"/>
          </a:p>
        </p:txBody>
      </p:sp>
    </p:spTree>
    <p:extLst>
      <p:ext uri="{BB962C8B-B14F-4D97-AF65-F5344CB8AC3E}">
        <p14:creationId xmlns:p14="http://schemas.microsoft.com/office/powerpoint/2010/main" val="294352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5F72D-4456-7667-0E12-EA0AE2B50B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372DC-94FA-0CAD-847A-7B5470A00528}"/>
              </a:ext>
            </a:extLst>
          </p:cNvPr>
          <p:cNvSpPr>
            <a:spLocks noGrp="1"/>
          </p:cNvSpPr>
          <p:nvPr>
            <p:ph idx="1"/>
          </p:nvPr>
        </p:nvSpPr>
        <p:spPr>
          <a:xfrm>
            <a:off x="3651738" y="228601"/>
            <a:ext cx="4572000" cy="737554"/>
          </a:xfrm>
        </p:spPr>
        <p:txBody>
          <a:bodyPr>
            <a:noAutofit/>
          </a:bodyPr>
          <a:lstStyle/>
          <a:p>
            <a:pPr marL="36900" indent="0" algn="ctr">
              <a:spcAft>
                <a:spcPts val="1800"/>
              </a:spcAft>
              <a:buNone/>
            </a:pPr>
            <a:r>
              <a:rPr lang="en-US" sz="3600" b="1" dirty="0"/>
              <a:t>BRIXADI Dosing</a:t>
            </a:r>
          </a:p>
        </p:txBody>
      </p:sp>
      <p:sp>
        <p:nvSpPr>
          <p:cNvPr id="14" name="TextBox 13">
            <a:extLst>
              <a:ext uri="{FF2B5EF4-FFF2-40B4-BE49-F238E27FC236}">
                <a16:creationId xmlns:a16="http://schemas.microsoft.com/office/drawing/2014/main" id="{66410666-1805-4071-7878-B10FFDD242A9}"/>
              </a:ext>
            </a:extLst>
          </p:cNvPr>
          <p:cNvSpPr txBox="1"/>
          <p:nvPr/>
        </p:nvSpPr>
        <p:spPr>
          <a:xfrm>
            <a:off x="76340" y="6163879"/>
            <a:ext cx="5861398" cy="584775"/>
          </a:xfrm>
          <a:prstGeom prst="rect">
            <a:avLst/>
          </a:prstGeom>
          <a:noFill/>
        </p:spPr>
        <p:txBody>
          <a:bodyPr wrap="square" rtlCol="0">
            <a:spAutoFit/>
          </a:bodyPr>
          <a:lstStyle/>
          <a:p>
            <a:r>
              <a:rPr lang="en-US" sz="1600" dirty="0">
                <a:hlinkClick r:id="rId3"/>
              </a:rPr>
              <a:t>Dosing &amp; Administration | BRIXADI® (buprenorphine) extended-release injection for subcutaneous use (CIII) (brixadihcp.com)</a:t>
            </a:r>
            <a:endParaRPr lang="en-US" sz="1600" dirty="0"/>
          </a:p>
        </p:txBody>
      </p:sp>
      <p:pic>
        <p:nvPicPr>
          <p:cNvPr id="4" name="Picture 3">
            <a:extLst>
              <a:ext uri="{FF2B5EF4-FFF2-40B4-BE49-F238E27FC236}">
                <a16:creationId xmlns:a16="http://schemas.microsoft.com/office/drawing/2014/main" id="{9C756D92-2C72-970E-1264-288494E51222}"/>
              </a:ext>
            </a:extLst>
          </p:cNvPr>
          <p:cNvPicPr>
            <a:picLocks noChangeAspect="1"/>
          </p:cNvPicPr>
          <p:nvPr/>
        </p:nvPicPr>
        <p:blipFill rotWithShape="1">
          <a:blip r:embed="rId4"/>
          <a:srcRect l="4591" t="22352" r="8728"/>
          <a:stretch/>
        </p:blipFill>
        <p:spPr>
          <a:xfrm>
            <a:off x="230348" y="1828800"/>
            <a:ext cx="11414779" cy="3200400"/>
          </a:xfrm>
          <a:prstGeom prst="rect">
            <a:avLst/>
          </a:prstGeom>
        </p:spPr>
      </p:pic>
    </p:spTree>
    <p:extLst>
      <p:ext uri="{BB962C8B-B14F-4D97-AF65-F5344CB8AC3E}">
        <p14:creationId xmlns:p14="http://schemas.microsoft.com/office/powerpoint/2010/main" val="344758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B2358-EB40-4A4F-EEA1-DE4EC21730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8820B-5C0F-8467-BCF4-FC28EC5909AD}"/>
              </a:ext>
            </a:extLst>
          </p:cNvPr>
          <p:cNvSpPr>
            <a:spLocks noGrp="1"/>
          </p:cNvSpPr>
          <p:nvPr>
            <p:ph idx="1"/>
          </p:nvPr>
        </p:nvSpPr>
        <p:spPr>
          <a:xfrm>
            <a:off x="2971800" y="263770"/>
            <a:ext cx="6248400" cy="737554"/>
          </a:xfrm>
        </p:spPr>
        <p:txBody>
          <a:bodyPr>
            <a:noAutofit/>
          </a:bodyPr>
          <a:lstStyle/>
          <a:p>
            <a:pPr marL="36900" indent="0" algn="ctr">
              <a:spcAft>
                <a:spcPts val="1800"/>
              </a:spcAft>
              <a:buNone/>
            </a:pPr>
            <a:r>
              <a:rPr lang="en-US" sz="3600" b="1" dirty="0"/>
              <a:t>BRIXADI Induction Dosing</a:t>
            </a:r>
          </a:p>
        </p:txBody>
      </p:sp>
      <p:sp>
        <p:nvSpPr>
          <p:cNvPr id="2" name="TextBox 1">
            <a:extLst>
              <a:ext uri="{FF2B5EF4-FFF2-40B4-BE49-F238E27FC236}">
                <a16:creationId xmlns:a16="http://schemas.microsoft.com/office/drawing/2014/main" id="{0A935B67-BF65-BFBB-C1A4-97F70869F14D}"/>
              </a:ext>
            </a:extLst>
          </p:cNvPr>
          <p:cNvSpPr txBox="1"/>
          <p:nvPr/>
        </p:nvSpPr>
        <p:spPr>
          <a:xfrm>
            <a:off x="545123" y="1177170"/>
            <a:ext cx="11406553" cy="5262979"/>
          </a:xfrm>
          <a:prstGeom prst="rect">
            <a:avLst/>
          </a:prstGeom>
          <a:noFill/>
        </p:spPr>
        <p:txBody>
          <a:bodyPr wrap="square" rtlCol="0">
            <a:spAutoFit/>
          </a:bodyPr>
          <a:lstStyle/>
          <a:p>
            <a:r>
              <a:rPr lang="en-US" sz="4000" dirty="0"/>
              <a:t>For those not currently on buprenorphine but who have opioid tolerance:</a:t>
            </a:r>
          </a:p>
          <a:p>
            <a:pPr marL="971550" lvl="1" indent="-514350">
              <a:buFont typeface="+mj-lt"/>
              <a:buAutoNum type="arabicPeriod"/>
            </a:pPr>
            <a:r>
              <a:rPr lang="en-US" sz="3200" dirty="0"/>
              <a:t>Administer a 4mg “test dose” to rule out precipitated withdrawal</a:t>
            </a:r>
          </a:p>
          <a:p>
            <a:pPr marL="971550" lvl="1" indent="-514350">
              <a:buFont typeface="+mj-lt"/>
              <a:buAutoNum type="arabicPeriod"/>
            </a:pPr>
            <a:r>
              <a:rPr lang="en-US" sz="3200" dirty="0"/>
              <a:t>If tolerated, administer 16mg Weekly dose followed by 8mg weekly within 3 days</a:t>
            </a:r>
          </a:p>
          <a:p>
            <a:pPr marL="971550" lvl="1" indent="-514350">
              <a:buFont typeface="+mj-lt"/>
              <a:buAutoNum type="arabicPeriod"/>
            </a:pPr>
            <a:r>
              <a:rPr lang="en-US" sz="3200" dirty="0"/>
              <a:t>Continue with 24mg weekly dosing one week after the 16mg dose was administered and continue with 24mg weekly dosing thereafter.</a:t>
            </a:r>
          </a:p>
          <a:p>
            <a:pPr marL="971550" lvl="1" indent="-514350">
              <a:buFont typeface="+mj-lt"/>
              <a:buAutoNum type="arabicPeriod"/>
            </a:pPr>
            <a:r>
              <a:rPr lang="en-US" sz="3200" dirty="0"/>
              <a:t>Titrate dose as needed to include transition to monthly dosing</a:t>
            </a:r>
          </a:p>
        </p:txBody>
      </p:sp>
    </p:spTree>
    <p:extLst>
      <p:ext uri="{BB962C8B-B14F-4D97-AF65-F5344CB8AC3E}">
        <p14:creationId xmlns:p14="http://schemas.microsoft.com/office/powerpoint/2010/main" val="65808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9468D-22F3-C082-13DB-5EE0A46376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D4C4B-E907-218C-AD74-EBEB653B2205}"/>
              </a:ext>
            </a:extLst>
          </p:cNvPr>
          <p:cNvSpPr>
            <a:spLocks noGrp="1"/>
          </p:cNvSpPr>
          <p:nvPr>
            <p:ph idx="1"/>
          </p:nvPr>
        </p:nvSpPr>
        <p:spPr>
          <a:xfrm>
            <a:off x="3651738" y="228601"/>
            <a:ext cx="4572000" cy="737554"/>
          </a:xfrm>
        </p:spPr>
        <p:txBody>
          <a:bodyPr>
            <a:noAutofit/>
          </a:bodyPr>
          <a:lstStyle/>
          <a:p>
            <a:pPr marL="36900" indent="0" algn="ctr">
              <a:spcAft>
                <a:spcPts val="1800"/>
              </a:spcAft>
              <a:buNone/>
            </a:pPr>
            <a:r>
              <a:rPr lang="en-US" sz="3600" b="1" dirty="0"/>
              <a:t>BRIXADI Dosing</a:t>
            </a:r>
          </a:p>
        </p:txBody>
      </p:sp>
      <p:sp>
        <p:nvSpPr>
          <p:cNvPr id="14" name="TextBox 13">
            <a:extLst>
              <a:ext uri="{FF2B5EF4-FFF2-40B4-BE49-F238E27FC236}">
                <a16:creationId xmlns:a16="http://schemas.microsoft.com/office/drawing/2014/main" id="{BF2336C3-9BB2-A3E6-A292-65DFC63A599C}"/>
              </a:ext>
            </a:extLst>
          </p:cNvPr>
          <p:cNvSpPr txBox="1"/>
          <p:nvPr/>
        </p:nvSpPr>
        <p:spPr>
          <a:xfrm>
            <a:off x="76340" y="6163879"/>
            <a:ext cx="5861398" cy="584775"/>
          </a:xfrm>
          <a:prstGeom prst="rect">
            <a:avLst/>
          </a:prstGeom>
          <a:noFill/>
        </p:spPr>
        <p:txBody>
          <a:bodyPr wrap="square" rtlCol="0">
            <a:spAutoFit/>
          </a:bodyPr>
          <a:lstStyle/>
          <a:p>
            <a:r>
              <a:rPr lang="en-US" sz="1600" dirty="0">
                <a:hlinkClick r:id="rId3"/>
              </a:rPr>
              <a:t>Dosing &amp; Administration | BRIXADI® (buprenorphine) extended-release injection for subcutaneous use (CIII) (brixadihcp.com)</a:t>
            </a:r>
            <a:endParaRPr lang="en-US" sz="1600" dirty="0"/>
          </a:p>
        </p:txBody>
      </p:sp>
      <p:pic>
        <p:nvPicPr>
          <p:cNvPr id="4" name="Picture 3">
            <a:extLst>
              <a:ext uri="{FF2B5EF4-FFF2-40B4-BE49-F238E27FC236}">
                <a16:creationId xmlns:a16="http://schemas.microsoft.com/office/drawing/2014/main" id="{475A3D51-FBA9-E94D-8CE2-2BB12F298C9C}"/>
              </a:ext>
            </a:extLst>
          </p:cNvPr>
          <p:cNvPicPr>
            <a:picLocks noChangeAspect="1"/>
          </p:cNvPicPr>
          <p:nvPr/>
        </p:nvPicPr>
        <p:blipFill rotWithShape="1">
          <a:blip r:embed="rId4"/>
          <a:srcRect l="4591" t="22352" r="8728"/>
          <a:stretch/>
        </p:blipFill>
        <p:spPr>
          <a:xfrm>
            <a:off x="230348" y="1828800"/>
            <a:ext cx="11414779" cy="3200400"/>
          </a:xfrm>
          <a:prstGeom prst="rect">
            <a:avLst/>
          </a:prstGeom>
        </p:spPr>
      </p:pic>
    </p:spTree>
    <p:extLst>
      <p:ext uri="{BB962C8B-B14F-4D97-AF65-F5344CB8AC3E}">
        <p14:creationId xmlns:p14="http://schemas.microsoft.com/office/powerpoint/2010/main" val="332896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09C16-D0EE-3DC0-4D90-972D98E3BA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B6D2A-2FBE-A654-350F-5C2B558FD403}"/>
              </a:ext>
            </a:extLst>
          </p:cNvPr>
          <p:cNvSpPr>
            <a:spLocks noGrp="1"/>
          </p:cNvSpPr>
          <p:nvPr>
            <p:ph idx="1"/>
          </p:nvPr>
        </p:nvSpPr>
        <p:spPr>
          <a:xfrm>
            <a:off x="2951285" y="220967"/>
            <a:ext cx="6289430" cy="737554"/>
          </a:xfrm>
        </p:spPr>
        <p:txBody>
          <a:bodyPr>
            <a:noAutofit/>
          </a:bodyPr>
          <a:lstStyle/>
          <a:p>
            <a:pPr marL="36900" indent="0" algn="ctr">
              <a:spcAft>
                <a:spcPts val="1800"/>
              </a:spcAft>
              <a:buNone/>
            </a:pPr>
            <a:r>
              <a:rPr lang="en-US" sz="3600" b="1" dirty="0"/>
              <a:t>BRIXADI Administration</a:t>
            </a:r>
          </a:p>
        </p:txBody>
      </p:sp>
      <p:pic>
        <p:nvPicPr>
          <p:cNvPr id="2" name="Picture 1">
            <a:extLst>
              <a:ext uri="{FF2B5EF4-FFF2-40B4-BE49-F238E27FC236}">
                <a16:creationId xmlns:a16="http://schemas.microsoft.com/office/drawing/2014/main" id="{2F8D5201-0125-148C-D0A5-BA47E1402F53}"/>
              </a:ext>
            </a:extLst>
          </p:cNvPr>
          <p:cNvPicPr>
            <a:picLocks noChangeAspect="1"/>
          </p:cNvPicPr>
          <p:nvPr/>
        </p:nvPicPr>
        <p:blipFill>
          <a:blip r:embed="rId3"/>
          <a:stretch>
            <a:fillRect/>
          </a:stretch>
        </p:blipFill>
        <p:spPr>
          <a:xfrm>
            <a:off x="7365022" y="1304126"/>
            <a:ext cx="3751385" cy="4121224"/>
          </a:xfrm>
          <a:prstGeom prst="rect">
            <a:avLst/>
          </a:prstGeom>
        </p:spPr>
      </p:pic>
      <p:pic>
        <p:nvPicPr>
          <p:cNvPr id="4" name="Picture 3">
            <a:extLst>
              <a:ext uri="{FF2B5EF4-FFF2-40B4-BE49-F238E27FC236}">
                <a16:creationId xmlns:a16="http://schemas.microsoft.com/office/drawing/2014/main" id="{3AF9FE37-4442-F9C4-4395-2754F210ADE1}"/>
              </a:ext>
            </a:extLst>
          </p:cNvPr>
          <p:cNvPicPr>
            <a:picLocks noChangeAspect="1"/>
          </p:cNvPicPr>
          <p:nvPr/>
        </p:nvPicPr>
        <p:blipFill>
          <a:blip r:embed="rId4"/>
          <a:stretch>
            <a:fillRect/>
          </a:stretch>
        </p:blipFill>
        <p:spPr>
          <a:xfrm>
            <a:off x="1336431" y="1304126"/>
            <a:ext cx="3882745" cy="4079977"/>
          </a:xfrm>
          <a:prstGeom prst="rect">
            <a:avLst/>
          </a:prstGeom>
        </p:spPr>
      </p:pic>
      <p:sp>
        <p:nvSpPr>
          <p:cNvPr id="9" name="TextBox 8">
            <a:extLst>
              <a:ext uri="{FF2B5EF4-FFF2-40B4-BE49-F238E27FC236}">
                <a16:creationId xmlns:a16="http://schemas.microsoft.com/office/drawing/2014/main" id="{4A4B750A-129F-DEAA-7B2D-DE8DE3E03A9E}"/>
              </a:ext>
            </a:extLst>
          </p:cNvPr>
          <p:cNvSpPr txBox="1"/>
          <p:nvPr/>
        </p:nvSpPr>
        <p:spPr>
          <a:xfrm>
            <a:off x="978877" y="5474354"/>
            <a:ext cx="10234246" cy="954107"/>
          </a:xfrm>
          <a:prstGeom prst="rect">
            <a:avLst/>
          </a:prstGeom>
          <a:noFill/>
        </p:spPr>
        <p:txBody>
          <a:bodyPr wrap="square" rtlCol="0">
            <a:spAutoFit/>
          </a:bodyPr>
          <a:lstStyle/>
          <a:p>
            <a:pPr algn="ctr"/>
            <a:r>
              <a:rPr lang="en-US" sz="2800" dirty="0">
                <a:solidFill>
                  <a:srgbClr val="FFC000"/>
                </a:solidFill>
                <a:hlinkClick r:id="rId5">
                  <a:extLst>
                    <a:ext uri="{A12FA001-AC4F-418D-AE19-62706E023703}">
                      <ahyp:hlinkClr xmlns:ahyp="http://schemas.microsoft.com/office/drawing/2018/hyperlinkcolor" val="tx"/>
                    </a:ext>
                  </a:extLst>
                </a:hlinkClick>
              </a:rPr>
              <a:t>Dosing &amp; Administration | BRIXADI® (buprenorphine) extended-release injection for subcutaneous use (CIII) (brixadihcp.com)</a:t>
            </a:r>
            <a:endParaRPr lang="en-US" sz="2800" dirty="0">
              <a:solidFill>
                <a:srgbClr val="FFC000"/>
              </a:solidFill>
            </a:endParaRPr>
          </a:p>
        </p:txBody>
      </p:sp>
    </p:spTree>
    <p:extLst>
      <p:ext uri="{BB962C8B-B14F-4D97-AF65-F5344CB8AC3E}">
        <p14:creationId xmlns:p14="http://schemas.microsoft.com/office/powerpoint/2010/main" val="165166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4893-67E7-C4E0-B6D6-0614885824AA}"/>
              </a:ext>
            </a:extLst>
          </p:cNvPr>
          <p:cNvSpPr>
            <a:spLocks noGrp="1"/>
          </p:cNvSpPr>
          <p:nvPr>
            <p:ph type="title"/>
          </p:nvPr>
        </p:nvSpPr>
        <p:spPr>
          <a:xfrm>
            <a:off x="919119" y="185050"/>
            <a:ext cx="10353762" cy="762000"/>
          </a:xfrm>
        </p:spPr>
        <p:txBody>
          <a:bodyPr/>
          <a:lstStyle/>
          <a:p>
            <a:r>
              <a:rPr lang="en-US" dirty="0" err="1"/>
              <a:t>Brixadi</a:t>
            </a:r>
            <a:r>
              <a:rPr lang="en-US" dirty="0"/>
              <a:t> Administration</a:t>
            </a:r>
          </a:p>
        </p:txBody>
      </p:sp>
      <p:graphicFrame>
        <p:nvGraphicFramePr>
          <p:cNvPr id="11" name="Content Placeholder 10">
            <a:extLst>
              <a:ext uri="{FF2B5EF4-FFF2-40B4-BE49-F238E27FC236}">
                <a16:creationId xmlns:a16="http://schemas.microsoft.com/office/drawing/2014/main" id="{4BF3F45C-527A-BFB6-F374-BC18AC307820}"/>
              </a:ext>
            </a:extLst>
          </p:cNvPr>
          <p:cNvGraphicFramePr>
            <a:graphicFrameLocks noGrp="1"/>
          </p:cNvGraphicFramePr>
          <p:nvPr>
            <p:ph idx="1"/>
            <p:extLst>
              <p:ext uri="{D42A27DB-BD31-4B8C-83A1-F6EECF244321}">
                <p14:modId xmlns:p14="http://schemas.microsoft.com/office/powerpoint/2010/main" val="2907347559"/>
              </p:ext>
            </p:extLst>
          </p:nvPr>
        </p:nvGraphicFramePr>
        <p:xfrm>
          <a:off x="6781801" y="1271074"/>
          <a:ext cx="4642338" cy="2560320"/>
        </p:xfrm>
        <a:graphic>
          <a:graphicData uri="http://schemas.openxmlformats.org/drawingml/2006/table">
            <a:tbl>
              <a:tblPr firstRow="1" bandRow="1">
                <a:tableStyleId>{5C22544A-7EE6-4342-B048-85BDC9FD1C3A}</a:tableStyleId>
              </a:tblPr>
              <a:tblGrid>
                <a:gridCol w="2321169">
                  <a:extLst>
                    <a:ext uri="{9D8B030D-6E8A-4147-A177-3AD203B41FA5}">
                      <a16:colId xmlns:a16="http://schemas.microsoft.com/office/drawing/2014/main" val="672440827"/>
                    </a:ext>
                  </a:extLst>
                </a:gridCol>
                <a:gridCol w="2321169">
                  <a:extLst>
                    <a:ext uri="{9D8B030D-6E8A-4147-A177-3AD203B41FA5}">
                      <a16:colId xmlns:a16="http://schemas.microsoft.com/office/drawing/2014/main" val="1313171643"/>
                    </a:ext>
                  </a:extLst>
                </a:gridCol>
              </a:tblGrid>
              <a:tr h="370840">
                <a:tc gridSpan="2">
                  <a:txBody>
                    <a:bodyPr/>
                    <a:lstStyle/>
                    <a:p>
                      <a:pPr algn="ctr"/>
                      <a:r>
                        <a:rPr lang="en-US" sz="2800" dirty="0" err="1"/>
                        <a:t>Brixadi</a:t>
                      </a:r>
                      <a:r>
                        <a:rPr lang="en-US" sz="2800" dirty="0"/>
                        <a:t> Weekly</a:t>
                      </a:r>
                    </a:p>
                  </a:txBody>
                  <a:tcPr/>
                </a:tc>
                <a:tc hMerge="1">
                  <a:txBody>
                    <a:bodyPr/>
                    <a:lstStyle/>
                    <a:p>
                      <a:endParaRPr lang="en-US" dirty="0"/>
                    </a:p>
                  </a:txBody>
                  <a:tcPr/>
                </a:tc>
                <a:extLst>
                  <a:ext uri="{0D108BD9-81ED-4DB2-BD59-A6C34878D82A}">
                    <a16:rowId xmlns:a16="http://schemas.microsoft.com/office/drawing/2014/main" val="214468137"/>
                  </a:ext>
                </a:extLst>
              </a:tr>
              <a:tr h="370840">
                <a:tc>
                  <a:txBody>
                    <a:bodyPr/>
                    <a:lstStyle/>
                    <a:p>
                      <a:pPr algn="ctr"/>
                      <a:r>
                        <a:rPr lang="en-US" sz="2400" b="1" dirty="0"/>
                        <a:t>Dosage Strength</a:t>
                      </a:r>
                    </a:p>
                  </a:txBody>
                  <a:tcPr/>
                </a:tc>
                <a:tc>
                  <a:txBody>
                    <a:bodyPr/>
                    <a:lstStyle/>
                    <a:p>
                      <a:pPr algn="ctr"/>
                      <a:r>
                        <a:rPr lang="en-US" sz="2400" b="1" dirty="0"/>
                        <a:t>Dosage Volume</a:t>
                      </a:r>
                    </a:p>
                  </a:txBody>
                  <a:tcPr/>
                </a:tc>
                <a:extLst>
                  <a:ext uri="{0D108BD9-81ED-4DB2-BD59-A6C34878D82A}">
                    <a16:rowId xmlns:a16="http://schemas.microsoft.com/office/drawing/2014/main" val="620222782"/>
                  </a:ext>
                </a:extLst>
              </a:tr>
              <a:tr h="370840">
                <a:tc>
                  <a:txBody>
                    <a:bodyPr/>
                    <a:lstStyle/>
                    <a:p>
                      <a:pPr algn="ctr"/>
                      <a:r>
                        <a:rPr lang="en-US" sz="2000" dirty="0"/>
                        <a:t>8mg</a:t>
                      </a:r>
                    </a:p>
                  </a:txBody>
                  <a:tcPr/>
                </a:tc>
                <a:tc>
                  <a:txBody>
                    <a:bodyPr/>
                    <a:lstStyle/>
                    <a:p>
                      <a:pPr algn="ctr"/>
                      <a:r>
                        <a:rPr lang="en-US" sz="2000" dirty="0"/>
                        <a:t>0.16ml</a:t>
                      </a:r>
                    </a:p>
                  </a:txBody>
                  <a:tcPr/>
                </a:tc>
                <a:extLst>
                  <a:ext uri="{0D108BD9-81ED-4DB2-BD59-A6C34878D82A}">
                    <a16:rowId xmlns:a16="http://schemas.microsoft.com/office/drawing/2014/main" val="1184488916"/>
                  </a:ext>
                </a:extLst>
              </a:tr>
              <a:tr h="370840">
                <a:tc>
                  <a:txBody>
                    <a:bodyPr/>
                    <a:lstStyle/>
                    <a:p>
                      <a:pPr algn="ctr"/>
                      <a:r>
                        <a:rPr lang="en-US" sz="2000" dirty="0"/>
                        <a:t>16mg</a:t>
                      </a:r>
                    </a:p>
                  </a:txBody>
                  <a:tcPr/>
                </a:tc>
                <a:tc>
                  <a:txBody>
                    <a:bodyPr/>
                    <a:lstStyle/>
                    <a:p>
                      <a:pPr algn="ctr"/>
                      <a:r>
                        <a:rPr lang="en-US" sz="2000" dirty="0"/>
                        <a:t>0.32ml</a:t>
                      </a:r>
                    </a:p>
                  </a:txBody>
                  <a:tcPr/>
                </a:tc>
                <a:extLst>
                  <a:ext uri="{0D108BD9-81ED-4DB2-BD59-A6C34878D82A}">
                    <a16:rowId xmlns:a16="http://schemas.microsoft.com/office/drawing/2014/main" val="1990365006"/>
                  </a:ext>
                </a:extLst>
              </a:tr>
              <a:tr h="370840">
                <a:tc>
                  <a:txBody>
                    <a:bodyPr/>
                    <a:lstStyle/>
                    <a:p>
                      <a:pPr algn="ctr"/>
                      <a:r>
                        <a:rPr lang="en-US" sz="2000" dirty="0"/>
                        <a:t>24mg</a:t>
                      </a:r>
                    </a:p>
                  </a:txBody>
                  <a:tcPr/>
                </a:tc>
                <a:tc>
                  <a:txBody>
                    <a:bodyPr/>
                    <a:lstStyle/>
                    <a:p>
                      <a:pPr algn="ctr"/>
                      <a:r>
                        <a:rPr lang="en-US" sz="2000" dirty="0"/>
                        <a:t>0.48ml</a:t>
                      </a:r>
                    </a:p>
                  </a:txBody>
                  <a:tcPr/>
                </a:tc>
                <a:extLst>
                  <a:ext uri="{0D108BD9-81ED-4DB2-BD59-A6C34878D82A}">
                    <a16:rowId xmlns:a16="http://schemas.microsoft.com/office/drawing/2014/main" val="3374056767"/>
                  </a:ext>
                </a:extLst>
              </a:tr>
              <a:tr h="370840">
                <a:tc>
                  <a:txBody>
                    <a:bodyPr/>
                    <a:lstStyle/>
                    <a:p>
                      <a:pPr algn="ctr"/>
                      <a:r>
                        <a:rPr lang="en-US" sz="2000" dirty="0"/>
                        <a:t>32mg</a:t>
                      </a:r>
                    </a:p>
                  </a:txBody>
                  <a:tcPr/>
                </a:tc>
                <a:tc>
                  <a:txBody>
                    <a:bodyPr/>
                    <a:lstStyle/>
                    <a:p>
                      <a:pPr algn="ctr"/>
                      <a:r>
                        <a:rPr lang="en-US" sz="2000" dirty="0"/>
                        <a:t>0.64ml</a:t>
                      </a:r>
                    </a:p>
                  </a:txBody>
                  <a:tcPr/>
                </a:tc>
                <a:extLst>
                  <a:ext uri="{0D108BD9-81ED-4DB2-BD59-A6C34878D82A}">
                    <a16:rowId xmlns:a16="http://schemas.microsoft.com/office/drawing/2014/main" val="3157150389"/>
                  </a:ext>
                </a:extLst>
              </a:tr>
            </a:tbl>
          </a:graphicData>
        </a:graphic>
      </p:graphicFrame>
      <p:graphicFrame>
        <p:nvGraphicFramePr>
          <p:cNvPr id="12" name="Content Placeholder 10">
            <a:extLst>
              <a:ext uri="{FF2B5EF4-FFF2-40B4-BE49-F238E27FC236}">
                <a16:creationId xmlns:a16="http://schemas.microsoft.com/office/drawing/2014/main" id="{711FC23E-B588-AAE0-0D9D-919DBF944FB8}"/>
              </a:ext>
            </a:extLst>
          </p:cNvPr>
          <p:cNvGraphicFramePr>
            <a:graphicFrameLocks/>
          </p:cNvGraphicFramePr>
          <p:nvPr>
            <p:extLst>
              <p:ext uri="{D42A27DB-BD31-4B8C-83A1-F6EECF244321}">
                <p14:modId xmlns:p14="http://schemas.microsoft.com/office/powerpoint/2010/main" val="4230147159"/>
              </p:ext>
            </p:extLst>
          </p:nvPr>
        </p:nvGraphicFramePr>
        <p:xfrm>
          <a:off x="6781801" y="4457582"/>
          <a:ext cx="4642338" cy="2164080"/>
        </p:xfrm>
        <a:graphic>
          <a:graphicData uri="http://schemas.openxmlformats.org/drawingml/2006/table">
            <a:tbl>
              <a:tblPr firstRow="1" bandRow="1">
                <a:tableStyleId>{5C22544A-7EE6-4342-B048-85BDC9FD1C3A}</a:tableStyleId>
              </a:tblPr>
              <a:tblGrid>
                <a:gridCol w="2321169">
                  <a:extLst>
                    <a:ext uri="{9D8B030D-6E8A-4147-A177-3AD203B41FA5}">
                      <a16:colId xmlns:a16="http://schemas.microsoft.com/office/drawing/2014/main" val="672440827"/>
                    </a:ext>
                  </a:extLst>
                </a:gridCol>
                <a:gridCol w="2321169">
                  <a:extLst>
                    <a:ext uri="{9D8B030D-6E8A-4147-A177-3AD203B41FA5}">
                      <a16:colId xmlns:a16="http://schemas.microsoft.com/office/drawing/2014/main" val="1313171643"/>
                    </a:ext>
                  </a:extLst>
                </a:gridCol>
              </a:tblGrid>
              <a:tr h="370840">
                <a:tc gridSpan="2">
                  <a:txBody>
                    <a:bodyPr/>
                    <a:lstStyle/>
                    <a:p>
                      <a:pPr algn="ctr"/>
                      <a:r>
                        <a:rPr lang="en-US" sz="2800" dirty="0" err="1"/>
                        <a:t>Brixadi</a:t>
                      </a:r>
                      <a:r>
                        <a:rPr lang="en-US" sz="2800" dirty="0"/>
                        <a:t> Monthly</a:t>
                      </a:r>
                    </a:p>
                  </a:txBody>
                  <a:tcPr/>
                </a:tc>
                <a:tc hMerge="1">
                  <a:txBody>
                    <a:bodyPr/>
                    <a:lstStyle/>
                    <a:p>
                      <a:endParaRPr lang="en-US" dirty="0"/>
                    </a:p>
                  </a:txBody>
                  <a:tcPr/>
                </a:tc>
                <a:extLst>
                  <a:ext uri="{0D108BD9-81ED-4DB2-BD59-A6C34878D82A}">
                    <a16:rowId xmlns:a16="http://schemas.microsoft.com/office/drawing/2014/main" val="214468137"/>
                  </a:ext>
                </a:extLst>
              </a:tr>
              <a:tr h="370840">
                <a:tc>
                  <a:txBody>
                    <a:bodyPr/>
                    <a:lstStyle/>
                    <a:p>
                      <a:pPr algn="ctr"/>
                      <a:r>
                        <a:rPr lang="en-US" sz="2400" b="1" dirty="0"/>
                        <a:t>Dosage Strength</a:t>
                      </a:r>
                    </a:p>
                  </a:txBody>
                  <a:tcPr/>
                </a:tc>
                <a:tc>
                  <a:txBody>
                    <a:bodyPr/>
                    <a:lstStyle/>
                    <a:p>
                      <a:pPr algn="ctr"/>
                      <a:r>
                        <a:rPr lang="en-US" sz="2400" b="1" dirty="0"/>
                        <a:t>Dosage Volume</a:t>
                      </a:r>
                    </a:p>
                  </a:txBody>
                  <a:tcPr/>
                </a:tc>
                <a:extLst>
                  <a:ext uri="{0D108BD9-81ED-4DB2-BD59-A6C34878D82A}">
                    <a16:rowId xmlns:a16="http://schemas.microsoft.com/office/drawing/2014/main" val="620222782"/>
                  </a:ext>
                </a:extLst>
              </a:tr>
              <a:tr h="370840">
                <a:tc>
                  <a:txBody>
                    <a:bodyPr/>
                    <a:lstStyle/>
                    <a:p>
                      <a:pPr algn="ctr"/>
                      <a:r>
                        <a:rPr lang="en-US" sz="2000" dirty="0"/>
                        <a:t>64mg</a:t>
                      </a:r>
                    </a:p>
                  </a:txBody>
                  <a:tcPr/>
                </a:tc>
                <a:tc>
                  <a:txBody>
                    <a:bodyPr/>
                    <a:lstStyle/>
                    <a:p>
                      <a:pPr algn="ctr"/>
                      <a:r>
                        <a:rPr lang="en-US" sz="2000" dirty="0"/>
                        <a:t>0.18ml</a:t>
                      </a:r>
                    </a:p>
                  </a:txBody>
                  <a:tcPr/>
                </a:tc>
                <a:extLst>
                  <a:ext uri="{0D108BD9-81ED-4DB2-BD59-A6C34878D82A}">
                    <a16:rowId xmlns:a16="http://schemas.microsoft.com/office/drawing/2014/main" val="1184488916"/>
                  </a:ext>
                </a:extLst>
              </a:tr>
              <a:tr h="370840">
                <a:tc>
                  <a:txBody>
                    <a:bodyPr/>
                    <a:lstStyle/>
                    <a:p>
                      <a:pPr algn="ctr"/>
                      <a:r>
                        <a:rPr lang="en-US" sz="2000" dirty="0"/>
                        <a:t>96mg</a:t>
                      </a:r>
                    </a:p>
                  </a:txBody>
                  <a:tcPr/>
                </a:tc>
                <a:tc>
                  <a:txBody>
                    <a:bodyPr/>
                    <a:lstStyle/>
                    <a:p>
                      <a:pPr algn="ctr"/>
                      <a:r>
                        <a:rPr lang="en-US" sz="2000" dirty="0"/>
                        <a:t>0.27ml</a:t>
                      </a:r>
                    </a:p>
                  </a:txBody>
                  <a:tcPr/>
                </a:tc>
                <a:extLst>
                  <a:ext uri="{0D108BD9-81ED-4DB2-BD59-A6C34878D82A}">
                    <a16:rowId xmlns:a16="http://schemas.microsoft.com/office/drawing/2014/main" val="1990365006"/>
                  </a:ext>
                </a:extLst>
              </a:tr>
              <a:tr h="370840">
                <a:tc>
                  <a:txBody>
                    <a:bodyPr/>
                    <a:lstStyle/>
                    <a:p>
                      <a:pPr algn="ctr"/>
                      <a:r>
                        <a:rPr lang="en-US" sz="2000" dirty="0"/>
                        <a:t>128mg</a:t>
                      </a:r>
                    </a:p>
                  </a:txBody>
                  <a:tcPr/>
                </a:tc>
                <a:tc>
                  <a:txBody>
                    <a:bodyPr/>
                    <a:lstStyle/>
                    <a:p>
                      <a:pPr algn="ctr"/>
                      <a:r>
                        <a:rPr lang="en-US" sz="2000" dirty="0"/>
                        <a:t>0.36ml</a:t>
                      </a:r>
                    </a:p>
                  </a:txBody>
                  <a:tcPr/>
                </a:tc>
                <a:extLst>
                  <a:ext uri="{0D108BD9-81ED-4DB2-BD59-A6C34878D82A}">
                    <a16:rowId xmlns:a16="http://schemas.microsoft.com/office/drawing/2014/main" val="3374056767"/>
                  </a:ext>
                </a:extLst>
              </a:tr>
            </a:tbl>
          </a:graphicData>
        </a:graphic>
      </p:graphicFrame>
      <p:pic>
        <p:nvPicPr>
          <p:cNvPr id="13" name="Picture 12">
            <a:extLst>
              <a:ext uri="{FF2B5EF4-FFF2-40B4-BE49-F238E27FC236}">
                <a16:creationId xmlns:a16="http://schemas.microsoft.com/office/drawing/2014/main" id="{0FA2FD41-483D-AE51-2707-6ACED0CAEF73}"/>
              </a:ext>
            </a:extLst>
          </p:cNvPr>
          <p:cNvPicPr>
            <a:picLocks noChangeAspect="1"/>
          </p:cNvPicPr>
          <p:nvPr/>
        </p:nvPicPr>
        <p:blipFill rotWithShape="1">
          <a:blip r:embed="rId3"/>
          <a:srcRect l="21890" t="18877" r="8818" b="18370"/>
          <a:stretch/>
        </p:blipFill>
        <p:spPr>
          <a:xfrm>
            <a:off x="248090" y="1164540"/>
            <a:ext cx="2914343" cy="2773388"/>
          </a:xfrm>
          <a:prstGeom prst="rect">
            <a:avLst/>
          </a:prstGeom>
        </p:spPr>
      </p:pic>
      <p:sp>
        <p:nvSpPr>
          <p:cNvPr id="14" name="TextBox 13">
            <a:extLst>
              <a:ext uri="{FF2B5EF4-FFF2-40B4-BE49-F238E27FC236}">
                <a16:creationId xmlns:a16="http://schemas.microsoft.com/office/drawing/2014/main" id="{E4CD33B7-C1DE-2A3D-F29B-3C484165EA5C}"/>
              </a:ext>
            </a:extLst>
          </p:cNvPr>
          <p:cNvSpPr txBox="1"/>
          <p:nvPr/>
        </p:nvSpPr>
        <p:spPr>
          <a:xfrm>
            <a:off x="1275657" y="1394926"/>
            <a:ext cx="2210990" cy="461665"/>
          </a:xfrm>
          <a:prstGeom prst="rect">
            <a:avLst/>
          </a:prstGeom>
          <a:noFill/>
        </p:spPr>
        <p:txBody>
          <a:bodyPr wrap="none" rtlCol="0">
            <a:spAutoFit/>
          </a:bodyPr>
          <a:lstStyle/>
          <a:p>
            <a:r>
              <a:rPr lang="en-US" sz="2400" b="1" dirty="0"/>
              <a:t>23 gauge ½ inch</a:t>
            </a:r>
          </a:p>
        </p:txBody>
      </p:sp>
      <p:pic>
        <p:nvPicPr>
          <p:cNvPr id="16" name="Picture 15">
            <a:extLst>
              <a:ext uri="{FF2B5EF4-FFF2-40B4-BE49-F238E27FC236}">
                <a16:creationId xmlns:a16="http://schemas.microsoft.com/office/drawing/2014/main" id="{D644190F-8370-8E1F-7C70-EC7AF53BA8AD}"/>
              </a:ext>
            </a:extLst>
          </p:cNvPr>
          <p:cNvPicPr>
            <a:picLocks noChangeAspect="1"/>
          </p:cNvPicPr>
          <p:nvPr/>
        </p:nvPicPr>
        <p:blipFill>
          <a:blip r:embed="rId4"/>
          <a:stretch>
            <a:fillRect/>
          </a:stretch>
        </p:blipFill>
        <p:spPr>
          <a:xfrm>
            <a:off x="2672862" y="4214608"/>
            <a:ext cx="3707784" cy="2286836"/>
          </a:xfrm>
          <a:prstGeom prst="rect">
            <a:avLst/>
          </a:prstGeom>
        </p:spPr>
      </p:pic>
    </p:spTree>
    <p:extLst>
      <p:ext uri="{BB962C8B-B14F-4D97-AF65-F5344CB8AC3E}">
        <p14:creationId xmlns:p14="http://schemas.microsoft.com/office/powerpoint/2010/main" val="270211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96CB6-BED7-C1F8-9BF7-7EA17EF84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91223-8DCE-9CBB-7DE0-DDFCB28441B3}"/>
              </a:ext>
            </a:extLst>
          </p:cNvPr>
          <p:cNvSpPr>
            <a:spLocks noGrp="1"/>
          </p:cNvSpPr>
          <p:nvPr>
            <p:ph type="title"/>
          </p:nvPr>
        </p:nvSpPr>
        <p:spPr>
          <a:xfrm>
            <a:off x="919119" y="185050"/>
            <a:ext cx="10353762" cy="762000"/>
          </a:xfrm>
        </p:spPr>
        <p:txBody>
          <a:bodyPr/>
          <a:lstStyle/>
          <a:p>
            <a:r>
              <a:rPr lang="en-US" dirty="0" err="1"/>
              <a:t>Sublocade</a:t>
            </a:r>
            <a:r>
              <a:rPr lang="en-US" dirty="0"/>
              <a:t> Administration</a:t>
            </a:r>
          </a:p>
        </p:txBody>
      </p:sp>
      <p:graphicFrame>
        <p:nvGraphicFramePr>
          <p:cNvPr id="11" name="Content Placeholder 10">
            <a:extLst>
              <a:ext uri="{FF2B5EF4-FFF2-40B4-BE49-F238E27FC236}">
                <a16:creationId xmlns:a16="http://schemas.microsoft.com/office/drawing/2014/main" id="{513BDEF3-E690-DF33-D955-6A47C15E8085}"/>
              </a:ext>
            </a:extLst>
          </p:cNvPr>
          <p:cNvGraphicFramePr>
            <a:graphicFrameLocks noGrp="1"/>
          </p:cNvGraphicFramePr>
          <p:nvPr>
            <p:ph idx="1"/>
            <p:extLst>
              <p:ext uri="{D42A27DB-BD31-4B8C-83A1-F6EECF244321}">
                <p14:modId xmlns:p14="http://schemas.microsoft.com/office/powerpoint/2010/main" val="572228571"/>
              </p:ext>
            </p:extLst>
          </p:nvPr>
        </p:nvGraphicFramePr>
        <p:xfrm>
          <a:off x="6096000" y="2995163"/>
          <a:ext cx="5738448" cy="2011680"/>
        </p:xfrm>
        <a:graphic>
          <a:graphicData uri="http://schemas.openxmlformats.org/drawingml/2006/table">
            <a:tbl>
              <a:tblPr firstRow="1" bandRow="1">
                <a:tableStyleId>{5C22544A-7EE6-4342-B048-85BDC9FD1C3A}</a:tableStyleId>
              </a:tblPr>
              <a:tblGrid>
                <a:gridCol w="2869224">
                  <a:extLst>
                    <a:ext uri="{9D8B030D-6E8A-4147-A177-3AD203B41FA5}">
                      <a16:colId xmlns:a16="http://schemas.microsoft.com/office/drawing/2014/main" val="672440827"/>
                    </a:ext>
                  </a:extLst>
                </a:gridCol>
                <a:gridCol w="2869224">
                  <a:extLst>
                    <a:ext uri="{9D8B030D-6E8A-4147-A177-3AD203B41FA5}">
                      <a16:colId xmlns:a16="http://schemas.microsoft.com/office/drawing/2014/main" val="1313171643"/>
                    </a:ext>
                  </a:extLst>
                </a:gridCol>
              </a:tblGrid>
              <a:tr h="370840">
                <a:tc gridSpan="2">
                  <a:txBody>
                    <a:bodyPr/>
                    <a:lstStyle/>
                    <a:p>
                      <a:pPr algn="ctr"/>
                      <a:r>
                        <a:rPr lang="en-US" sz="3200" dirty="0" err="1"/>
                        <a:t>Sublocade</a:t>
                      </a:r>
                      <a:endParaRPr lang="en-US" sz="3200" dirty="0"/>
                    </a:p>
                  </a:txBody>
                  <a:tcPr/>
                </a:tc>
                <a:tc hMerge="1">
                  <a:txBody>
                    <a:bodyPr/>
                    <a:lstStyle/>
                    <a:p>
                      <a:endParaRPr lang="en-US" dirty="0"/>
                    </a:p>
                  </a:txBody>
                  <a:tcPr/>
                </a:tc>
                <a:extLst>
                  <a:ext uri="{0D108BD9-81ED-4DB2-BD59-A6C34878D82A}">
                    <a16:rowId xmlns:a16="http://schemas.microsoft.com/office/drawing/2014/main" val="214468137"/>
                  </a:ext>
                </a:extLst>
              </a:tr>
              <a:tr h="370840">
                <a:tc>
                  <a:txBody>
                    <a:bodyPr/>
                    <a:lstStyle/>
                    <a:p>
                      <a:pPr algn="ctr"/>
                      <a:r>
                        <a:rPr lang="en-US" sz="2800" b="1" dirty="0"/>
                        <a:t>Dosage Strength</a:t>
                      </a:r>
                    </a:p>
                  </a:txBody>
                  <a:tcPr/>
                </a:tc>
                <a:tc>
                  <a:txBody>
                    <a:bodyPr/>
                    <a:lstStyle/>
                    <a:p>
                      <a:pPr algn="ctr"/>
                      <a:r>
                        <a:rPr lang="en-US" sz="2800" b="1" dirty="0"/>
                        <a:t>Dosage Volume</a:t>
                      </a:r>
                    </a:p>
                  </a:txBody>
                  <a:tcPr/>
                </a:tc>
                <a:extLst>
                  <a:ext uri="{0D108BD9-81ED-4DB2-BD59-A6C34878D82A}">
                    <a16:rowId xmlns:a16="http://schemas.microsoft.com/office/drawing/2014/main" val="620222782"/>
                  </a:ext>
                </a:extLst>
              </a:tr>
              <a:tr h="370840">
                <a:tc>
                  <a:txBody>
                    <a:bodyPr/>
                    <a:lstStyle/>
                    <a:p>
                      <a:pPr algn="ctr"/>
                      <a:r>
                        <a:rPr lang="en-US" sz="2400" dirty="0"/>
                        <a:t>100mg</a:t>
                      </a:r>
                    </a:p>
                  </a:txBody>
                  <a:tcPr/>
                </a:tc>
                <a:tc>
                  <a:txBody>
                    <a:bodyPr/>
                    <a:lstStyle/>
                    <a:p>
                      <a:pPr algn="ctr"/>
                      <a:r>
                        <a:rPr lang="en-US" sz="2400" dirty="0"/>
                        <a:t>0.5ml</a:t>
                      </a:r>
                    </a:p>
                  </a:txBody>
                  <a:tcPr/>
                </a:tc>
                <a:extLst>
                  <a:ext uri="{0D108BD9-81ED-4DB2-BD59-A6C34878D82A}">
                    <a16:rowId xmlns:a16="http://schemas.microsoft.com/office/drawing/2014/main" val="1184488916"/>
                  </a:ext>
                </a:extLst>
              </a:tr>
              <a:tr h="370840">
                <a:tc>
                  <a:txBody>
                    <a:bodyPr/>
                    <a:lstStyle/>
                    <a:p>
                      <a:pPr algn="ctr"/>
                      <a:r>
                        <a:rPr lang="en-US" sz="2400" dirty="0"/>
                        <a:t>300mg</a:t>
                      </a:r>
                    </a:p>
                  </a:txBody>
                  <a:tcPr/>
                </a:tc>
                <a:tc>
                  <a:txBody>
                    <a:bodyPr/>
                    <a:lstStyle/>
                    <a:p>
                      <a:pPr algn="ctr"/>
                      <a:r>
                        <a:rPr lang="en-US" sz="2400" dirty="0"/>
                        <a:t>1.5ml</a:t>
                      </a:r>
                    </a:p>
                  </a:txBody>
                  <a:tcPr/>
                </a:tc>
                <a:extLst>
                  <a:ext uri="{0D108BD9-81ED-4DB2-BD59-A6C34878D82A}">
                    <a16:rowId xmlns:a16="http://schemas.microsoft.com/office/drawing/2014/main" val="1990365006"/>
                  </a:ext>
                </a:extLst>
              </a:tr>
            </a:tbl>
          </a:graphicData>
        </a:graphic>
      </p:graphicFrame>
      <p:pic>
        <p:nvPicPr>
          <p:cNvPr id="3" name="Picture 2">
            <a:extLst>
              <a:ext uri="{FF2B5EF4-FFF2-40B4-BE49-F238E27FC236}">
                <a16:creationId xmlns:a16="http://schemas.microsoft.com/office/drawing/2014/main" id="{6DB30D1D-741A-C703-F792-E3A4B1D951D3}"/>
              </a:ext>
            </a:extLst>
          </p:cNvPr>
          <p:cNvPicPr>
            <a:picLocks noChangeAspect="1"/>
          </p:cNvPicPr>
          <p:nvPr/>
        </p:nvPicPr>
        <p:blipFill rotWithShape="1">
          <a:blip r:embed="rId3">
            <a:extLst>
              <a:ext uri="{28A0092B-C50C-407E-A947-70E740481C1C}">
                <a14:useLocalDpi xmlns:a14="http://schemas.microsoft.com/office/drawing/2010/main" val="0"/>
              </a:ext>
            </a:extLst>
          </a:blip>
          <a:srcRect l="15825" t="11661" r="15451" b="28660"/>
          <a:stretch/>
        </p:blipFill>
        <p:spPr>
          <a:xfrm>
            <a:off x="1317294" y="4380354"/>
            <a:ext cx="3711905" cy="2164080"/>
          </a:xfrm>
          <a:prstGeom prst="rect">
            <a:avLst/>
          </a:prstGeom>
        </p:spPr>
      </p:pic>
      <p:pic>
        <p:nvPicPr>
          <p:cNvPr id="4" name="Picture 8" descr="Image of SUBLOCADE administered as an injection into the abdominal subcutaneous tissue">
            <a:extLst>
              <a:ext uri="{FF2B5EF4-FFF2-40B4-BE49-F238E27FC236}">
                <a16:creationId xmlns:a16="http://schemas.microsoft.com/office/drawing/2014/main" id="{424BCC01-B640-DF0C-7EAC-7399EBE27D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21" t="11412" r="-3721" b="24087"/>
          <a:stretch/>
        </p:blipFill>
        <p:spPr bwMode="auto">
          <a:xfrm>
            <a:off x="1529084" y="1570202"/>
            <a:ext cx="3288323" cy="26134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BBA276D-AD80-0022-0DCE-231599CFD3C6}"/>
              </a:ext>
            </a:extLst>
          </p:cNvPr>
          <p:cNvSpPr txBox="1"/>
          <p:nvPr/>
        </p:nvSpPr>
        <p:spPr>
          <a:xfrm>
            <a:off x="1690595" y="1878872"/>
            <a:ext cx="2965299" cy="523220"/>
          </a:xfrm>
          <a:prstGeom prst="rect">
            <a:avLst/>
          </a:prstGeom>
          <a:noFill/>
        </p:spPr>
        <p:txBody>
          <a:bodyPr wrap="none" rtlCol="0">
            <a:spAutoFit/>
          </a:bodyPr>
          <a:lstStyle/>
          <a:p>
            <a:r>
              <a:rPr lang="en-US" sz="2800" b="1" dirty="0">
                <a:solidFill>
                  <a:schemeClr val="bg1"/>
                </a:solidFill>
              </a:rPr>
              <a:t>19 Gauge, 5/8 inch</a:t>
            </a:r>
          </a:p>
        </p:txBody>
      </p:sp>
    </p:spTree>
    <p:extLst>
      <p:ext uri="{BB962C8B-B14F-4D97-AF65-F5344CB8AC3E}">
        <p14:creationId xmlns:p14="http://schemas.microsoft.com/office/powerpoint/2010/main" val="2579853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FCDDF-8D38-ACEB-FEA9-42BC31FD0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E12A6-8A4A-0E93-F66E-881B6358012C}"/>
              </a:ext>
            </a:extLst>
          </p:cNvPr>
          <p:cNvSpPr>
            <a:spLocks noGrp="1"/>
          </p:cNvSpPr>
          <p:nvPr>
            <p:ph type="title"/>
          </p:nvPr>
        </p:nvSpPr>
        <p:spPr>
          <a:xfrm>
            <a:off x="954136" y="0"/>
            <a:ext cx="10353762" cy="1257300"/>
          </a:xfrm>
        </p:spPr>
        <p:txBody>
          <a:bodyPr/>
          <a:lstStyle/>
          <a:p>
            <a:r>
              <a:rPr lang="en-US" dirty="0" err="1"/>
              <a:t>Brixadi</a:t>
            </a:r>
            <a:r>
              <a:rPr lang="en-US" dirty="0"/>
              <a:t> Pharmacokinetics</a:t>
            </a:r>
          </a:p>
        </p:txBody>
      </p:sp>
      <p:pic>
        <p:nvPicPr>
          <p:cNvPr id="5" name="Picture 4">
            <a:extLst>
              <a:ext uri="{FF2B5EF4-FFF2-40B4-BE49-F238E27FC236}">
                <a16:creationId xmlns:a16="http://schemas.microsoft.com/office/drawing/2014/main" id="{66506741-7905-18A1-7EFB-30847CE251F0}"/>
              </a:ext>
            </a:extLst>
          </p:cNvPr>
          <p:cNvPicPr>
            <a:picLocks noChangeAspect="1"/>
          </p:cNvPicPr>
          <p:nvPr/>
        </p:nvPicPr>
        <p:blipFill>
          <a:blip r:embed="rId3"/>
          <a:stretch>
            <a:fillRect/>
          </a:stretch>
        </p:blipFill>
        <p:spPr>
          <a:xfrm>
            <a:off x="1362887" y="1809750"/>
            <a:ext cx="9466225" cy="3790950"/>
          </a:xfrm>
          <a:prstGeom prst="rect">
            <a:avLst/>
          </a:prstGeom>
        </p:spPr>
      </p:pic>
      <p:pic>
        <p:nvPicPr>
          <p:cNvPr id="7" name="Picture 6">
            <a:extLst>
              <a:ext uri="{FF2B5EF4-FFF2-40B4-BE49-F238E27FC236}">
                <a16:creationId xmlns:a16="http://schemas.microsoft.com/office/drawing/2014/main" id="{BD031727-FD00-F247-2F2F-0A6E32E95381}"/>
              </a:ext>
            </a:extLst>
          </p:cNvPr>
          <p:cNvPicPr>
            <a:picLocks noChangeAspect="1"/>
          </p:cNvPicPr>
          <p:nvPr/>
        </p:nvPicPr>
        <p:blipFill>
          <a:blip r:embed="rId4"/>
          <a:stretch>
            <a:fillRect/>
          </a:stretch>
        </p:blipFill>
        <p:spPr>
          <a:xfrm>
            <a:off x="4176099" y="5717931"/>
            <a:ext cx="3909836" cy="870438"/>
          </a:xfrm>
          <a:prstGeom prst="rect">
            <a:avLst/>
          </a:prstGeom>
        </p:spPr>
      </p:pic>
      <p:sp>
        <p:nvSpPr>
          <p:cNvPr id="8" name="TextBox 7">
            <a:extLst>
              <a:ext uri="{FF2B5EF4-FFF2-40B4-BE49-F238E27FC236}">
                <a16:creationId xmlns:a16="http://schemas.microsoft.com/office/drawing/2014/main" id="{EDB22EB3-73A7-F328-E095-46E7FCA67FCB}"/>
              </a:ext>
            </a:extLst>
          </p:cNvPr>
          <p:cNvSpPr txBox="1"/>
          <p:nvPr/>
        </p:nvSpPr>
        <p:spPr>
          <a:xfrm>
            <a:off x="4782722" y="1148765"/>
            <a:ext cx="2626553" cy="646331"/>
          </a:xfrm>
          <a:prstGeom prst="rect">
            <a:avLst/>
          </a:prstGeom>
          <a:noFill/>
        </p:spPr>
        <p:txBody>
          <a:bodyPr wrap="none" rtlCol="0">
            <a:spAutoFit/>
          </a:bodyPr>
          <a:lstStyle/>
          <a:p>
            <a:r>
              <a:rPr lang="en-US" sz="3600" u="sng" dirty="0"/>
              <a:t>24mg Weekly</a:t>
            </a:r>
          </a:p>
        </p:txBody>
      </p:sp>
    </p:spTree>
    <p:extLst>
      <p:ext uri="{BB962C8B-B14F-4D97-AF65-F5344CB8AC3E}">
        <p14:creationId xmlns:p14="http://schemas.microsoft.com/office/powerpoint/2010/main" val="383705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FD9DA-C241-967B-96AC-21444510C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84825-1386-84BA-920E-AB4CE9666342}"/>
              </a:ext>
            </a:extLst>
          </p:cNvPr>
          <p:cNvSpPr>
            <a:spLocks noGrp="1"/>
          </p:cNvSpPr>
          <p:nvPr>
            <p:ph type="title"/>
          </p:nvPr>
        </p:nvSpPr>
        <p:spPr>
          <a:xfrm>
            <a:off x="954136" y="0"/>
            <a:ext cx="10353762" cy="1257300"/>
          </a:xfrm>
        </p:spPr>
        <p:txBody>
          <a:bodyPr/>
          <a:lstStyle/>
          <a:p>
            <a:r>
              <a:rPr lang="en-US" dirty="0" err="1"/>
              <a:t>Brixadi</a:t>
            </a:r>
            <a:r>
              <a:rPr lang="en-US" dirty="0"/>
              <a:t> Pharmacokinetics</a:t>
            </a:r>
          </a:p>
        </p:txBody>
      </p:sp>
      <p:sp>
        <p:nvSpPr>
          <p:cNvPr id="8" name="TextBox 7">
            <a:extLst>
              <a:ext uri="{FF2B5EF4-FFF2-40B4-BE49-F238E27FC236}">
                <a16:creationId xmlns:a16="http://schemas.microsoft.com/office/drawing/2014/main" id="{603C0E84-1ACC-D126-7F10-CA106C0087B4}"/>
              </a:ext>
            </a:extLst>
          </p:cNvPr>
          <p:cNvSpPr txBox="1"/>
          <p:nvPr/>
        </p:nvSpPr>
        <p:spPr>
          <a:xfrm>
            <a:off x="4782722" y="1148765"/>
            <a:ext cx="2887329" cy="646331"/>
          </a:xfrm>
          <a:prstGeom prst="rect">
            <a:avLst/>
          </a:prstGeom>
          <a:noFill/>
        </p:spPr>
        <p:txBody>
          <a:bodyPr wrap="none" rtlCol="0">
            <a:spAutoFit/>
          </a:bodyPr>
          <a:lstStyle/>
          <a:p>
            <a:r>
              <a:rPr lang="en-US" sz="3600" u="sng" dirty="0"/>
              <a:t>96mg Monthly</a:t>
            </a:r>
          </a:p>
        </p:txBody>
      </p:sp>
      <p:pic>
        <p:nvPicPr>
          <p:cNvPr id="4" name="Picture 3">
            <a:extLst>
              <a:ext uri="{FF2B5EF4-FFF2-40B4-BE49-F238E27FC236}">
                <a16:creationId xmlns:a16="http://schemas.microsoft.com/office/drawing/2014/main" id="{AD7D6B60-D6EB-A016-68EE-7D110E3D1C14}"/>
              </a:ext>
            </a:extLst>
          </p:cNvPr>
          <p:cNvPicPr>
            <a:picLocks noChangeAspect="1"/>
          </p:cNvPicPr>
          <p:nvPr/>
        </p:nvPicPr>
        <p:blipFill>
          <a:blip r:embed="rId3"/>
          <a:stretch>
            <a:fillRect/>
          </a:stretch>
        </p:blipFill>
        <p:spPr>
          <a:xfrm>
            <a:off x="1187854" y="1795096"/>
            <a:ext cx="9816292" cy="3861385"/>
          </a:xfrm>
          <a:prstGeom prst="rect">
            <a:avLst/>
          </a:prstGeom>
        </p:spPr>
      </p:pic>
      <p:pic>
        <p:nvPicPr>
          <p:cNvPr id="9" name="Picture 8">
            <a:extLst>
              <a:ext uri="{FF2B5EF4-FFF2-40B4-BE49-F238E27FC236}">
                <a16:creationId xmlns:a16="http://schemas.microsoft.com/office/drawing/2014/main" id="{1812213A-946B-B688-78D7-ED4737C46E95}"/>
              </a:ext>
            </a:extLst>
          </p:cNvPr>
          <p:cNvPicPr>
            <a:picLocks noChangeAspect="1"/>
          </p:cNvPicPr>
          <p:nvPr/>
        </p:nvPicPr>
        <p:blipFill>
          <a:blip r:embed="rId4"/>
          <a:stretch>
            <a:fillRect/>
          </a:stretch>
        </p:blipFill>
        <p:spPr>
          <a:xfrm>
            <a:off x="4245742" y="5807463"/>
            <a:ext cx="3700516" cy="773627"/>
          </a:xfrm>
          <a:prstGeom prst="rect">
            <a:avLst/>
          </a:prstGeom>
        </p:spPr>
      </p:pic>
    </p:spTree>
    <p:extLst>
      <p:ext uri="{BB962C8B-B14F-4D97-AF65-F5344CB8AC3E}">
        <p14:creationId xmlns:p14="http://schemas.microsoft.com/office/powerpoint/2010/main" val="328673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8B34-01F0-AA73-1928-53F304DDF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B38CC-CCE5-8A0A-267E-E982B56D221A}"/>
              </a:ext>
            </a:extLst>
          </p:cNvPr>
          <p:cNvSpPr>
            <a:spLocks noGrp="1"/>
          </p:cNvSpPr>
          <p:nvPr>
            <p:ph type="title"/>
          </p:nvPr>
        </p:nvSpPr>
        <p:spPr>
          <a:xfrm>
            <a:off x="1427927" y="0"/>
            <a:ext cx="10353762" cy="1257300"/>
          </a:xfrm>
        </p:spPr>
        <p:txBody>
          <a:bodyPr/>
          <a:lstStyle/>
          <a:p>
            <a:r>
              <a:rPr lang="en-US" dirty="0" err="1"/>
              <a:t>Brixadi</a:t>
            </a:r>
            <a:r>
              <a:rPr lang="en-US" dirty="0"/>
              <a:t> Pharmacokinetics</a:t>
            </a:r>
          </a:p>
        </p:txBody>
      </p:sp>
      <p:graphicFrame>
        <p:nvGraphicFramePr>
          <p:cNvPr id="6" name="Table 5">
            <a:extLst>
              <a:ext uri="{FF2B5EF4-FFF2-40B4-BE49-F238E27FC236}">
                <a16:creationId xmlns:a16="http://schemas.microsoft.com/office/drawing/2014/main" id="{20CABA8B-C52E-CBAB-3A60-318741813688}"/>
              </a:ext>
            </a:extLst>
          </p:cNvPr>
          <p:cNvGraphicFramePr>
            <a:graphicFrameLocks noGrp="1"/>
          </p:cNvGraphicFramePr>
          <p:nvPr>
            <p:extLst>
              <p:ext uri="{D42A27DB-BD31-4B8C-83A1-F6EECF244321}">
                <p14:modId xmlns:p14="http://schemas.microsoft.com/office/powerpoint/2010/main" val="3524524085"/>
              </p:ext>
            </p:extLst>
          </p:nvPr>
        </p:nvGraphicFramePr>
        <p:xfrm>
          <a:off x="326138" y="2337450"/>
          <a:ext cx="11455551" cy="2688233"/>
        </p:xfrm>
        <a:graphic>
          <a:graphicData uri="http://schemas.openxmlformats.org/drawingml/2006/table">
            <a:tbl>
              <a:tblPr firstRow="1" bandRow="1">
                <a:tableStyleId>{5C22544A-7EE6-4342-B048-85BDC9FD1C3A}</a:tableStyleId>
              </a:tblPr>
              <a:tblGrid>
                <a:gridCol w="2291111">
                  <a:extLst>
                    <a:ext uri="{9D8B030D-6E8A-4147-A177-3AD203B41FA5}">
                      <a16:colId xmlns:a16="http://schemas.microsoft.com/office/drawing/2014/main" val="1491064067"/>
                    </a:ext>
                  </a:extLst>
                </a:gridCol>
                <a:gridCol w="1145555">
                  <a:extLst>
                    <a:ext uri="{9D8B030D-6E8A-4147-A177-3AD203B41FA5}">
                      <a16:colId xmlns:a16="http://schemas.microsoft.com/office/drawing/2014/main" val="354436226"/>
                    </a:ext>
                  </a:extLst>
                </a:gridCol>
                <a:gridCol w="1145555">
                  <a:extLst>
                    <a:ext uri="{9D8B030D-6E8A-4147-A177-3AD203B41FA5}">
                      <a16:colId xmlns:a16="http://schemas.microsoft.com/office/drawing/2014/main" val="3158168217"/>
                    </a:ext>
                  </a:extLst>
                </a:gridCol>
                <a:gridCol w="1145555">
                  <a:extLst>
                    <a:ext uri="{9D8B030D-6E8A-4147-A177-3AD203B41FA5}">
                      <a16:colId xmlns:a16="http://schemas.microsoft.com/office/drawing/2014/main" val="179991719"/>
                    </a:ext>
                  </a:extLst>
                </a:gridCol>
                <a:gridCol w="1145555">
                  <a:extLst>
                    <a:ext uri="{9D8B030D-6E8A-4147-A177-3AD203B41FA5}">
                      <a16:colId xmlns:a16="http://schemas.microsoft.com/office/drawing/2014/main" val="2013854"/>
                    </a:ext>
                  </a:extLst>
                </a:gridCol>
                <a:gridCol w="1145555">
                  <a:extLst>
                    <a:ext uri="{9D8B030D-6E8A-4147-A177-3AD203B41FA5}">
                      <a16:colId xmlns:a16="http://schemas.microsoft.com/office/drawing/2014/main" val="510673466"/>
                    </a:ext>
                  </a:extLst>
                </a:gridCol>
                <a:gridCol w="1145555">
                  <a:extLst>
                    <a:ext uri="{9D8B030D-6E8A-4147-A177-3AD203B41FA5}">
                      <a16:colId xmlns:a16="http://schemas.microsoft.com/office/drawing/2014/main" val="2213452843"/>
                    </a:ext>
                  </a:extLst>
                </a:gridCol>
                <a:gridCol w="1145555">
                  <a:extLst>
                    <a:ext uri="{9D8B030D-6E8A-4147-A177-3AD203B41FA5}">
                      <a16:colId xmlns:a16="http://schemas.microsoft.com/office/drawing/2014/main" val="2585665670"/>
                    </a:ext>
                  </a:extLst>
                </a:gridCol>
                <a:gridCol w="1145555">
                  <a:extLst>
                    <a:ext uri="{9D8B030D-6E8A-4147-A177-3AD203B41FA5}">
                      <a16:colId xmlns:a16="http://schemas.microsoft.com/office/drawing/2014/main" val="2975104843"/>
                    </a:ext>
                  </a:extLst>
                </a:gridCol>
              </a:tblGrid>
              <a:tr h="370840">
                <a:tc>
                  <a:txBody>
                    <a:bodyPr/>
                    <a:lstStyle/>
                    <a:p>
                      <a:pPr algn="ctr"/>
                      <a:r>
                        <a:rPr lang="en-US" sz="2400" dirty="0"/>
                        <a:t>Pharmacokinetic Parameters</a:t>
                      </a:r>
                    </a:p>
                  </a:txBody>
                  <a:tcPr>
                    <a:solidFill>
                      <a:srgbClr val="0070C0"/>
                    </a:solidFill>
                  </a:tcPr>
                </a:tc>
                <a:tc gridSpan="2">
                  <a:txBody>
                    <a:bodyPr/>
                    <a:lstStyle/>
                    <a:p>
                      <a:pPr algn="ctr"/>
                      <a:r>
                        <a:rPr lang="en-US" sz="2400" dirty="0"/>
                        <a:t>Daily</a:t>
                      </a:r>
                      <a:r>
                        <a:rPr lang="en-US" dirty="0"/>
                        <a:t> TM</a:t>
                      </a:r>
                    </a:p>
                  </a:txBody>
                  <a:tcPr>
                    <a:solidFill>
                      <a:srgbClr val="0070C0"/>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Goudy Old Style"/>
                        <a:ea typeface="+mn-ea"/>
                        <a:cs typeface="+mn-cs"/>
                      </a:endParaRPr>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oudy Old Style"/>
                          <a:ea typeface="+mn-ea"/>
                          <a:cs typeface="+mn-cs"/>
                        </a:rPr>
                        <a:t>Weekly</a:t>
                      </a:r>
                    </a:p>
                  </a:txBody>
                  <a:tcPr>
                    <a:solidFill>
                      <a:srgbClr val="0070C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solidFill>
                      <a:srgbClr val="0070C0"/>
                    </a:solidFill>
                  </a:tcPr>
                </a:tc>
                <a:tc hMerge="1">
                  <a:txBody>
                    <a:bodyPr/>
                    <a:lstStyle/>
                    <a:p>
                      <a:pPr algn="ctr"/>
                      <a:endParaRPr lang="en-US" dirty="0"/>
                    </a:p>
                  </a:txBody>
                  <a:tcPr>
                    <a:solidFill>
                      <a:srgbClr val="0070C0"/>
                    </a:solidFill>
                  </a:tcPr>
                </a:tc>
                <a:tc gridSpan="3">
                  <a:txBody>
                    <a:bodyPr/>
                    <a:lstStyle/>
                    <a:p>
                      <a:pPr algn="ctr"/>
                      <a:r>
                        <a:rPr lang="en-US" sz="2400" dirty="0"/>
                        <a:t>Monthly</a:t>
                      </a:r>
                    </a:p>
                  </a:txBody>
                  <a:tcPr>
                    <a:solidFill>
                      <a:srgbClr val="0070C0"/>
                    </a:solidFill>
                  </a:tcPr>
                </a:tc>
                <a:tc hMerge="1">
                  <a:txBody>
                    <a:bodyPr/>
                    <a:lstStyle/>
                    <a:p>
                      <a:pPr algn="ctr"/>
                      <a:endParaRPr lang="en-US" dirty="0"/>
                    </a:p>
                  </a:txBody>
                  <a:tcPr>
                    <a:solidFill>
                      <a:srgbClr val="0070C0"/>
                    </a:solidFill>
                  </a:tcPr>
                </a:tc>
                <a:tc hMerge="1">
                  <a:txBody>
                    <a:bodyPr/>
                    <a:lstStyle/>
                    <a:p>
                      <a:pPr algn="ctr"/>
                      <a:endParaRPr lang="en-US" dirty="0"/>
                    </a:p>
                  </a:txBody>
                  <a:tcPr>
                    <a:solidFill>
                      <a:srgbClr val="0070C0"/>
                    </a:solidFill>
                  </a:tcPr>
                </a:tc>
                <a:extLst>
                  <a:ext uri="{0D108BD9-81ED-4DB2-BD59-A6C34878D82A}">
                    <a16:rowId xmlns:a16="http://schemas.microsoft.com/office/drawing/2014/main" val="1194768829"/>
                  </a:ext>
                </a:extLst>
              </a:tr>
              <a:tr h="370840">
                <a:tc>
                  <a:txBody>
                    <a:bodyPr/>
                    <a:lstStyle/>
                    <a:p>
                      <a:pPr algn="ctr"/>
                      <a:r>
                        <a:rPr lang="en-US" sz="2400" b="1" dirty="0"/>
                        <a:t>Mean (SS)</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12mg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24mg </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16mg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24mg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32mg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64mg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96mg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128mg</a:t>
                      </a:r>
                    </a:p>
                  </a:txBody>
                  <a:tcPr>
                    <a:lnB w="19050" cap="flat" cmpd="sng" algn="ctr">
                      <a:noFill/>
                      <a:prstDash val="solid"/>
                      <a:round/>
                      <a:headEnd type="none" w="med" len="med"/>
                      <a:tailEnd type="none" w="med" len="med"/>
                    </a:lnB>
                    <a:solidFill>
                      <a:srgbClr val="00B0F0"/>
                    </a:solidFill>
                  </a:tcPr>
                </a:tc>
                <a:extLst>
                  <a:ext uri="{0D108BD9-81ED-4DB2-BD59-A6C34878D82A}">
                    <a16:rowId xmlns:a16="http://schemas.microsoft.com/office/drawing/2014/main" val="1362132566"/>
                  </a:ext>
                </a:extLst>
              </a:tr>
              <a:tr h="493673">
                <a:tc>
                  <a:txBody>
                    <a:bodyPr/>
                    <a:lstStyle/>
                    <a:p>
                      <a:pPr algn="ctr"/>
                      <a:r>
                        <a:rPr lang="en-US" sz="2400" dirty="0" err="1"/>
                        <a:t>Cavg,ss</a:t>
                      </a:r>
                      <a:r>
                        <a:rPr lang="en-US" sz="2400" dirty="0"/>
                        <a:t> (ng/mL)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1.71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2.91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4.2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3.9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2047214394"/>
                  </a:ext>
                </a:extLst>
              </a:tr>
              <a:tr h="370840">
                <a:tc>
                  <a:txBody>
                    <a:bodyPr/>
                    <a:lstStyle/>
                    <a:p>
                      <a:pPr algn="ctr"/>
                      <a:r>
                        <a:rPr lang="en-US" sz="2400" dirty="0" err="1"/>
                        <a:t>Cmax,ss</a:t>
                      </a:r>
                      <a:r>
                        <a:rPr lang="en-US" sz="2400" dirty="0"/>
                        <a:t> (ng/mL)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5.35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8.27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4.7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5.5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6.9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4.0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6.0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11.1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893123241"/>
                  </a:ext>
                </a:extLst>
              </a:tr>
              <a:tr h="370840">
                <a:tc>
                  <a:txBody>
                    <a:bodyPr/>
                    <a:lstStyle/>
                    <a:p>
                      <a:pPr algn="ctr"/>
                      <a:r>
                        <a:rPr lang="en-US" sz="2400" dirty="0" err="1"/>
                        <a:t>Cmin,ss</a:t>
                      </a:r>
                      <a:r>
                        <a:rPr lang="en-US" sz="2400" dirty="0"/>
                        <a:t> (ng/mL)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0.81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1.54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0.8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1.3</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804355758"/>
                  </a:ext>
                </a:extLst>
              </a:tr>
            </a:tbl>
          </a:graphicData>
        </a:graphic>
      </p:graphicFrame>
      <p:cxnSp>
        <p:nvCxnSpPr>
          <p:cNvPr id="10" name="Straight Connector 9">
            <a:extLst>
              <a:ext uri="{FF2B5EF4-FFF2-40B4-BE49-F238E27FC236}">
                <a16:creationId xmlns:a16="http://schemas.microsoft.com/office/drawing/2014/main" id="{CC746062-B5D2-DB49-AF5B-441B5049F839}"/>
              </a:ext>
            </a:extLst>
          </p:cNvPr>
          <p:cNvCxnSpPr>
            <a:cxnSpLocks/>
          </p:cNvCxnSpPr>
          <p:nvPr/>
        </p:nvCxnSpPr>
        <p:spPr>
          <a:xfrm>
            <a:off x="2620108" y="2337450"/>
            <a:ext cx="0" cy="266113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68D22A-F3D1-B886-6F0B-2E794BCBE5CB}"/>
              </a:ext>
            </a:extLst>
          </p:cNvPr>
          <p:cNvCxnSpPr>
            <a:cxnSpLocks/>
          </p:cNvCxnSpPr>
          <p:nvPr/>
        </p:nvCxnSpPr>
        <p:spPr>
          <a:xfrm>
            <a:off x="4900246" y="2303585"/>
            <a:ext cx="0" cy="266113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1A1DC3-40BC-F64D-69E3-02539176914F}"/>
              </a:ext>
            </a:extLst>
          </p:cNvPr>
          <p:cNvCxnSpPr>
            <a:cxnSpLocks/>
          </p:cNvCxnSpPr>
          <p:nvPr/>
        </p:nvCxnSpPr>
        <p:spPr>
          <a:xfrm>
            <a:off x="8358553" y="2337450"/>
            <a:ext cx="0" cy="262727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1B38159-6567-36C0-3AAC-2E5F691F93FF}"/>
              </a:ext>
            </a:extLst>
          </p:cNvPr>
          <p:cNvSpPr/>
          <p:nvPr/>
        </p:nvSpPr>
        <p:spPr>
          <a:xfrm>
            <a:off x="4900246" y="3604846"/>
            <a:ext cx="3458303" cy="422031"/>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E03DA4-AA11-531F-D071-BC2B7289D778}"/>
              </a:ext>
            </a:extLst>
          </p:cNvPr>
          <p:cNvSpPr/>
          <p:nvPr/>
        </p:nvSpPr>
        <p:spPr>
          <a:xfrm>
            <a:off x="8317526" y="3600288"/>
            <a:ext cx="3458303" cy="422031"/>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41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98878-1879-48BB-491E-D80E9D6B9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E486E-1DD3-4A2A-D258-9634BD4498A5}"/>
              </a:ext>
            </a:extLst>
          </p:cNvPr>
          <p:cNvSpPr>
            <a:spLocks noGrp="1"/>
          </p:cNvSpPr>
          <p:nvPr>
            <p:ph type="title"/>
          </p:nvPr>
        </p:nvSpPr>
        <p:spPr>
          <a:xfrm>
            <a:off x="1427927" y="0"/>
            <a:ext cx="10353762" cy="1257300"/>
          </a:xfrm>
        </p:spPr>
        <p:txBody>
          <a:bodyPr/>
          <a:lstStyle/>
          <a:p>
            <a:r>
              <a:rPr lang="en-US" dirty="0" err="1"/>
              <a:t>Brixadi</a:t>
            </a:r>
            <a:r>
              <a:rPr lang="en-US" dirty="0"/>
              <a:t> Pharmacokinetics</a:t>
            </a:r>
          </a:p>
        </p:txBody>
      </p:sp>
      <p:graphicFrame>
        <p:nvGraphicFramePr>
          <p:cNvPr id="6" name="Table 5">
            <a:extLst>
              <a:ext uri="{FF2B5EF4-FFF2-40B4-BE49-F238E27FC236}">
                <a16:creationId xmlns:a16="http://schemas.microsoft.com/office/drawing/2014/main" id="{DAB10827-90AD-FFA5-4CA7-BA90633DDC9A}"/>
              </a:ext>
            </a:extLst>
          </p:cNvPr>
          <p:cNvGraphicFramePr>
            <a:graphicFrameLocks noGrp="1"/>
          </p:cNvGraphicFramePr>
          <p:nvPr>
            <p:extLst>
              <p:ext uri="{D42A27DB-BD31-4B8C-83A1-F6EECF244321}">
                <p14:modId xmlns:p14="http://schemas.microsoft.com/office/powerpoint/2010/main" val="3856547286"/>
              </p:ext>
            </p:extLst>
          </p:nvPr>
        </p:nvGraphicFramePr>
        <p:xfrm>
          <a:off x="328246" y="2317522"/>
          <a:ext cx="11535507" cy="2688233"/>
        </p:xfrm>
        <a:graphic>
          <a:graphicData uri="http://schemas.openxmlformats.org/drawingml/2006/table">
            <a:tbl>
              <a:tblPr firstRow="1" bandRow="1">
                <a:tableStyleId>{5C22544A-7EE6-4342-B048-85BDC9FD1C3A}</a:tableStyleId>
              </a:tblPr>
              <a:tblGrid>
                <a:gridCol w="2307099">
                  <a:extLst>
                    <a:ext uri="{9D8B030D-6E8A-4147-A177-3AD203B41FA5}">
                      <a16:colId xmlns:a16="http://schemas.microsoft.com/office/drawing/2014/main" val="1491064067"/>
                    </a:ext>
                  </a:extLst>
                </a:gridCol>
                <a:gridCol w="1153551">
                  <a:extLst>
                    <a:ext uri="{9D8B030D-6E8A-4147-A177-3AD203B41FA5}">
                      <a16:colId xmlns:a16="http://schemas.microsoft.com/office/drawing/2014/main" val="179991719"/>
                    </a:ext>
                  </a:extLst>
                </a:gridCol>
                <a:gridCol w="1153551">
                  <a:extLst>
                    <a:ext uri="{9D8B030D-6E8A-4147-A177-3AD203B41FA5}">
                      <a16:colId xmlns:a16="http://schemas.microsoft.com/office/drawing/2014/main" val="2013854"/>
                    </a:ext>
                  </a:extLst>
                </a:gridCol>
                <a:gridCol w="1153551">
                  <a:extLst>
                    <a:ext uri="{9D8B030D-6E8A-4147-A177-3AD203B41FA5}">
                      <a16:colId xmlns:a16="http://schemas.microsoft.com/office/drawing/2014/main" val="510673466"/>
                    </a:ext>
                  </a:extLst>
                </a:gridCol>
                <a:gridCol w="1153551">
                  <a:extLst>
                    <a:ext uri="{9D8B030D-6E8A-4147-A177-3AD203B41FA5}">
                      <a16:colId xmlns:a16="http://schemas.microsoft.com/office/drawing/2014/main" val="2213452843"/>
                    </a:ext>
                  </a:extLst>
                </a:gridCol>
                <a:gridCol w="1153551">
                  <a:extLst>
                    <a:ext uri="{9D8B030D-6E8A-4147-A177-3AD203B41FA5}">
                      <a16:colId xmlns:a16="http://schemas.microsoft.com/office/drawing/2014/main" val="2585665670"/>
                    </a:ext>
                  </a:extLst>
                </a:gridCol>
                <a:gridCol w="1153551">
                  <a:extLst>
                    <a:ext uri="{9D8B030D-6E8A-4147-A177-3AD203B41FA5}">
                      <a16:colId xmlns:a16="http://schemas.microsoft.com/office/drawing/2014/main" val="2975104843"/>
                    </a:ext>
                  </a:extLst>
                </a:gridCol>
                <a:gridCol w="1153551">
                  <a:extLst>
                    <a:ext uri="{9D8B030D-6E8A-4147-A177-3AD203B41FA5}">
                      <a16:colId xmlns:a16="http://schemas.microsoft.com/office/drawing/2014/main" val="1900545235"/>
                    </a:ext>
                  </a:extLst>
                </a:gridCol>
                <a:gridCol w="1153551">
                  <a:extLst>
                    <a:ext uri="{9D8B030D-6E8A-4147-A177-3AD203B41FA5}">
                      <a16:colId xmlns:a16="http://schemas.microsoft.com/office/drawing/2014/main" val="64940327"/>
                    </a:ext>
                  </a:extLst>
                </a:gridCol>
              </a:tblGrid>
              <a:tr h="370840">
                <a:tc>
                  <a:txBody>
                    <a:bodyPr/>
                    <a:lstStyle/>
                    <a:p>
                      <a:pPr algn="ctr"/>
                      <a:r>
                        <a:rPr lang="en-US" sz="2400" dirty="0"/>
                        <a:t>Pharmacokinetic Parameters</a:t>
                      </a:r>
                    </a:p>
                  </a:txBody>
                  <a:tcPr>
                    <a:solidFill>
                      <a:srgbClr val="0070C0"/>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Goudy Old Style"/>
                          <a:ea typeface="+mn-ea"/>
                          <a:cs typeface="+mn-cs"/>
                        </a:rPr>
                        <a:t>Brxadi</a:t>
                      </a:r>
                      <a:r>
                        <a:rPr kumimoji="0" lang="en-US" sz="2400" b="1" i="0" u="none" strike="noStrike" kern="1200" cap="none" spc="0" normalizeH="0" baseline="0" noProof="0" dirty="0">
                          <a:ln>
                            <a:noFill/>
                          </a:ln>
                          <a:solidFill>
                            <a:prstClr val="white"/>
                          </a:solidFill>
                          <a:effectLst/>
                          <a:uLnTx/>
                          <a:uFillTx/>
                          <a:latin typeface="Goudy Old Style"/>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oudy Old Style"/>
                          <a:ea typeface="+mn-ea"/>
                          <a:cs typeface="+mn-cs"/>
                        </a:rPr>
                        <a:t>Weekly</a:t>
                      </a:r>
                    </a:p>
                  </a:txBody>
                  <a:tcPr>
                    <a:solidFill>
                      <a:srgbClr val="0070C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solidFill>
                      <a:srgbClr val="0070C0"/>
                    </a:solidFill>
                  </a:tcPr>
                </a:tc>
                <a:tc hMerge="1">
                  <a:txBody>
                    <a:bodyPr/>
                    <a:lstStyle/>
                    <a:p>
                      <a:pPr algn="ctr"/>
                      <a:endParaRPr lang="en-US" dirty="0"/>
                    </a:p>
                  </a:txBody>
                  <a:tcPr>
                    <a:solidFill>
                      <a:srgbClr val="0070C0"/>
                    </a:solidFill>
                  </a:tcPr>
                </a:tc>
                <a:tc gridSpan="3">
                  <a:txBody>
                    <a:bodyPr/>
                    <a:lstStyle/>
                    <a:p>
                      <a:pPr algn="ctr"/>
                      <a:r>
                        <a:rPr lang="en-US" sz="2400" dirty="0" err="1"/>
                        <a:t>Brixadi</a:t>
                      </a:r>
                      <a:r>
                        <a:rPr lang="en-US" sz="2400" dirty="0"/>
                        <a:t> </a:t>
                      </a:r>
                    </a:p>
                    <a:p>
                      <a:pPr algn="ctr"/>
                      <a:r>
                        <a:rPr lang="en-US" sz="2400" dirty="0"/>
                        <a:t>Monthly</a:t>
                      </a:r>
                    </a:p>
                  </a:txBody>
                  <a:tcPr>
                    <a:solidFill>
                      <a:srgbClr val="0070C0"/>
                    </a:solidFill>
                  </a:tcPr>
                </a:tc>
                <a:tc hMerge="1">
                  <a:txBody>
                    <a:bodyPr/>
                    <a:lstStyle/>
                    <a:p>
                      <a:pPr algn="ctr"/>
                      <a:endParaRPr lang="en-US" dirty="0"/>
                    </a:p>
                  </a:txBody>
                  <a:tcPr>
                    <a:solidFill>
                      <a:srgbClr val="0070C0"/>
                    </a:solidFill>
                  </a:tcPr>
                </a:tc>
                <a:tc hMerge="1">
                  <a:txBody>
                    <a:bodyPr/>
                    <a:lstStyle/>
                    <a:p>
                      <a:pPr algn="ctr"/>
                      <a:endParaRPr lang="en-US" dirty="0"/>
                    </a:p>
                  </a:txBody>
                  <a:tcPr>
                    <a:solidFill>
                      <a:srgbClr val="0070C0"/>
                    </a:solidFill>
                  </a:tcPr>
                </a:tc>
                <a:tc gridSpan="2">
                  <a:txBody>
                    <a:bodyPr/>
                    <a:lstStyle/>
                    <a:p>
                      <a:pPr algn="ctr"/>
                      <a:r>
                        <a:rPr lang="en-US" sz="2400" dirty="0" err="1"/>
                        <a:t>Sublocade</a:t>
                      </a:r>
                      <a:endParaRPr lang="en-US" sz="2400" dirty="0"/>
                    </a:p>
                  </a:txBody>
                  <a:tcPr>
                    <a:solidFill>
                      <a:srgbClr val="0070C0"/>
                    </a:solidFill>
                  </a:tcPr>
                </a:tc>
                <a:tc hMerge="1">
                  <a:txBody>
                    <a:bodyPr/>
                    <a:lstStyle/>
                    <a:p>
                      <a:pPr algn="ctr"/>
                      <a:endParaRPr lang="en-US" sz="2400" dirty="0"/>
                    </a:p>
                  </a:txBody>
                  <a:tcPr>
                    <a:solidFill>
                      <a:srgbClr val="0070C0"/>
                    </a:solidFill>
                  </a:tcPr>
                </a:tc>
                <a:extLst>
                  <a:ext uri="{0D108BD9-81ED-4DB2-BD59-A6C34878D82A}">
                    <a16:rowId xmlns:a16="http://schemas.microsoft.com/office/drawing/2014/main" val="1194768829"/>
                  </a:ext>
                </a:extLst>
              </a:tr>
              <a:tr h="370840">
                <a:tc>
                  <a:txBody>
                    <a:bodyPr/>
                    <a:lstStyle/>
                    <a:p>
                      <a:pPr algn="ctr"/>
                      <a:r>
                        <a:rPr lang="en-US" sz="2400" b="1" dirty="0"/>
                        <a:t>Mean (SS)</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16mg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24mg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32mg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64mg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96mg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128mg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100mg</a:t>
                      </a:r>
                    </a:p>
                  </a:txBody>
                  <a:tcPr>
                    <a:lnB w="19050" cap="flat" cmpd="sng" algn="ctr">
                      <a:noFill/>
                      <a:prstDash val="solid"/>
                      <a:round/>
                      <a:headEnd type="none" w="med" len="med"/>
                      <a:tailEnd type="none" w="med" len="med"/>
                    </a:lnB>
                    <a:solidFill>
                      <a:srgbClr val="00B0F0"/>
                    </a:solidFill>
                  </a:tcPr>
                </a:tc>
                <a:tc>
                  <a:txBody>
                    <a:bodyPr/>
                    <a:lstStyle/>
                    <a:p>
                      <a:pPr algn="ctr"/>
                      <a:r>
                        <a:rPr lang="en-US" sz="2400" b="1" dirty="0"/>
                        <a:t>300mg</a:t>
                      </a:r>
                    </a:p>
                  </a:txBody>
                  <a:tcPr>
                    <a:lnB w="19050" cap="flat" cmpd="sng" algn="ctr">
                      <a:noFill/>
                      <a:prstDash val="solid"/>
                      <a:round/>
                      <a:headEnd type="none" w="med" len="med"/>
                      <a:tailEnd type="none" w="med" len="med"/>
                    </a:lnB>
                    <a:solidFill>
                      <a:srgbClr val="00B0F0"/>
                    </a:solidFill>
                  </a:tcPr>
                </a:tc>
                <a:extLst>
                  <a:ext uri="{0D108BD9-81ED-4DB2-BD59-A6C34878D82A}">
                    <a16:rowId xmlns:a16="http://schemas.microsoft.com/office/drawing/2014/main" val="1362132566"/>
                  </a:ext>
                </a:extLst>
              </a:tr>
              <a:tr h="493673">
                <a:tc>
                  <a:txBody>
                    <a:bodyPr/>
                    <a:lstStyle/>
                    <a:p>
                      <a:pPr algn="ctr"/>
                      <a:r>
                        <a:rPr lang="en-US" sz="2400" dirty="0" err="1"/>
                        <a:t>Cavg,ss</a:t>
                      </a:r>
                      <a:r>
                        <a:rPr lang="en-US" sz="2400" dirty="0"/>
                        <a:t> (ng/mL)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4.2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3.9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3.21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6.54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2047214394"/>
                  </a:ext>
                </a:extLst>
              </a:tr>
              <a:tr h="370840">
                <a:tc>
                  <a:txBody>
                    <a:bodyPr/>
                    <a:lstStyle/>
                    <a:p>
                      <a:pPr algn="ctr"/>
                      <a:r>
                        <a:rPr lang="en-US" sz="2400" dirty="0" err="1"/>
                        <a:t>Cmax,ss</a:t>
                      </a:r>
                      <a:r>
                        <a:rPr lang="en-US" sz="2400" dirty="0"/>
                        <a:t> (ng/mL)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4.7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5.5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6.9</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4.0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6.0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11.1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4.88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10.12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893123241"/>
                  </a:ext>
                </a:extLst>
              </a:tr>
              <a:tr h="370840">
                <a:tc>
                  <a:txBody>
                    <a:bodyPr/>
                    <a:lstStyle/>
                    <a:p>
                      <a:pPr algn="ctr"/>
                      <a:r>
                        <a:rPr lang="en-US" sz="2400" dirty="0" err="1"/>
                        <a:t>Cmin,ss</a:t>
                      </a:r>
                      <a:r>
                        <a:rPr lang="en-US" sz="2400" dirty="0"/>
                        <a:t> (ng/mL)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0.8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1.3</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2.48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tc>
                  <a:txBody>
                    <a:bodyPr/>
                    <a:lstStyle/>
                    <a:p>
                      <a:pPr algn="ctr"/>
                      <a:r>
                        <a:rPr lang="en-US" sz="2400" dirty="0"/>
                        <a:t>5.01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804355758"/>
                  </a:ext>
                </a:extLst>
              </a:tr>
            </a:tbl>
          </a:graphicData>
        </a:graphic>
      </p:graphicFrame>
      <p:cxnSp>
        <p:nvCxnSpPr>
          <p:cNvPr id="10" name="Straight Connector 9">
            <a:extLst>
              <a:ext uri="{FF2B5EF4-FFF2-40B4-BE49-F238E27FC236}">
                <a16:creationId xmlns:a16="http://schemas.microsoft.com/office/drawing/2014/main" id="{B0BD0A24-E61B-F998-2A62-113F0325DAD6}"/>
              </a:ext>
            </a:extLst>
          </p:cNvPr>
          <p:cNvCxnSpPr>
            <a:cxnSpLocks/>
          </p:cNvCxnSpPr>
          <p:nvPr/>
        </p:nvCxnSpPr>
        <p:spPr>
          <a:xfrm>
            <a:off x="2655277" y="2331069"/>
            <a:ext cx="0" cy="266113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99FD41-6987-6057-E5B5-EEA6248534D4}"/>
              </a:ext>
            </a:extLst>
          </p:cNvPr>
          <p:cNvCxnSpPr>
            <a:cxnSpLocks/>
          </p:cNvCxnSpPr>
          <p:nvPr/>
        </p:nvCxnSpPr>
        <p:spPr>
          <a:xfrm>
            <a:off x="6090137" y="2338755"/>
            <a:ext cx="0" cy="266113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851CD3-E585-D477-09D8-5C40C5440EC1}"/>
              </a:ext>
            </a:extLst>
          </p:cNvPr>
          <p:cNvCxnSpPr>
            <a:cxnSpLocks/>
          </p:cNvCxnSpPr>
          <p:nvPr/>
        </p:nvCxnSpPr>
        <p:spPr>
          <a:xfrm>
            <a:off x="9554307" y="2355687"/>
            <a:ext cx="0" cy="262727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48E1CD3-76C2-B958-06B0-DDF17309B4FF}"/>
              </a:ext>
            </a:extLst>
          </p:cNvPr>
          <p:cNvSpPr/>
          <p:nvPr/>
        </p:nvSpPr>
        <p:spPr>
          <a:xfrm>
            <a:off x="10691445" y="3604846"/>
            <a:ext cx="1172307" cy="545123"/>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5F74ED0-D6E4-F603-092A-3C768018D776}"/>
              </a:ext>
            </a:extLst>
          </p:cNvPr>
          <p:cNvSpPr/>
          <p:nvPr/>
        </p:nvSpPr>
        <p:spPr>
          <a:xfrm>
            <a:off x="8399584" y="4021015"/>
            <a:ext cx="1172307" cy="545123"/>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FCD-5C5F-4301-95D6-182A1D57A55B}"/>
              </a:ext>
            </a:extLst>
          </p:cNvPr>
          <p:cNvSpPr>
            <a:spLocks noGrp="1"/>
          </p:cNvSpPr>
          <p:nvPr>
            <p:ph type="title"/>
          </p:nvPr>
        </p:nvSpPr>
        <p:spPr>
          <a:xfrm>
            <a:off x="919119" y="359488"/>
            <a:ext cx="10353762" cy="435793"/>
          </a:xfrm>
        </p:spPr>
        <p:txBody>
          <a:bodyPr>
            <a:noAutofit/>
          </a:bodyPr>
          <a:lstStyle/>
          <a:p>
            <a:r>
              <a:rPr lang="en-US" sz="4400" dirty="0"/>
              <a:t>Buprenorphine Long-acting Injections (LAIs)</a:t>
            </a:r>
          </a:p>
        </p:txBody>
      </p:sp>
      <p:sp>
        <p:nvSpPr>
          <p:cNvPr id="3" name="Content Placeholder 2">
            <a:extLst>
              <a:ext uri="{FF2B5EF4-FFF2-40B4-BE49-F238E27FC236}">
                <a16:creationId xmlns:a16="http://schemas.microsoft.com/office/drawing/2014/main" id="{45380A7E-31D7-41D9-B034-252D50852AF9}"/>
              </a:ext>
            </a:extLst>
          </p:cNvPr>
          <p:cNvSpPr>
            <a:spLocks noGrp="1"/>
          </p:cNvSpPr>
          <p:nvPr>
            <p:ph idx="1"/>
          </p:nvPr>
        </p:nvSpPr>
        <p:spPr>
          <a:xfrm>
            <a:off x="7631619" y="3789871"/>
            <a:ext cx="2789090" cy="774622"/>
          </a:xfrm>
        </p:spPr>
        <p:txBody>
          <a:bodyPr>
            <a:noAutofit/>
          </a:bodyPr>
          <a:lstStyle/>
          <a:p>
            <a:pPr marL="36900" indent="0" algn="ctr">
              <a:spcAft>
                <a:spcPts val="1800"/>
              </a:spcAft>
              <a:buNone/>
            </a:pPr>
            <a:r>
              <a:rPr lang="en-US" sz="2800" b="1" dirty="0"/>
              <a:t>BRIXADI (2023)                                      </a:t>
            </a:r>
          </a:p>
        </p:txBody>
      </p:sp>
      <p:pic>
        <p:nvPicPr>
          <p:cNvPr id="7" name="Picture 6">
            <a:extLst>
              <a:ext uri="{FF2B5EF4-FFF2-40B4-BE49-F238E27FC236}">
                <a16:creationId xmlns:a16="http://schemas.microsoft.com/office/drawing/2014/main" id="{6D2DF8BB-3585-C6D4-051E-7BEBB78FE3B2}"/>
              </a:ext>
            </a:extLst>
          </p:cNvPr>
          <p:cNvPicPr>
            <a:picLocks noChangeAspect="1"/>
          </p:cNvPicPr>
          <p:nvPr/>
        </p:nvPicPr>
        <p:blipFill>
          <a:blip r:embed="rId3"/>
          <a:stretch>
            <a:fillRect/>
          </a:stretch>
        </p:blipFill>
        <p:spPr>
          <a:xfrm>
            <a:off x="5571628" y="4351948"/>
            <a:ext cx="6405073" cy="2334862"/>
          </a:xfrm>
          <a:prstGeom prst="rect">
            <a:avLst/>
          </a:prstGeom>
        </p:spPr>
      </p:pic>
      <p:pic>
        <p:nvPicPr>
          <p:cNvPr id="4" name="Picture 3">
            <a:extLst>
              <a:ext uri="{FF2B5EF4-FFF2-40B4-BE49-F238E27FC236}">
                <a16:creationId xmlns:a16="http://schemas.microsoft.com/office/drawing/2014/main" id="{878A302E-CBA8-5028-F2D9-6D24E390EE4D}"/>
              </a:ext>
            </a:extLst>
          </p:cNvPr>
          <p:cNvPicPr>
            <a:picLocks noChangeAspect="1"/>
          </p:cNvPicPr>
          <p:nvPr/>
        </p:nvPicPr>
        <p:blipFill>
          <a:blip r:embed="rId4"/>
          <a:stretch>
            <a:fillRect/>
          </a:stretch>
        </p:blipFill>
        <p:spPr>
          <a:xfrm>
            <a:off x="215299" y="1861851"/>
            <a:ext cx="6405073" cy="2334862"/>
          </a:xfrm>
          <a:prstGeom prst="rect">
            <a:avLst/>
          </a:prstGeom>
        </p:spPr>
      </p:pic>
      <p:sp>
        <p:nvSpPr>
          <p:cNvPr id="5" name="Content Placeholder 2">
            <a:extLst>
              <a:ext uri="{FF2B5EF4-FFF2-40B4-BE49-F238E27FC236}">
                <a16:creationId xmlns:a16="http://schemas.microsoft.com/office/drawing/2014/main" id="{032EF95B-4CF4-8A8A-6946-24AB13FF6CA3}"/>
              </a:ext>
            </a:extLst>
          </p:cNvPr>
          <p:cNvSpPr txBox="1">
            <a:spLocks/>
          </p:cNvSpPr>
          <p:nvPr/>
        </p:nvSpPr>
        <p:spPr>
          <a:xfrm>
            <a:off x="1271671" y="1235318"/>
            <a:ext cx="4292328" cy="62653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spcAft>
                <a:spcPts val="1800"/>
              </a:spcAft>
              <a:buNone/>
            </a:pPr>
            <a:r>
              <a:rPr lang="en-US" sz="2800" b="1" dirty="0"/>
              <a:t>SUBLOCADE (2017)</a:t>
            </a:r>
          </a:p>
        </p:txBody>
      </p:sp>
      <p:cxnSp>
        <p:nvCxnSpPr>
          <p:cNvPr id="8" name="Straight Connector 7">
            <a:extLst>
              <a:ext uri="{FF2B5EF4-FFF2-40B4-BE49-F238E27FC236}">
                <a16:creationId xmlns:a16="http://schemas.microsoft.com/office/drawing/2014/main" id="{E6C0234F-C220-46AF-6355-A1C1C4B68509}"/>
              </a:ext>
            </a:extLst>
          </p:cNvPr>
          <p:cNvCxnSpPr/>
          <p:nvPr/>
        </p:nvCxnSpPr>
        <p:spPr>
          <a:xfrm>
            <a:off x="0" y="96615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081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2E5F-E51E-F7A7-CAA7-0A3E57353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63FC5-C670-CE4B-FB15-59AEDF0EC8FB}"/>
              </a:ext>
            </a:extLst>
          </p:cNvPr>
          <p:cNvSpPr>
            <a:spLocks noGrp="1"/>
          </p:cNvSpPr>
          <p:nvPr>
            <p:ph type="title"/>
          </p:nvPr>
        </p:nvSpPr>
        <p:spPr>
          <a:xfrm>
            <a:off x="919119" y="0"/>
            <a:ext cx="10353762" cy="1257300"/>
          </a:xfrm>
        </p:spPr>
        <p:txBody>
          <a:bodyPr/>
          <a:lstStyle/>
          <a:p>
            <a:r>
              <a:rPr lang="en-US" dirty="0" err="1"/>
              <a:t>Brixadi</a:t>
            </a:r>
            <a:r>
              <a:rPr lang="en-US" dirty="0"/>
              <a:t> Side Effects</a:t>
            </a:r>
          </a:p>
        </p:txBody>
      </p:sp>
      <p:sp>
        <p:nvSpPr>
          <p:cNvPr id="3" name="Content Placeholder 2">
            <a:extLst>
              <a:ext uri="{FF2B5EF4-FFF2-40B4-BE49-F238E27FC236}">
                <a16:creationId xmlns:a16="http://schemas.microsoft.com/office/drawing/2014/main" id="{7BDB9D22-ECD4-CF22-9A54-95F70D818E74}"/>
              </a:ext>
            </a:extLst>
          </p:cNvPr>
          <p:cNvSpPr>
            <a:spLocks noGrp="1"/>
          </p:cNvSpPr>
          <p:nvPr>
            <p:ph idx="1"/>
          </p:nvPr>
        </p:nvSpPr>
        <p:spPr>
          <a:xfrm>
            <a:off x="0" y="1947414"/>
            <a:ext cx="12197751" cy="1257300"/>
          </a:xfrm>
        </p:spPr>
        <p:txBody>
          <a:bodyPr>
            <a:normAutofit fontScale="92500"/>
          </a:bodyPr>
          <a:lstStyle/>
          <a:p>
            <a:pPr marL="36900" indent="0">
              <a:buNone/>
            </a:pPr>
            <a:r>
              <a:rPr lang="en-US" sz="4000" dirty="0"/>
              <a:t>Similar to SL buprenorphine apart from injection site reactions:</a:t>
            </a:r>
          </a:p>
        </p:txBody>
      </p:sp>
      <p:sp>
        <p:nvSpPr>
          <p:cNvPr id="5" name="Content Placeholder 2">
            <a:extLst>
              <a:ext uri="{FF2B5EF4-FFF2-40B4-BE49-F238E27FC236}">
                <a16:creationId xmlns:a16="http://schemas.microsoft.com/office/drawing/2014/main" id="{BB5B5565-3DF7-2E66-FE6F-9BB6D5D89BFE}"/>
              </a:ext>
            </a:extLst>
          </p:cNvPr>
          <p:cNvSpPr txBox="1">
            <a:spLocks/>
          </p:cNvSpPr>
          <p:nvPr/>
        </p:nvSpPr>
        <p:spPr>
          <a:xfrm>
            <a:off x="919119" y="3204714"/>
            <a:ext cx="5636956" cy="397300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US" sz="3600" dirty="0"/>
              <a:t>Common (&gt;5%) </a:t>
            </a:r>
          </a:p>
          <a:p>
            <a:pPr lvl="1"/>
            <a:r>
              <a:rPr lang="en-US" sz="3200" dirty="0"/>
              <a:t>Constipation</a:t>
            </a:r>
          </a:p>
          <a:p>
            <a:pPr lvl="1"/>
            <a:r>
              <a:rPr lang="en-US" sz="3200" dirty="0"/>
              <a:t>Headaches</a:t>
            </a:r>
          </a:p>
          <a:p>
            <a:pPr lvl="1"/>
            <a:r>
              <a:rPr lang="en-US" sz="3200" dirty="0"/>
              <a:t>Nausea/Vomiting</a:t>
            </a:r>
          </a:p>
          <a:p>
            <a:pPr lvl="1"/>
            <a:r>
              <a:rPr lang="en-US" sz="3200" dirty="0"/>
              <a:t>Increased hepatic enzymes</a:t>
            </a:r>
          </a:p>
          <a:p>
            <a:endParaRPr lang="en-US" sz="3200" dirty="0"/>
          </a:p>
        </p:txBody>
      </p:sp>
      <p:sp>
        <p:nvSpPr>
          <p:cNvPr id="6" name="Content Placeholder 2">
            <a:extLst>
              <a:ext uri="{FF2B5EF4-FFF2-40B4-BE49-F238E27FC236}">
                <a16:creationId xmlns:a16="http://schemas.microsoft.com/office/drawing/2014/main" id="{FD73D000-869F-7EA6-D681-6A35B376CCA3}"/>
              </a:ext>
            </a:extLst>
          </p:cNvPr>
          <p:cNvSpPr txBox="1">
            <a:spLocks/>
          </p:cNvSpPr>
          <p:nvPr/>
        </p:nvSpPr>
        <p:spPr>
          <a:xfrm>
            <a:off x="7073660" y="3204714"/>
            <a:ext cx="6154541" cy="345541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sz="3600" dirty="0"/>
              <a:t>Injection Site related</a:t>
            </a:r>
          </a:p>
          <a:p>
            <a:pPr lvl="1"/>
            <a:r>
              <a:rPr lang="en-US" sz="3200" dirty="0"/>
              <a:t>Pruritis</a:t>
            </a:r>
          </a:p>
          <a:p>
            <a:pPr lvl="1"/>
            <a:r>
              <a:rPr lang="en-US" sz="3200" dirty="0"/>
              <a:t>Pain</a:t>
            </a:r>
          </a:p>
        </p:txBody>
      </p:sp>
    </p:spTree>
    <p:extLst>
      <p:ext uri="{BB962C8B-B14F-4D97-AF65-F5344CB8AC3E}">
        <p14:creationId xmlns:p14="http://schemas.microsoft.com/office/powerpoint/2010/main" val="1839636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BA42A-0F27-9AB4-3C00-C9E87E06349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2DD5715-229C-73A8-D312-7316B3DBF313}"/>
              </a:ext>
            </a:extLst>
          </p:cNvPr>
          <p:cNvSpPr>
            <a:spLocks noGrp="1"/>
          </p:cNvSpPr>
          <p:nvPr>
            <p:ph type="body" idx="1"/>
          </p:nvPr>
        </p:nvSpPr>
        <p:spPr/>
        <p:txBody>
          <a:bodyPr/>
          <a:lstStyle/>
          <a:p>
            <a:r>
              <a:rPr lang="en-US" sz="4400" dirty="0"/>
              <a:t>Contraindications: </a:t>
            </a:r>
          </a:p>
        </p:txBody>
      </p:sp>
      <p:sp>
        <p:nvSpPr>
          <p:cNvPr id="3" name="Content Placeholder 2">
            <a:extLst>
              <a:ext uri="{FF2B5EF4-FFF2-40B4-BE49-F238E27FC236}">
                <a16:creationId xmlns:a16="http://schemas.microsoft.com/office/drawing/2014/main" id="{A45A4AD8-763D-3A58-8F5F-DD99D9F88956}"/>
              </a:ext>
            </a:extLst>
          </p:cNvPr>
          <p:cNvSpPr>
            <a:spLocks noGrp="1"/>
          </p:cNvSpPr>
          <p:nvPr>
            <p:ph sz="half" idx="2"/>
          </p:nvPr>
        </p:nvSpPr>
        <p:spPr/>
        <p:txBody>
          <a:bodyPr>
            <a:normAutofit/>
          </a:bodyPr>
          <a:lstStyle/>
          <a:p>
            <a:pPr marL="396875" lvl="1" indent="-276225"/>
            <a:r>
              <a:rPr lang="en-US" sz="2800" dirty="0"/>
              <a:t>Allergies to components</a:t>
            </a:r>
          </a:p>
          <a:p>
            <a:pPr marL="396875" lvl="1" indent="-276225"/>
            <a:r>
              <a:rPr lang="en-US" sz="2800" dirty="0"/>
              <a:t>GI Obstruction (Paralytic ileus)</a:t>
            </a:r>
          </a:p>
          <a:p>
            <a:pPr marL="396875" lvl="1" indent="-276225"/>
            <a:r>
              <a:rPr lang="en-US" sz="2800" dirty="0"/>
              <a:t>Significant Respiratory Depression</a:t>
            </a:r>
          </a:p>
        </p:txBody>
      </p:sp>
      <p:sp>
        <p:nvSpPr>
          <p:cNvPr id="8" name="Text Placeholder 7">
            <a:extLst>
              <a:ext uri="{FF2B5EF4-FFF2-40B4-BE49-F238E27FC236}">
                <a16:creationId xmlns:a16="http://schemas.microsoft.com/office/drawing/2014/main" id="{C00A18EA-E549-C789-857D-76C442112CC8}"/>
              </a:ext>
            </a:extLst>
          </p:cNvPr>
          <p:cNvSpPr>
            <a:spLocks noGrp="1"/>
          </p:cNvSpPr>
          <p:nvPr>
            <p:ph type="body" sz="quarter" idx="3"/>
          </p:nvPr>
        </p:nvSpPr>
        <p:spPr/>
        <p:txBody>
          <a:bodyPr/>
          <a:lstStyle/>
          <a:p>
            <a:r>
              <a:rPr lang="en-US" sz="4400" dirty="0"/>
              <a:t>Precautions</a:t>
            </a:r>
          </a:p>
        </p:txBody>
      </p:sp>
      <p:sp>
        <p:nvSpPr>
          <p:cNvPr id="9" name="Content Placeholder 8">
            <a:extLst>
              <a:ext uri="{FF2B5EF4-FFF2-40B4-BE49-F238E27FC236}">
                <a16:creationId xmlns:a16="http://schemas.microsoft.com/office/drawing/2014/main" id="{371D6A3F-15DD-3DC1-7247-14D5F1A6B4B5}"/>
              </a:ext>
            </a:extLst>
          </p:cNvPr>
          <p:cNvSpPr>
            <a:spLocks noGrp="1"/>
          </p:cNvSpPr>
          <p:nvPr>
            <p:ph sz="quarter" idx="4"/>
          </p:nvPr>
        </p:nvSpPr>
        <p:spPr/>
        <p:txBody>
          <a:bodyPr>
            <a:normAutofit fontScale="85000" lnSpcReduction="20000"/>
          </a:bodyPr>
          <a:lstStyle/>
          <a:p>
            <a:pPr marL="396875" lvl="1" indent="-276225"/>
            <a:r>
              <a:rPr lang="en-US" sz="2800" dirty="0"/>
              <a:t>CNS Depression</a:t>
            </a:r>
          </a:p>
          <a:p>
            <a:pPr marL="396875" lvl="1" indent="-276225"/>
            <a:r>
              <a:rPr lang="en-US" sz="2800" dirty="0"/>
              <a:t>Serotonin Syndrome</a:t>
            </a:r>
          </a:p>
          <a:p>
            <a:pPr marL="396875" lvl="1" indent="-276225"/>
            <a:r>
              <a:rPr lang="en-US" sz="2800" dirty="0"/>
              <a:t>Hepatic Dysfunction</a:t>
            </a:r>
          </a:p>
          <a:p>
            <a:pPr marL="396875" lvl="1" indent="-276225"/>
            <a:r>
              <a:rPr lang="en-US" sz="2800" dirty="0"/>
              <a:t>Adrenocortical Insufficiency</a:t>
            </a:r>
          </a:p>
          <a:p>
            <a:pPr marL="396875" lvl="1" indent="-276225"/>
            <a:r>
              <a:rPr lang="en-US" sz="2800" dirty="0"/>
              <a:t>Respiratory Diseases</a:t>
            </a:r>
          </a:p>
          <a:p>
            <a:pPr marL="396875" lvl="1" indent="-276225"/>
            <a:r>
              <a:rPr lang="en-US" sz="2800" dirty="0"/>
              <a:t>Seizure Disorders</a:t>
            </a:r>
          </a:p>
          <a:p>
            <a:pPr marL="396875" lvl="1" indent="-276225"/>
            <a:r>
              <a:rPr lang="en-US" sz="2800" dirty="0"/>
              <a:t>Older Adults</a:t>
            </a:r>
          </a:p>
        </p:txBody>
      </p:sp>
      <p:sp>
        <p:nvSpPr>
          <p:cNvPr id="2" name="Title 1">
            <a:extLst>
              <a:ext uri="{FF2B5EF4-FFF2-40B4-BE49-F238E27FC236}">
                <a16:creationId xmlns:a16="http://schemas.microsoft.com/office/drawing/2014/main" id="{413AFEBB-A6E5-8E15-51E0-AC1EFE66F312}"/>
              </a:ext>
            </a:extLst>
          </p:cNvPr>
          <p:cNvSpPr>
            <a:spLocks noGrp="1"/>
          </p:cNvSpPr>
          <p:nvPr>
            <p:ph type="title"/>
          </p:nvPr>
        </p:nvSpPr>
        <p:spPr>
          <a:xfrm>
            <a:off x="919119" y="0"/>
            <a:ext cx="10353762" cy="1257300"/>
          </a:xfrm>
        </p:spPr>
        <p:txBody>
          <a:bodyPr/>
          <a:lstStyle/>
          <a:p>
            <a:r>
              <a:rPr lang="en-US" dirty="0" err="1"/>
              <a:t>Brixadi</a:t>
            </a:r>
            <a:endParaRPr lang="en-US" dirty="0"/>
          </a:p>
        </p:txBody>
      </p:sp>
    </p:spTree>
    <p:extLst>
      <p:ext uri="{BB962C8B-B14F-4D97-AF65-F5344CB8AC3E}">
        <p14:creationId xmlns:p14="http://schemas.microsoft.com/office/powerpoint/2010/main" val="3648641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8AA6-271C-0601-8509-266917F6F5E6}"/>
              </a:ext>
            </a:extLst>
          </p:cNvPr>
          <p:cNvSpPr>
            <a:spLocks noGrp="1"/>
          </p:cNvSpPr>
          <p:nvPr>
            <p:ph type="title"/>
          </p:nvPr>
        </p:nvSpPr>
        <p:spPr>
          <a:xfrm>
            <a:off x="919119" y="141817"/>
            <a:ext cx="10353762" cy="778933"/>
          </a:xfrm>
        </p:spPr>
        <p:txBody>
          <a:bodyPr/>
          <a:lstStyle/>
          <a:p>
            <a:r>
              <a:rPr lang="en-US" dirty="0" err="1"/>
              <a:t>Brixadi</a:t>
            </a:r>
            <a:r>
              <a:rPr lang="en-US" dirty="0"/>
              <a:t> vs </a:t>
            </a:r>
            <a:r>
              <a:rPr lang="en-US" dirty="0" err="1"/>
              <a:t>Sublocade</a:t>
            </a:r>
            <a:endParaRPr lang="en-US" dirty="0"/>
          </a:p>
        </p:txBody>
      </p:sp>
      <p:graphicFrame>
        <p:nvGraphicFramePr>
          <p:cNvPr id="4" name="Content Placeholder 3">
            <a:extLst>
              <a:ext uri="{FF2B5EF4-FFF2-40B4-BE49-F238E27FC236}">
                <a16:creationId xmlns:a16="http://schemas.microsoft.com/office/drawing/2014/main" id="{EB2B8A31-CF87-C214-049E-424274B806E8}"/>
              </a:ext>
            </a:extLst>
          </p:cNvPr>
          <p:cNvGraphicFramePr>
            <a:graphicFrameLocks noGrp="1"/>
          </p:cNvGraphicFramePr>
          <p:nvPr>
            <p:ph idx="1"/>
            <p:extLst>
              <p:ext uri="{D42A27DB-BD31-4B8C-83A1-F6EECF244321}">
                <p14:modId xmlns:p14="http://schemas.microsoft.com/office/powerpoint/2010/main" val="2531552037"/>
              </p:ext>
            </p:extLst>
          </p:nvPr>
        </p:nvGraphicFramePr>
        <p:xfrm>
          <a:off x="240120" y="990877"/>
          <a:ext cx="11711760" cy="5629915"/>
        </p:xfrm>
        <a:graphic>
          <a:graphicData uri="http://schemas.openxmlformats.org/drawingml/2006/table">
            <a:tbl>
              <a:tblPr firstRow="1" bandRow="1">
                <a:tableStyleId>{6E25E649-3F16-4E02-A733-19D2CDBF48F0}</a:tableStyleId>
              </a:tblPr>
              <a:tblGrid>
                <a:gridCol w="2927940">
                  <a:extLst>
                    <a:ext uri="{9D8B030D-6E8A-4147-A177-3AD203B41FA5}">
                      <a16:colId xmlns:a16="http://schemas.microsoft.com/office/drawing/2014/main" val="2924012908"/>
                    </a:ext>
                  </a:extLst>
                </a:gridCol>
                <a:gridCol w="2927940">
                  <a:extLst>
                    <a:ext uri="{9D8B030D-6E8A-4147-A177-3AD203B41FA5}">
                      <a16:colId xmlns:a16="http://schemas.microsoft.com/office/drawing/2014/main" val="2523102119"/>
                    </a:ext>
                  </a:extLst>
                </a:gridCol>
                <a:gridCol w="2927940">
                  <a:extLst>
                    <a:ext uri="{9D8B030D-6E8A-4147-A177-3AD203B41FA5}">
                      <a16:colId xmlns:a16="http://schemas.microsoft.com/office/drawing/2014/main" val="712224286"/>
                    </a:ext>
                  </a:extLst>
                </a:gridCol>
                <a:gridCol w="2927940">
                  <a:extLst>
                    <a:ext uri="{9D8B030D-6E8A-4147-A177-3AD203B41FA5}">
                      <a16:colId xmlns:a16="http://schemas.microsoft.com/office/drawing/2014/main" val="426811868"/>
                    </a:ext>
                  </a:extLst>
                </a:gridCol>
              </a:tblGrid>
              <a:tr h="556846">
                <a:tc>
                  <a:txBody>
                    <a:bodyPr/>
                    <a:lstStyle/>
                    <a:p>
                      <a:pPr algn="ctr"/>
                      <a:r>
                        <a:rPr lang="en-US" sz="2400" dirty="0"/>
                        <a:t>Medication</a:t>
                      </a:r>
                    </a:p>
                  </a:txBody>
                  <a:tcPr/>
                </a:tc>
                <a:tc>
                  <a:txBody>
                    <a:bodyPr/>
                    <a:lstStyle/>
                    <a:p>
                      <a:pPr algn="ctr"/>
                      <a:r>
                        <a:rPr lang="en-US" sz="2400" dirty="0"/>
                        <a:t>SUBLOCADE</a:t>
                      </a:r>
                    </a:p>
                  </a:txBody>
                  <a:tcPr/>
                </a:tc>
                <a:tc>
                  <a:txBody>
                    <a:bodyPr/>
                    <a:lstStyle/>
                    <a:p>
                      <a:pPr algn="ctr"/>
                      <a:r>
                        <a:rPr lang="en-US" sz="2400" dirty="0"/>
                        <a:t>BRIXADI (weekly)</a:t>
                      </a:r>
                    </a:p>
                  </a:txBody>
                  <a:tcPr/>
                </a:tc>
                <a:tc>
                  <a:txBody>
                    <a:bodyPr/>
                    <a:lstStyle/>
                    <a:p>
                      <a:pPr algn="ctr"/>
                      <a:r>
                        <a:rPr lang="en-US" sz="2400" dirty="0"/>
                        <a:t>BRIXADI (monthly)</a:t>
                      </a:r>
                    </a:p>
                  </a:txBody>
                  <a:tcPr/>
                </a:tc>
                <a:extLst>
                  <a:ext uri="{0D108BD9-81ED-4DB2-BD59-A6C34878D82A}">
                    <a16:rowId xmlns:a16="http://schemas.microsoft.com/office/drawing/2014/main" val="2316743038"/>
                  </a:ext>
                </a:extLst>
              </a:tr>
              <a:tr h="727569">
                <a:tc>
                  <a:txBody>
                    <a:bodyPr/>
                    <a:lstStyle/>
                    <a:p>
                      <a:pPr algn="ctr"/>
                      <a:r>
                        <a:rPr lang="en-US" sz="2400" dirty="0"/>
                        <a:t>Storage Requirement</a:t>
                      </a:r>
                    </a:p>
                  </a:txBody>
                  <a:tcPr/>
                </a:tc>
                <a:tc>
                  <a:txBody>
                    <a:bodyPr/>
                    <a:lstStyle/>
                    <a:p>
                      <a:pPr algn="ctr"/>
                      <a:r>
                        <a:rPr lang="da-DK" sz="2400" dirty="0"/>
                        <a:t>Refrigerated</a:t>
                      </a:r>
                      <a:endParaRPr lang="en-US" sz="2400" dirty="0"/>
                    </a:p>
                  </a:txBody>
                  <a:tcPr/>
                </a:tc>
                <a:tc gridSpan="2">
                  <a:txBody>
                    <a:bodyPr/>
                    <a:lstStyle/>
                    <a:p>
                      <a:pPr algn="ctr"/>
                      <a:r>
                        <a:rPr lang="en-US" sz="2400" dirty="0"/>
                        <a:t>No Refrigeration</a:t>
                      </a:r>
                    </a:p>
                  </a:txBody>
                  <a:tcPr/>
                </a:tc>
                <a:tc hMerge="1">
                  <a:txBody>
                    <a:bodyPr/>
                    <a:lstStyle/>
                    <a:p>
                      <a:pPr algn="ctr"/>
                      <a:endParaRPr lang="en-US" sz="2400" dirty="0"/>
                    </a:p>
                  </a:txBody>
                  <a:tcPr/>
                </a:tc>
                <a:extLst>
                  <a:ext uri="{0D108BD9-81ED-4DB2-BD59-A6C34878D82A}">
                    <a16:rowId xmlns:a16="http://schemas.microsoft.com/office/drawing/2014/main" val="68515266"/>
                  </a:ext>
                </a:extLst>
              </a:tr>
              <a:tr h="2286647">
                <a:tc>
                  <a:txBody>
                    <a:bodyPr/>
                    <a:lstStyle/>
                    <a:p>
                      <a:pPr algn="ctr"/>
                      <a:endParaRPr lang="en-US" sz="2400" dirty="0"/>
                    </a:p>
                    <a:p>
                      <a:pPr algn="ctr"/>
                      <a:endParaRPr lang="en-US" sz="2400" dirty="0"/>
                    </a:p>
                    <a:p>
                      <a:pPr algn="ctr"/>
                      <a:endParaRPr lang="en-US" sz="2400" dirty="0"/>
                    </a:p>
                    <a:p>
                      <a:pPr algn="ctr"/>
                      <a:r>
                        <a:rPr lang="en-US" sz="2400" dirty="0"/>
                        <a:t>Strength/Volume</a:t>
                      </a:r>
                    </a:p>
                  </a:txBody>
                  <a:tcPr/>
                </a:tc>
                <a:tc>
                  <a:txBody>
                    <a:bodyPr/>
                    <a:lstStyle/>
                    <a:p>
                      <a:pPr algn="ctr"/>
                      <a:r>
                        <a:rPr lang="en-US" sz="2400" dirty="0"/>
                        <a:t>100 mg / 0.5 mL</a:t>
                      </a:r>
                    </a:p>
                    <a:p>
                      <a:pPr algn="ctr"/>
                      <a:endParaRPr lang="en-US" sz="2400" dirty="0"/>
                    </a:p>
                    <a:p>
                      <a:pPr algn="ctr"/>
                      <a:r>
                        <a:rPr lang="en-US" sz="2400" dirty="0"/>
                        <a:t>300 mg / 1.5 mL</a:t>
                      </a:r>
                    </a:p>
                  </a:txBody>
                  <a:tcPr/>
                </a:tc>
                <a:tc>
                  <a:txBody>
                    <a:bodyPr/>
                    <a:lstStyle/>
                    <a:p>
                      <a:pPr algn="ctr"/>
                      <a:r>
                        <a:rPr lang="nn-NO" sz="2400" dirty="0"/>
                        <a:t>8 mg / 0.16 mL</a:t>
                      </a:r>
                    </a:p>
                    <a:p>
                      <a:pPr algn="ctr"/>
                      <a:endParaRPr lang="nn-NO" sz="2400" dirty="0"/>
                    </a:p>
                    <a:p>
                      <a:pPr algn="ctr"/>
                      <a:r>
                        <a:rPr lang="nn-NO" sz="2400" dirty="0"/>
                        <a:t>16 mg / 0.32 mL</a:t>
                      </a:r>
                    </a:p>
                    <a:p>
                      <a:pPr algn="ctr"/>
                      <a:endParaRPr lang="nn-NO" sz="2400" dirty="0"/>
                    </a:p>
                    <a:p>
                      <a:pPr algn="ctr"/>
                      <a:r>
                        <a:rPr lang="nn-NO" sz="2400" dirty="0"/>
                        <a:t> 24 mg / 0.48 mL</a:t>
                      </a:r>
                    </a:p>
                    <a:p>
                      <a:pPr algn="ctr"/>
                      <a:endParaRPr lang="nn-NO" sz="2400" dirty="0"/>
                    </a:p>
                    <a:p>
                      <a:pPr algn="ctr"/>
                      <a:r>
                        <a:rPr lang="nn-NO" sz="2400" dirty="0"/>
                        <a:t>32 mg / 0.64 mL</a:t>
                      </a:r>
                      <a:endParaRPr lang="en-US" sz="2400" dirty="0"/>
                    </a:p>
                  </a:txBody>
                  <a:tcPr/>
                </a:tc>
                <a:tc>
                  <a:txBody>
                    <a:bodyPr/>
                    <a:lstStyle/>
                    <a:p>
                      <a:pPr algn="ctr"/>
                      <a:r>
                        <a:rPr lang="en-US" sz="2400" dirty="0"/>
                        <a:t>​64 mg / 0.18 mL</a:t>
                      </a:r>
                    </a:p>
                    <a:p>
                      <a:pPr algn="ctr"/>
                      <a:endParaRPr lang="en-US" sz="2400" dirty="0"/>
                    </a:p>
                    <a:p>
                      <a:pPr algn="ctr"/>
                      <a:r>
                        <a:rPr lang="en-US" sz="2400" dirty="0"/>
                        <a:t>96 mg / 0.27 mL</a:t>
                      </a:r>
                    </a:p>
                    <a:p>
                      <a:pPr algn="ctr"/>
                      <a:endParaRPr lang="en-US" sz="2400" dirty="0"/>
                    </a:p>
                    <a:p>
                      <a:pPr algn="ctr"/>
                      <a:r>
                        <a:rPr lang="en-US" sz="2400" dirty="0"/>
                        <a:t>128 mg / 0.36 mL</a:t>
                      </a:r>
                    </a:p>
                  </a:txBody>
                  <a:tcPr/>
                </a:tc>
                <a:extLst>
                  <a:ext uri="{0D108BD9-81ED-4DB2-BD59-A6C34878D82A}">
                    <a16:rowId xmlns:a16="http://schemas.microsoft.com/office/drawing/2014/main" val="2582275661"/>
                  </a:ext>
                </a:extLst>
              </a:tr>
              <a:tr h="564580">
                <a:tc>
                  <a:txBody>
                    <a:bodyPr/>
                    <a:lstStyle/>
                    <a:p>
                      <a:pPr algn="ctr"/>
                      <a:r>
                        <a:rPr lang="en-US" sz="2400" dirty="0"/>
                        <a:t>Needle Size</a:t>
                      </a:r>
                    </a:p>
                  </a:txBody>
                  <a:tcPr/>
                </a:tc>
                <a:tc>
                  <a:txBody>
                    <a:bodyPr/>
                    <a:lstStyle/>
                    <a:p>
                      <a:pPr algn="ctr"/>
                      <a:r>
                        <a:rPr lang="en-US" sz="2400" dirty="0"/>
                        <a:t>19-gauge 5/8 inch</a:t>
                      </a:r>
                    </a:p>
                  </a:txBody>
                  <a:tcPr/>
                </a:tc>
                <a:tc gridSpan="2">
                  <a:txBody>
                    <a:bodyPr/>
                    <a:lstStyle/>
                    <a:p>
                      <a:pPr algn="ctr"/>
                      <a:r>
                        <a:rPr lang="en-US" sz="2400" dirty="0"/>
                        <a:t>23-gauge ½ inch</a:t>
                      </a:r>
                    </a:p>
                  </a:txBody>
                  <a:tcPr/>
                </a:tc>
                <a:tc hMerge="1">
                  <a:txBody>
                    <a:bodyPr/>
                    <a:lstStyle/>
                    <a:p>
                      <a:endParaRPr lang="en-US" dirty="0"/>
                    </a:p>
                  </a:txBody>
                  <a:tcPr/>
                </a:tc>
                <a:extLst>
                  <a:ext uri="{0D108BD9-81ED-4DB2-BD59-A6C34878D82A}">
                    <a16:rowId xmlns:a16="http://schemas.microsoft.com/office/drawing/2014/main" val="2730542691"/>
                  </a:ext>
                </a:extLst>
              </a:tr>
              <a:tr h="564580">
                <a:tc>
                  <a:txBody>
                    <a:bodyPr/>
                    <a:lstStyle/>
                    <a:p>
                      <a:pPr algn="ctr"/>
                      <a:r>
                        <a:rPr lang="en-US" sz="2400" dirty="0"/>
                        <a:t>Injection angle</a:t>
                      </a:r>
                    </a:p>
                  </a:txBody>
                  <a:tcPr/>
                </a:tc>
                <a:tc>
                  <a:txBody>
                    <a:bodyPr/>
                    <a:lstStyle/>
                    <a:p>
                      <a:pPr algn="ctr"/>
                      <a:r>
                        <a:rPr lang="en-US" sz="2400" dirty="0"/>
                        <a:t>45°</a:t>
                      </a:r>
                    </a:p>
                  </a:txBody>
                  <a:tcPr/>
                </a:tc>
                <a:tc gridSpan="2">
                  <a:txBody>
                    <a:bodyPr/>
                    <a:lstStyle/>
                    <a:p>
                      <a:pPr algn="ctr"/>
                      <a:r>
                        <a:rPr lang="en-US" sz="2400" dirty="0"/>
                        <a:t>90°</a:t>
                      </a:r>
                    </a:p>
                  </a:txBody>
                  <a:tcPr/>
                </a:tc>
                <a:tc hMerge="1">
                  <a:txBody>
                    <a:bodyPr/>
                    <a:lstStyle/>
                    <a:p>
                      <a:endParaRPr dirty="0"/>
                    </a:p>
                  </a:txBody>
                  <a:tcPr/>
                </a:tc>
                <a:extLst>
                  <a:ext uri="{0D108BD9-81ED-4DB2-BD59-A6C34878D82A}">
                    <a16:rowId xmlns:a16="http://schemas.microsoft.com/office/drawing/2014/main" val="1538333435"/>
                  </a:ext>
                </a:extLst>
              </a:tr>
              <a:tr h="564580">
                <a:tc>
                  <a:txBody>
                    <a:bodyPr/>
                    <a:lstStyle/>
                    <a:p>
                      <a:pPr algn="ctr"/>
                      <a:r>
                        <a:rPr lang="en-US" sz="2400" dirty="0"/>
                        <a:t>Injection Sites</a:t>
                      </a:r>
                    </a:p>
                  </a:txBody>
                  <a:tcPr/>
                </a:tc>
                <a:tc>
                  <a:txBody>
                    <a:bodyPr/>
                    <a:lstStyle/>
                    <a:p>
                      <a:pPr algn="ctr"/>
                      <a:r>
                        <a:rPr lang="en-US" sz="2400" dirty="0"/>
                        <a:t>Abdomen</a:t>
                      </a:r>
                    </a:p>
                  </a:txBody>
                  <a:tcPr/>
                </a:tc>
                <a:tc gridSpan="2">
                  <a:txBody>
                    <a:bodyPr/>
                    <a:lstStyle/>
                    <a:p>
                      <a:pPr algn="ctr"/>
                      <a:r>
                        <a:rPr lang="en-US" sz="2400" dirty="0"/>
                        <a:t>Abdomen, Thigh, Buttock, Arm</a:t>
                      </a:r>
                    </a:p>
                  </a:txBody>
                  <a:tcPr/>
                </a:tc>
                <a:tc hMerge="1">
                  <a:txBody>
                    <a:bodyPr/>
                    <a:lstStyle/>
                    <a:p>
                      <a:endParaRPr lang="en-US" dirty="0"/>
                    </a:p>
                  </a:txBody>
                  <a:tcPr/>
                </a:tc>
                <a:extLst>
                  <a:ext uri="{0D108BD9-81ED-4DB2-BD59-A6C34878D82A}">
                    <a16:rowId xmlns:a16="http://schemas.microsoft.com/office/drawing/2014/main" val="2303968133"/>
                  </a:ext>
                </a:extLst>
              </a:tr>
            </a:tbl>
          </a:graphicData>
        </a:graphic>
      </p:graphicFrame>
    </p:spTree>
    <p:extLst>
      <p:ext uri="{BB962C8B-B14F-4D97-AF65-F5344CB8AC3E}">
        <p14:creationId xmlns:p14="http://schemas.microsoft.com/office/powerpoint/2010/main" val="424467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FCD-5C5F-4301-95D6-182A1D57A55B}"/>
              </a:ext>
            </a:extLst>
          </p:cNvPr>
          <p:cNvSpPr>
            <a:spLocks noGrp="1"/>
          </p:cNvSpPr>
          <p:nvPr>
            <p:ph type="title"/>
          </p:nvPr>
        </p:nvSpPr>
        <p:spPr/>
        <p:txBody>
          <a:bodyPr/>
          <a:lstStyle/>
          <a:p>
            <a:r>
              <a:rPr lang="en-US" dirty="0"/>
              <a:t>Factors to Consider</a:t>
            </a:r>
          </a:p>
        </p:txBody>
      </p:sp>
      <p:sp>
        <p:nvSpPr>
          <p:cNvPr id="3" name="Content Placeholder 2">
            <a:extLst>
              <a:ext uri="{FF2B5EF4-FFF2-40B4-BE49-F238E27FC236}">
                <a16:creationId xmlns:a16="http://schemas.microsoft.com/office/drawing/2014/main" id="{45380A7E-31D7-41D9-B034-252D50852AF9}"/>
              </a:ext>
            </a:extLst>
          </p:cNvPr>
          <p:cNvSpPr>
            <a:spLocks noGrp="1"/>
          </p:cNvSpPr>
          <p:nvPr>
            <p:ph idx="1"/>
          </p:nvPr>
        </p:nvSpPr>
        <p:spPr>
          <a:xfrm>
            <a:off x="913795" y="2048699"/>
            <a:ext cx="10680107" cy="4576387"/>
          </a:xfrm>
        </p:spPr>
        <p:txBody>
          <a:bodyPr>
            <a:normAutofit/>
          </a:bodyPr>
          <a:lstStyle/>
          <a:p>
            <a:r>
              <a:rPr lang="en-US" sz="3600" dirty="0"/>
              <a:t>Patients in transition; incarceration, ED, rehabilitation</a:t>
            </a:r>
          </a:p>
          <a:p>
            <a:r>
              <a:rPr lang="en-US" sz="3600" dirty="0"/>
              <a:t>Concerns with adherence</a:t>
            </a:r>
          </a:p>
          <a:p>
            <a:r>
              <a:rPr lang="en-US" sz="3600" dirty="0"/>
              <a:t>Providers with concerns of misuse</a:t>
            </a:r>
          </a:p>
          <a:p>
            <a:r>
              <a:rPr lang="en-US" sz="3600" dirty="0"/>
              <a:t>Patient Preference/Convenience</a:t>
            </a:r>
          </a:p>
        </p:txBody>
      </p:sp>
    </p:spTree>
    <p:extLst>
      <p:ext uri="{BB962C8B-B14F-4D97-AF65-F5344CB8AC3E}">
        <p14:creationId xmlns:p14="http://schemas.microsoft.com/office/powerpoint/2010/main" val="48823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1284514"/>
          </a:xfrm>
        </p:spPr>
        <p:txBody>
          <a:bodyPr anchor="b">
            <a:normAutofit/>
          </a:bodyPr>
          <a:lstStyle/>
          <a:p>
            <a:pPr algn="l"/>
            <a:r>
              <a:rPr lang="en-US" sz="4800" dirty="0"/>
              <a:t>Questions?</a:t>
            </a:r>
          </a:p>
        </p:txBody>
      </p:sp>
    </p:spTree>
    <p:extLst>
      <p:ext uri="{BB962C8B-B14F-4D97-AF65-F5344CB8AC3E}">
        <p14:creationId xmlns:p14="http://schemas.microsoft.com/office/powerpoint/2010/main" val="322023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FCD-5C5F-4301-95D6-182A1D57A55B}"/>
              </a:ext>
            </a:extLst>
          </p:cNvPr>
          <p:cNvSpPr>
            <a:spLocks noGrp="1"/>
          </p:cNvSpPr>
          <p:nvPr>
            <p:ph type="title"/>
          </p:nvPr>
        </p:nvSpPr>
        <p:spPr>
          <a:xfrm>
            <a:off x="913795" y="-63259"/>
            <a:ext cx="10353762" cy="1257300"/>
          </a:xfrm>
        </p:spPr>
        <p:txBody>
          <a:bodyPr/>
          <a:lstStyle/>
          <a:p>
            <a:r>
              <a:rPr lang="en-US" dirty="0"/>
              <a:t>Risk Evaluation and Mitigation Strategy</a:t>
            </a:r>
          </a:p>
        </p:txBody>
      </p:sp>
      <p:sp>
        <p:nvSpPr>
          <p:cNvPr id="3" name="Content Placeholder 2">
            <a:extLst>
              <a:ext uri="{FF2B5EF4-FFF2-40B4-BE49-F238E27FC236}">
                <a16:creationId xmlns:a16="http://schemas.microsoft.com/office/drawing/2014/main" id="{45380A7E-31D7-41D9-B034-252D50852AF9}"/>
              </a:ext>
            </a:extLst>
          </p:cNvPr>
          <p:cNvSpPr>
            <a:spLocks noGrp="1"/>
          </p:cNvSpPr>
          <p:nvPr>
            <p:ph idx="1"/>
          </p:nvPr>
        </p:nvSpPr>
        <p:spPr>
          <a:xfrm>
            <a:off x="371362" y="1819617"/>
            <a:ext cx="11438627" cy="4669106"/>
          </a:xfrm>
        </p:spPr>
        <p:txBody>
          <a:bodyPr>
            <a:noAutofit/>
          </a:bodyPr>
          <a:lstStyle/>
          <a:p>
            <a:pPr marL="36900" indent="0">
              <a:spcAft>
                <a:spcPts val="1800"/>
              </a:spcAft>
              <a:buNone/>
            </a:pPr>
            <a:r>
              <a:rPr lang="en-US" sz="4000" b="1" dirty="0"/>
              <a:t>Both LAIs require a REMS through their websites.</a:t>
            </a:r>
          </a:p>
          <a:p>
            <a:pPr>
              <a:spcAft>
                <a:spcPts val="1800"/>
              </a:spcAft>
            </a:pPr>
            <a:r>
              <a:rPr lang="en-US" sz="4000" b="1" dirty="0"/>
              <a:t>Sublocade: </a:t>
            </a:r>
            <a:r>
              <a:rPr lang="en-US" sz="3200" dirty="0">
                <a:solidFill>
                  <a:srgbClr val="FFC000"/>
                </a:solidFill>
                <a:hlinkClick r:id="rId3">
                  <a:extLst>
                    <a:ext uri="{A12FA001-AC4F-418D-AE19-62706E023703}">
                      <ahyp:hlinkClr xmlns:ahyp="http://schemas.microsoft.com/office/drawing/2018/hyperlinkcolor" val="tx"/>
                    </a:ext>
                  </a:extLst>
                </a:hlinkClick>
              </a:rPr>
              <a:t>Sublocade REMS - Home</a:t>
            </a:r>
            <a:endParaRPr lang="en-US" sz="4000" b="1" dirty="0">
              <a:solidFill>
                <a:srgbClr val="FFC000"/>
              </a:solidFill>
            </a:endParaRPr>
          </a:p>
          <a:p>
            <a:pPr>
              <a:spcAft>
                <a:spcPts val="1800"/>
              </a:spcAft>
            </a:pPr>
            <a:r>
              <a:rPr lang="en-US" sz="4000" b="1" dirty="0" err="1"/>
              <a:t>Brixadi</a:t>
            </a:r>
            <a:r>
              <a:rPr lang="en-US" sz="4000" b="1" dirty="0"/>
              <a:t>: </a:t>
            </a:r>
            <a:r>
              <a:rPr lang="en-US" sz="3200" dirty="0">
                <a:solidFill>
                  <a:srgbClr val="FFC000"/>
                </a:solidFill>
                <a:hlinkClick r:id="rId4">
                  <a:extLst>
                    <a:ext uri="{A12FA001-AC4F-418D-AE19-62706E023703}">
                      <ahyp:hlinkClr xmlns:ahyp="http://schemas.microsoft.com/office/drawing/2018/hyperlinkcolor" val="tx"/>
                    </a:ext>
                  </a:extLst>
                </a:hlinkClick>
              </a:rPr>
              <a:t>Home | </a:t>
            </a:r>
            <a:r>
              <a:rPr lang="en-US" sz="3200" dirty="0" err="1">
                <a:solidFill>
                  <a:srgbClr val="FFC000"/>
                </a:solidFill>
                <a:hlinkClick r:id="rId4">
                  <a:extLst>
                    <a:ext uri="{A12FA001-AC4F-418D-AE19-62706E023703}">
                      <ahyp:hlinkClr xmlns:ahyp="http://schemas.microsoft.com/office/drawing/2018/hyperlinkcolor" val="tx"/>
                    </a:ext>
                  </a:extLst>
                </a:hlinkClick>
              </a:rPr>
              <a:t>Brixadi</a:t>
            </a:r>
            <a:r>
              <a:rPr lang="en-US" sz="3200" dirty="0">
                <a:solidFill>
                  <a:srgbClr val="FFC000"/>
                </a:solidFill>
                <a:hlinkClick r:id="rId4">
                  <a:extLst>
                    <a:ext uri="{A12FA001-AC4F-418D-AE19-62706E023703}">
                      <ahyp:hlinkClr xmlns:ahyp="http://schemas.microsoft.com/office/drawing/2018/hyperlinkcolor" val="tx"/>
                    </a:ext>
                  </a:extLst>
                </a:hlinkClick>
              </a:rPr>
              <a:t> REMS</a:t>
            </a:r>
            <a:endParaRPr lang="en-US" sz="3200" dirty="0">
              <a:solidFill>
                <a:srgbClr val="FFC000"/>
              </a:solidFill>
            </a:endParaRPr>
          </a:p>
        </p:txBody>
      </p:sp>
    </p:spTree>
    <p:extLst>
      <p:ext uri="{BB962C8B-B14F-4D97-AF65-F5344CB8AC3E}">
        <p14:creationId xmlns:p14="http://schemas.microsoft.com/office/powerpoint/2010/main" val="38219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FCD-5C5F-4301-95D6-182A1D57A55B}"/>
              </a:ext>
            </a:extLst>
          </p:cNvPr>
          <p:cNvSpPr>
            <a:spLocks noGrp="1"/>
          </p:cNvSpPr>
          <p:nvPr>
            <p:ph type="title"/>
          </p:nvPr>
        </p:nvSpPr>
        <p:spPr>
          <a:xfrm>
            <a:off x="887743" y="0"/>
            <a:ext cx="10353762" cy="1257300"/>
          </a:xfrm>
        </p:spPr>
        <p:txBody>
          <a:bodyPr/>
          <a:lstStyle/>
          <a:p>
            <a:r>
              <a:rPr lang="en-US" dirty="0"/>
              <a:t>Sublocade Administration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24" r="6119"/>
          <a:stretch/>
        </p:blipFill>
        <p:spPr>
          <a:xfrm>
            <a:off x="1207698" y="1255866"/>
            <a:ext cx="3055019" cy="313949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825" r="15451"/>
          <a:stretch/>
        </p:blipFill>
        <p:spPr>
          <a:xfrm>
            <a:off x="7380405" y="1255866"/>
            <a:ext cx="3213674" cy="3139490"/>
          </a:xfrm>
          <a:prstGeom prst="rect">
            <a:avLst/>
          </a:prstGeom>
        </p:spPr>
      </p:pic>
      <p:sp>
        <p:nvSpPr>
          <p:cNvPr id="6" name="TextBox 5"/>
          <p:cNvSpPr txBox="1"/>
          <p:nvPr/>
        </p:nvSpPr>
        <p:spPr>
          <a:xfrm>
            <a:off x="628951" y="4586745"/>
            <a:ext cx="4805691"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Sterile Technique</a:t>
            </a:r>
          </a:p>
          <a:p>
            <a:pPr marL="285750" indent="-285750">
              <a:buFont typeface="Arial" panose="020B0604020202020204" pitchFamily="34" charset="0"/>
              <a:buChar char="•"/>
            </a:pPr>
            <a:r>
              <a:rPr lang="en-US" sz="2800" dirty="0"/>
              <a:t>Subcutaneous</a:t>
            </a:r>
          </a:p>
          <a:p>
            <a:pPr marL="285750" indent="-285750">
              <a:buFont typeface="Arial" panose="020B0604020202020204" pitchFamily="34" charset="0"/>
              <a:buChar char="•"/>
            </a:pPr>
            <a:r>
              <a:rPr lang="en-US" sz="2800" dirty="0"/>
              <a:t>Abdominal</a:t>
            </a:r>
          </a:p>
          <a:p>
            <a:pPr marL="285750" indent="-285750">
              <a:buFont typeface="Arial" panose="020B0604020202020204" pitchFamily="34" charset="0"/>
              <a:buChar char="•"/>
            </a:pPr>
            <a:r>
              <a:rPr lang="en-US" sz="2800" dirty="0"/>
              <a:t>By a </a:t>
            </a:r>
            <a:r>
              <a:rPr lang="en-US" sz="2800" i="1" u="sng" dirty="0"/>
              <a:t>Trained</a:t>
            </a:r>
            <a:r>
              <a:rPr lang="en-US" sz="2800" dirty="0"/>
              <a:t> Health Care Staff</a:t>
            </a:r>
          </a:p>
        </p:txBody>
      </p:sp>
      <p:sp>
        <p:nvSpPr>
          <p:cNvPr id="7" name="TextBox 6"/>
          <p:cNvSpPr txBox="1"/>
          <p:nvPr/>
        </p:nvSpPr>
        <p:spPr>
          <a:xfrm>
            <a:off x="5909349" y="4586745"/>
            <a:ext cx="6127376"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Remove from fridge prior to injection</a:t>
            </a:r>
          </a:p>
          <a:p>
            <a:pPr marL="285750" indent="-285750">
              <a:buFont typeface="Arial" panose="020B0604020202020204" pitchFamily="34" charset="0"/>
              <a:buChar char="•"/>
            </a:pPr>
            <a:r>
              <a:rPr lang="en-US" sz="2800" dirty="0"/>
              <a:t>Laying down</a:t>
            </a:r>
          </a:p>
          <a:p>
            <a:pPr marL="285750" indent="-285750">
              <a:buFont typeface="Arial" panose="020B0604020202020204" pitchFamily="34" charset="0"/>
              <a:buChar char="•"/>
            </a:pPr>
            <a:r>
              <a:rPr lang="en-US" sz="2800" dirty="0"/>
              <a:t>With needle provided in packaging</a:t>
            </a:r>
          </a:p>
          <a:p>
            <a:pPr marL="285750" indent="-285750">
              <a:buFont typeface="Arial" panose="020B0604020202020204" pitchFamily="34" charset="0"/>
              <a:buChar char="•"/>
            </a:pPr>
            <a:r>
              <a:rPr lang="en-US" sz="2800" dirty="0"/>
              <a:t>Hold and use Gauze to reduce discharge</a:t>
            </a:r>
          </a:p>
        </p:txBody>
      </p:sp>
    </p:spTree>
    <p:extLst>
      <p:ext uri="{BB962C8B-B14F-4D97-AF65-F5344CB8AC3E}">
        <p14:creationId xmlns:p14="http://schemas.microsoft.com/office/powerpoint/2010/main" val="171229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of SUBLOCADE administered as an injection into the abdominal subcutaneous tissue">
            <a:extLst>
              <a:ext uri="{FF2B5EF4-FFF2-40B4-BE49-F238E27FC236}">
                <a16:creationId xmlns:a16="http://schemas.microsoft.com/office/drawing/2014/main" id="{5670D523-4787-45C6-848D-C2DB7482B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43" y="1444270"/>
            <a:ext cx="3221511" cy="39694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of SUBLOCADE being injected as a liquid, and upon contact with body ﬂuids, the ATRIGEL® delivery system forms a solid depot containing buprenorphine">
            <a:extLst>
              <a:ext uri="{FF2B5EF4-FFF2-40B4-BE49-F238E27FC236}">
                <a16:creationId xmlns:a16="http://schemas.microsoft.com/office/drawing/2014/main" id="{2AA4EC57-3F8A-4579-A7BB-A53B8CD39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613" y="1444270"/>
            <a:ext cx="3177407" cy="39694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of the depot releasing buprenorphine via degradation and diffusion">
            <a:extLst>
              <a:ext uri="{FF2B5EF4-FFF2-40B4-BE49-F238E27FC236}">
                <a16:creationId xmlns:a16="http://schemas.microsoft.com/office/drawing/2014/main" id="{A9A4D280-9CF0-48CA-B5C9-D14027697E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379" y="1444270"/>
            <a:ext cx="3177407" cy="3969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3DCA24-6200-86DB-E74D-DAEC1239F3FB}"/>
              </a:ext>
            </a:extLst>
          </p:cNvPr>
          <p:cNvSpPr txBox="1"/>
          <p:nvPr/>
        </p:nvSpPr>
        <p:spPr>
          <a:xfrm>
            <a:off x="5611224" y="1118800"/>
            <a:ext cx="6580776" cy="276999"/>
          </a:xfrm>
          <a:prstGeom prst="rect">
            <a:avLst/>
          </a:prstGeom>
          <a:noFill/>
        </p:spPr>
        <p:txBody>
          <a:bodyPr wrap="none" rtlCol="0">
            <a:spAutoFit/>
          </a:bodyPr>
          <a:lstStyle/>
          <a:p>
            <a:r>
              <a:rPr lang="en-US" sz="1200" dirty="0">
                <a:hlinkClick r:id="rId6"/>
              </a:rPr>
              <a:t>Dosing &amp; Administration | SUBLOCADE® (buprenorphine extended-release) HCP (sublocadehcp.com)</a:t>
            </a:r>
            <a:endParaRPr lang="en-US" sz="1200" dirty="0"/>
          </a:p>
        </p:txBody>
      </p:sp>
      <p:sp>
        <p:nvSpPr>
          <p:cNvPr id="5" name="Title 1">
            <a:extLst>
              <a:ext uri="{FF2B5EF4-FFF2-40B4-BE49-F238E27FC236}">
                <a16:creationId xmlns:a16="http://schemas.microsoft.com/office/drawing/2014/main" id="{A178731B-DA01-9007-1D30-CD5B3FC9E0AD}"/>
              </a:ext>
            </a:extLst>
          </p:cNvPr>
          <p:cNvSpPr txBox="1">
            <a:spLocks/>
          </p:cNvSpPr>
          <p:nvPr/>
        </p:nvSpPr>
        <p:spPr>
          <a:xfrm>
            <a:off x="887743" y="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Sublocade Administration</a:t>
            </a:r>
            <a:endParaRPr lang="en-US" dirty="0"/>
          </a:p>
        </p:txBody>
      </p:sp>
      <p:sp>
        <p:nvSpPr>
          <p:cNvPr id="8" name="TextBox 7">
            <a:extLst>
              <a:ext uri="{FF2B5EF4-FFF2-40B4-BE49-F238E27FC236}">
                <a16:creationId xmlns:a16="http://schemas.microsoft.com/office/drawing/2014/main" id="{E074C02F-E935-6C77-92BC-B7A847248917}"/>
              </a:ext>
            </a:extLst>
          </p:cNvPr>
          <p:cNvSpPr txBox="1"/>
          <p:nvPr/>
        </p:nvSpPr>
        <p:spPr>
          <a:xfrm>
            <a:off x="1697518" y="5611483"/>
            <a:ext cx="8657596" cy="954107"/>
          </a:xfrm>
          <a:prstGeom prst="rect">
            <a:avLst/>
          </a:prstGeom>
          <a:noFill/>
        </p:spPr>
        <p:txBody>
          <a:bodyPr wrap="square" rtlCol="0">
            <a:spAutoFit/>
          </a:bodyPr>
          <a:lstStyle/>
          <a:p>
            <a:pPr algn="ctr"/>
            <a:r>
              <a:rPr lang="en-US" sz="2800" dirty="0">
                <a:solidFill>
                  <a:srgbClr val="FFC000"/>
                </a:solidFill>
                <a:hlinkClick r:id="rId7">
                  <a:extLst>
                    <a:ext uri="{A12FA001-AC4F-418D-AE19-62706E023703}">
                      <ahyp:hlinkClr xmlns:ahyp="http://schemas.microsoft.com/office/drawing/2018/hyperlinkcolor" val="tx"/>
                    </a:ext>
                  </a:extLst>
                </a:hlinkClick>
              </a:rPr>
              <a:t>Informational Resources | SUBLOCADE® (buprenorphine extended-release) HCP (sublocadehcp.com)</a:t>
            </a:r>
            <a:endParaRPr lang="en-US" sz="2800" dirty="0">
              <a:solidFill>
                <a:srgbClr val="FFC000"/>
              </a:solidFill>
            </a:endParaRPr>
          </a:p>
        </p:txBody>
      </p:sp>
    </p:spTree>
    <p:extLst>
      <p:ext uri="{BB962C8B-B14F-4D97-AF65-F5344CB8AC3E}">
        <p14:creationId xmlns:p14="http://schemas.microsoft.com/office/powerpoint/2010/main" val="221949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21AC4-BC4D-AFEA-A4AF-14860DD40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61A08-B6F6-C3B4-C096-585477619C2F}"/>
              </a:ext>
            </a:extLst>
          </p:cNvPr>
          <p:cNvSpPr>
            <a:spLocks noGrp="1"/>
          </p:cNvSpPr>
          <p:nvPr>
            <p:ph type="title"/>
          </p:nvPr>
        </p:nvSpPr>
        <p:spPr>
          <a:xfrm>
            <a:off x="913795" y="-132271"/>
            <a:ext cx="10353762" cy="1257300"/>
          </a:xfrm>
        </p:spPr>
        <p:txBody>
          <a:bodyPr/>
          <a:lstStyle/>
          <a:p>
            <a:r>
              <a:rPr lang="en-US" dirty="0"/>
              <a:t>Sublocade Dosing</a:t>
            </a:r>
          </a:p>
        </p:txBody>
      </p:sp>
      <p:pic>
        <p:nvPicPr>
          <p:cNvPr id="8" name="Picture 7">
            <a:extLst>
              <a:ext uri="{FF2B5EF4-FFF2-40B4-BE49-F238E27FC236}">
                <a16:creationId xmlns:a16="http://schemas.microsoft.com/office/drawing/2014/main" id="{21CE6740-1635-3664-BE51-3CC4958CFFC4}"/>
              </a:ext>
            </a:extLst>
          </p:cNvPr>
          <p:cNvPicPr>
            <a:picLocks noChangeAspect="1"/>
          </p:cNvPicPr>
          <p:nvPr/>
        </p:nvPicPr>
        <p:blipFill>
          <a:blip r:embed="rId3"/>
          <a:stretch>
            <a:fillRect/>
          </a:stretch>
        </p:blipFill>
        <p:spPr>
          <a:xfrm>
            <a:off x="700370" y="1125029"/>
            <a:ext cx="11006947" cy="2351167"/>
          </a:xfrm>
          <a:prstGeom prst="rect">
            <a:avLst/>
          </a:prstGeom>
        </p:spPr>
      </p:pic>
      <p:pic>
        <p:nvPicPr>
          <p:cNvPr id="9" name="Picture 8" descr="A screenshot of a computer&#10;&#10;Description automatically generated with medium confidence">
            <a:extLst>
              <a:ext uri="{FF2B5EF4-FFF2-40B4-BE49-F238E27FC236}">
                <a16:creationId xmlns:a16="http://schemas.microsoft.com/office/drawing/2014/main" id="{6F3D129D-8DE5-1EE4-DCBE-93A4F3C64877}"/>
              </a:ext>
            </a:extLst>
          </p:cNvPr>
          <p:cNvPicPr>
            <a:picLocks noChangeAspect="1"/>
          </p:cNvPicPr>
          <p:nvPr/>
        </p:nvPicPr>
        <p:blipFill rotWithShape="1">
          <a:blip r:embed="rId4"/>
          <a:srcRect t="11342" b="9044"/>
          <a:stretch/>
        </p:blipFill>
        <p:spPr>
          <a:xfrm>
            <a:off x="1044605" y="3812875"/>
            <a:ext cx="10102790" cy="2798089"/>
          </a:xfrm>
          <a:prstGeom prst="rect">
            <a:avLst/>
          </a:prstGeom>
        </p:spPr>
      </p:pic>
      <p:sp>
        <p:nvSpPr>
          <p:cNvPr id="10" name="Rectangle 9">
            <a:extLst>
              <a:ext uri="{FF2B5EF4-FFF2-40B4-BE49-F238E27FC236}">
                <a16:creationId xmlns:a16="http://schemas.microsoft.com/office/drawing/2014/main" id="{89A396B2-62C5-43B2-4202-79B7EF81EB25}"/>
              </a:ext>
            </a:extLst>
          </p:cNvPr>
          <p:cNvSpPr/>
          <p:nvPr/>
        </p:nvSpPr>
        <p:spPr>
          <a:xfrm>
            <a:off x="700370" y="2829464"/>
            <a:ext cx="11006947" cy="59953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313686-5963-5950-75B4-605D7DB6411C}"/>
              </a:ext>
            </a:extLst>
          </p:cNvPr>
          <p:cNvSpPr txBox="1"/>
          <p:nvPr/>
        </p:nvSpPr>
        <p:spPr>
          <a:xfrm>
            <a:off x="5041522" y="6610964"/>
            <a:ext cx="6580776" cy="276999"/>
          </a:xfrm>
          <a:prstGeom prst="rect">
            <a:avLst/>
          </a:prstGeom>
          <a:noFill/>
        </p:spPr>
        <p:txBody>
          <a:bodyPr wrap="none" rtlCol="0">
            <a:spAutoFit/>
          </a:bodyPr>
          <a:lstStyle/>
          <a:p>
            <a:r>
              <a:rPr lang="en-US" sz="1200" dirty="0">
                <a:hlinkClick r:id="rId5"/>
              </a:rPr>
              <a:t>Dosing &amp; Administration | SUBLOCADE® (buprenorphine extended-release) HCP (sublocadehcp.com)</a:t>
            </a:r>
            <a:endParaRPr lang="en-US" sz="1200" dirty="0"/>
          </a:p>
        </p:txBody>
      </p:sp>
    </p:spTree>
    <p:extLst>
      <p:ext uri="{BB962C8B-B14F-4D97-AF65-F5344CB8AC3E}">
        <p14:creationId xmlns:p14="http://schemas.microsoft.com/office/powerpoint/2010/main" val="1770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8184-FE08-0FD5-9C68-724E3F943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4C39F-4049-D2CF-7502-AABD14B3F888}"/>
              </a:ext>
            </a:extLst>
          </p:cNvPr>
          <p:cNvSpPr>
            <a:spLocks noGrp="1"/>
          </p:cNvSpPr>
          <p:nvPr>
            <p:ph type="title"/>
          </p:nvPr>
        </p:nvSpPr>
        <p:spPr>
          <a:xfrm>
            <a:off x="913795" y="-132271"/>
            <a:ext cx="10353762" cy="1257300"/>
          </a:xfrm>
        </p:spPr>
        <p:txBody>
          <a:bodyPr/>
          <a:lstStyle/>
          <a:p>
            <a:r>
              <a:rPr lang="en-US" dirty="0"/>
              <a:t>Sublocade Dosing</a:t>
            </a:r>
          </a:p>
        </p:txBody>
      </p:sp>
      <p:sp>
        <p:nvSpPr>
          <p:cNvPr id="5" name="Content Placeholder 2">
            <a:extLst>
              <a:ext uri="{FF2B5EF4-FFF2-40B4-BE49-F238E27FC236}">
                <a16:creationId xmlns:a16="http://schemas.microsoft.com/office/drawing/2014/main" id="{17DB0432-48C8-45FE-6AB4-8C72C0FAE38F}"/>
              </a:ext>
            </a:extLst>
          </p:cNvPr>
          <p:cNvSpPr>
            <a:spLocks noGrp="1"/>
          </p:cNvSpPr>
          <p:nvPr>
            <p:ph idx="1"/>
          </p:nvPr>
        </p:nvSpPr>
        <p:spPr>
          <a:xfrm>
            <a:off x="371362" y="1911927"/>
            <a:ext cx="11438627" cy="5348409"/>
          </a:xfrm>
        </p:spPr>
        <p:txBody>
          <a:bodyPr>
            <a:noAutofit/>
          </a:bodyPr>
          <a:lstStyle/>
          <a:p>
            <a:pPr marL="36900" indent="0">
              <a:spcAft>
                <a:spcPts val="1800"/>
              </a:spcAft>
              <a:buNone/>
            </a:pPr>
            <a:r>
              <a:rPr lang="en-US" sz="3600" b="1" dirty="0">
                <a:solidFill>
                  <a:schemeClr val="tx1"/>
                </a:solidFill>
              </a:rPr>
              <a:t>Rapid Induction with Sublocade</a:t>
            </a:r>
          </a:p>
          <a:p>
            <a:pPr>
              <a:spcAft>
                <a:spcPts val="1800"/>
              </a:spcAft>
            </a:pPr>
            <a:r>
              <a:rPr lang="en-US" sz="3600" b="1" dirty="0">
                <a:solidFill>
                  <a:schemeClr val="tx1"/>
                </a:solidFill>
              </a:rPr>
              <a:t>Off Label</a:t>
            </a:r>
          </a:p>
          <a:p>
            <a:pPr>
              <a:spcAft>
                <a:spcPts val="1800"/>
              </a:spcAft>
            </a:pPr>
            <a:r>
              <a:rPr lang="en-US" sz="3600" b="1" dirty="0">
                <a:solidFill>
                  <a:schemeClr val="tx1"/>
                </a:solidFill>
              </a:rPr>
              <a:t>Phase 4 studies exist</a:t>
            </a:r>
          </a:p>
          <a:p>
            <a:pPr lvl="1">
              <a:spcAft>
                <a:spcPts val="1800"/>
              </a:spcAft>
            </a:pPr>
            <a:r>
              <a:rPr lang="en-US" sz="2400" dirty="0">
                <a:solidFill>
                  <a:srgbClr val="FFC000"/>
                </a:solidFill>
                <a:hlinkClick r:id="rId3">
                  <a:extLst>
                    <a:ext uri="{A12FA001-AC4F-418D-AE19-62706E023703}">
                      <ahyp:hlinkClr xmlns:ahyp="http://schemas.microsoft.com/office/drawing/2018/hyperlinkcolor" val="tx"/>
                    </a:ext>
                  </a:extLst>
                </a:hlinkClick>
              </a:rPr>
              <a:t>Study Details | SUBLOCADE Rapid Initiation Study | ClinicalTrials.gov</a:t>
            </a:r>
            <a:endParaRPr lang="en-US" sz="2800" dirty="0">
              <a:solidFill>
                <a:srgbClr val="FFC000"/>
              </a:solidFill>
            </a:endParaRPr>
          </a:p>
        </p:txBody>
      </p:sp>
    </p:spTree>
    <p:extLst>
      <p:ext uri="{BB962C8B-B14F-4D97-AF65-F5344CB8AC3E}">
        <p14:creationId xmlns:p14="http://schemas.microsoft.com/office/powerpoint/2010/main" val="219502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06330-1D08-B89B-1F6B-4BE2488A2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83EA3-28C4-FDFE-5367-C126FBF74D42}"/>
              </a:ext>
            </a:extLst>
          </p:cNvPr>
          <p:cNvSpPr>
            <a:spLocks noGrp="1"/>
          </p:cNvSpPr>
          <p:nvPr>
            <p:ph type="title"/>
          </p:nvPr>
        </p:nvSpPr>
        <p:spPr>
          <a:xfrm>
            <a:off x="913795" y="-132271"/>
            <a:ext cx="10353762" cy="1257300"/>
          </a:xfrm>
        </p:spPr>
        <p:txBody>
          <a:bodyPr/>
          <a:lstStyle/>
          <a:p>
            <a:r>
              <a:rPr lang="en-US" dirty="0"/>
              <a:t>Sublocade Dosing</a:t>
            </a:r>
          </a:p>
        </p:txBody>
      </p:sp>
      <p:pic>
        <p:nvPicPr>
          <p:cNvPr id="4" name="Picture 3">
            <a:extLst>
              <a:ext uri="{FF2B5EF4-FFF2-40B4-BE49-F238E27FC236}">
                <a16:creationId xmlns:a16="http://schemas.microsoft.com/office/drawing/2014/main" id="{5C01A037-2F86-951B-350A-264356C52BE5}"/>
              </a:ext>
            </a:extLst>
          </p:cNvPr>
          <p:cNvPicPr>
            <a:picLocks noChangeAspect="1"/>
          </p:cNvPicPr>
          <p:nvPr/>
        </p:nvPicPr>
        <p:blipFill>
          <a:blip r:embed="rId3"/>
          <a:stretch>
            <a:fillRect/>
          </a:stretch>
        </p:blipFill>
        <p:spPr>
          <a:xfrm>
            <a:off x="330517" y="1729056"/>
            <a:ext cx="11530965" cy="937477"/>
          </a:xfrm>
          <a:prstGeom prst="rect">
            <a:avLst/>
          </a:prstGeom>
        </p:spPr>
      </p:pic>
      <p:sp>
        <p:nvSpPr>
          <p:cNvPr id="5" name="Content Placeholder 2">
            <a:extLst>
              <a:ext uri="{FF2B5EF4-FFF2-40B4-BE49-F238E27FC236}">
                <a16:creationId xmlns:a16="http://schemas.microsoft.com/office/drawing/2014/main" id="{D10CA441-4933-55C1-44C0-D99485E1E7F7}"/>
              </a:ext>
            </a:extLst>
          </p:cNvPr>
          <p:cNvSpPr>
            <a:spLocks noGrp="1"/>
          </p:cNvSpPr>
          <p:nvPr>
            <p:ph idx="1"/>
          </p:nvPr>
        </p:nvSpPr>
        <p:spPr>
          <a:xfrm>
            <a:off x="371362" y="3270560"/>
            <a:ext cx="11438627" cy="3441136"/>
          </a:xfrm>
        </p:spPr>
        <p:txBody>
          <a:bodyPr>
            <a:noAutofit/>
          </a:bodyPr>
          <a:lstStyle/>
          <a:p>
            <a:pPr marL="36900" indent="0">
              <a:spcAft>
                <a:spcPts val="1800"/>
              </a:spcAft>
              <a:buNone/>
            </a:pPr>
            <a:r>
              <a:rPr lang="en-US" sz="3600" b="1" dirty="0">
                <a:solidFill>
                  <a:schemeClr val="tx1"/>
                </a:solidFill>
              </a:rPr>
              <a:t>300mg as a maintenance dose is still an FDA approved safe and effective dose. </a:t>
            </a:r>
            <a:endParaRPr lang="en-US" sz="2800" dirty="0">
              <a:solidFill>
                <a:schemeClr val="tx1"/>
              </a:solidFill>
            </a:endParaRPr>
          </a:p>
        </p:txBody>
      </p:sp>
      <p:sp>
        <p:nvSpPr>
          <p:cNvPr id="6" name="TextBox 5">
            <a:extLst>
              <a:ext uri="{FF2B5EF4-FFF2-40B4-BE49-F238E27FC236}">
                <a16:creationId xmlns:a16="http://schemas.microsoft.com/office/drawing/2014/main" id="{748FA3F5-8CDC-A6DF-2005-C746EDDE6C44}"/>
              </a:ext>
            </a:extLst>
          </p:cNvPr>
          <p:cNvSpPr txBox="1"/>
          <p:nvPr/>
        </p:nvSpPr>
        <p:spPr>
          <a:xfrm>
            <a:off x="5280706" y="2601603"/>
            <a:ext cx="6580776" cy="276999"/>
          </a:xfrm>
          <a:prstGeom prst="rect">
            <a:avLst/>
          </a:prstGeom>
          <a:noFill/>
        </p:spPr>
        <p:txBody>
          <a:bodyPr wrap="none" rtlCol="0">
            <a:spAutoFit/>
          </a:bodyPr>
          <a:lstStyle/>
          <a:p>
            <a:r>
              <a:rPr lang="en-US" sz="1200" dirty="0">
                <a:hlinkClick r:id="rId4"/>
              </a:rPr>
              <a:t>Dosing &amp; Administration | SUBLOCADE® (buprenorphine extended-release) HCP (sublocadehcp.com)</a:t>
            </a:r>
            <a:endParaRPr lang="en-US" sz="1200" dirty="0"/>
          </a:p>
        </p:txBody>
      </p:sp>
    </p:spTree>
    <p:extLst>
      <p:ext uri="{BB962C8B-B14F-4D97-AF65-F5344CB8AC3E}">
        <p14:creationId xmlns:p14="http://schemas.microsoft.com/office/powerpoint/2010/main" val="1456856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{F18FC2A4-2449-465B-B304-2D09CCF11550}tf55705232_win32</Template>
  <TotalTime>2967</TotalTime>
  <Words>4721</Words>
  <Application>Microsoft Macintosh PowerPoint</Application>
  <PresentationFormat>Widescreen</PresentationFormat>
  <Paragraphs>469</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Goudy Old Style</vt:lpstr>
      <vt:lpstr>Wingdings 2</vt:lpstr>
      <vt:lpstr>SlateVTI</vt:lpstr>
      <vt:lpstr>Buprenorphine  Long-Acting Injections (LAIs)</vt:lpstr>
      <vt:lpstr>Learning Objectives</vt:lpstr>
      <vt:lpstr>Buprenorphine Long-acting Injections (LAIs)</vt:lpstr>
      <vt:lpstr>Risk Evaluation and Mitigation Strategy</vt:lpstr>
      <vt:lpstr>Sublocade Administration</vt:lpstr>
      <vt:lpstr>PowerPoint Presentation</vt:lpstr>
      <vt:lpstr>Sublocade Dosing</vt:lpstr>
      <vt:lpstr>Sublocade Dosing</vt:lpstr>
      <vt:lpstr>Sublocade Dosing</vt:lpstr>
      <vt:lpstr>Pharmacokinetics</vt:lpstr>
      <vt:lpstr>Sublocade Pharmacokinetics</vt:lpstr>
      <vt:lpstr>Sublocade Pharmacokinetics</vt:lpstr>
      <vt:lpstr>PowerPoint Presentation</vt:lpstr>
      <vt:lpstr>Sublocade Side Effects</vt:lpstr>
      <vt:lpstr>Sublocade</vt:lpstr>
      <vt:lpstr>Buprenorphine Long-acting Injections (LAIs)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Brixadi Administration</vt:lpstr>
      <vt:lpstr>Sublocade Administration</vt:lpstr>
      <vt:lpstr>Brixadi Pharmacokinetics</vt:lpstr>
      <vt:lpstr>Brixadi Pharmacokinetics</vt:lpstr>
      <vt:lpstr>Brixadi Pharmacokinetics</vt:lpstr>
      <vt:lpstr>Brixadi Pharmacokinetics</vt:lpstr>
      <vt:lpstr>Brixadi Side Effects</vt:lpstr>
      <vt:lpstr>Brixadi</vt:lpstr>
      <vt:lpstr>Brixadi vs Sublocade</vt:lpstr>
      <vt:lpstr>Factors to Consider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Assisted Treatment</dc:title>
  <dc:creator>Draude, Trey (BOP)</dc:creator>
  <cp:lastModifiedBy>Nicholas Cushman</cp:lastModifiedBy>
  <cp:revision>74</cp:revision>
  <dcterms:created xsi:type="dcterms:W3CDTF">2022-07-16T18:39:27Z</dcterms:created>
  <dcterms:modified xsi:type="dcterms:W3CDTF">2024-04-13T01:27:50Z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