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4"/>
  </p:sldMasterIdLst>
  <p:notesMasterIdLst>
    <p:notesMasterId r:id="rId56"/>
  </p:notesMasterIdLst>
  <p:handoutMasterIdLst>
    <p:handoutMasterId r:id="rId57"/>
  </p:handoutMasterIdLst>
  <p:sldIdLst>
    <p:sldId id="258" r:id="rId5"/>
    <p:sldId id="402" r:id="rId6"/>
    <p:sldId id="403" r:id="rId7"/>
    <p:sldId id="471" r:id="rId8"/>
    <p:sldId id="515" r:id="rId9"/>
    <p:sldId id="570" r:id="rId10"/>
    <p:sldId id="508" r:id="rId11"/>
    <p:sldId id="509" r:id="rId12"/>
    <p:sldId id="57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35"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33" r:id="rId42"/>
    <p:sldId id="434" r:id="rId43"/>
    <p:sldId id="572" r:id="rId44"/>
    <p:sldId id="510" r:id="rId45"/>
    <p:sldId id="516" r:id="rId46"/>
    <p:sldId id="530" r:id="rId47"/>
    <p:sldId id="517" r:id="rId48"/>
    <p:sldId id="518" r:id="rId49"/>
    <p:sldId id="519" r:id="rId50"/>
    <p:sldId id="569" r:id="rId51"/>
    <p:sldId id="568" r:id="rId52"/>
    <p:sldId id="522" r:id="rId53"/>
    <p:sldId id="526" r:id="rId54"/>
    <p:sldId id="520" r:id="rId55"/>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4E2E0-157D-2A0D-25E0-F866199AA112}" v="90" dt="2024-04-05T14:56:50.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06"/>
    <p:restoredTop sz="94694"/>
  </p:normalViewPr>
  <p:slideViewPr>
    <p:cSldViewPr snapToGrid="0">
      <p:cViewPr varScale="1">
        <p:scale>
          <a:sx n="161" d="100"/>
          <a:sy n="161" d="100"/>
        </p:scale>
        <p:origin x="880" y="200"/>
      </p:cViewPr>
      <p:guideLst>
        <p:guide orient="horz" pos="1622"/>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2A9754-BE12-0B44-B585-ACAD41767AE1}" type="datetimeFigureOut">
              <a:rPr lang="en-US" smtClean="0"/>
              <a:t>4/5/24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4C87F0-47D5-104B-AFDA-BDCABF6A3C36}" type="slidenum">
              <a:rPr lang="en-US" smtClean="0"/>
              <a:t>‹#›</a:t>
            </a:fld>
            <a:endParaRPr lang="en-US"/>
          </a:p>
        </p:txBody>
      </p:sp>
    </p:spTree>
    <p:extLst>
      <p:ext uri="{BB962C8B-B14F-4D97-AF65-F5344CB8AC3E}">
        <p14:creationId xmlns:p14="http://schemas.microsoft.com/office/powerpoint/2010/main" val="907311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6B7BD-275F-A34D-A844-0BC817CAB9BE}" type="datetimeFigureOut">
              <a:rPr lang="en-US" smtClean="0"/>
              <a:t>4/5/24</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08C2A-FD32-7B49-AADF-826226B7AEBB}" type="slidenum">
              <a:rPr lang="en-US" smtClean="0"/>
              <a:t>‹#›</a:t>
            </a:fld>
            <a:endParaRPr lang="en-US"/>
          </a:p>
        </p:txBody>
      </p:sp>
    </p:spTree>
    <p:extLst>
      <p:ext uri="{BB962C8B-B14F-4D97-AF65-F5344CB8AC3E}">
        <p14:creationId xmlns:p14="http://schemas.microsoft.com/office/powerpoint/2010/main" val="19952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Pinwheels have been adopted as a national symbol of child abuse prevention- Pinwheels for Prevention.  </a:t>
            </a:r>
          </a:p>
        </p:txBody>
      </p:sp>
      <p:sp>
        <p:nvSpPr>
          <p:cNvPr id="4" name="Slide Number Placeholder 3"/>
          <p:cNvSpPr>
            <a:spLocks noGrp="1"/>
          </p:cNvSpPr>
          <p:nvPr>
            <p:ph type="sldNum" sz="quarter" idx="5"/>
          </p:nvPr>
        </p:nvSpPr>
        <p:spPr/>
        <p:txBody>
          <a:bodyPr/>
          <a:lstStyle/>
          <a:p>
            <a:fld id="{B7308C2A-FD32-7B49-AADF-826226B7AEBB}" type="slidenum">
              <a:rPr lang="en-US" smtClean="0"/>
              <a:t>1</a:t>
            </a:fld>
            <a:endParaRPr lang="en-US"/>
          </a:p>
        </p:txBody>
      </p:sp>
    </p:spTree>
    <p:extLst>
      <p:ext uri="{BB962C8B-B14F-4D97-AF65-F5344CB8AC3E}">
        <p14:creationId xmlns:p14="http://schemas.microsoft.com/office/powerpoint/2010/main" val="7091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A2638-0E0C-499F-B9B4-0B73030950C9}" type="slidenum">
              <a:rPr lang="en-US"/>
              <a:pPr/>
              <a:t>2</a:t>
            </a:fld>
            <a:endParaRPr lang="en-US" dirty="0"/>
          </a:p>
        </p:txBody>
      </p:sp>
      <p:sp>
        <p:nvSpPr>
          <p:cNvPr id="28674" name="Rectangle 2"/>
          <p:cNvSpPr>
            <a:spLocks noGrp="1" noRot="1" noChangeAspect="1" noChangeArrowheads="1" noTextEdit="1"/>
          </p:cNvSpPr>
          <p:nvPr>
            <p:ph type="sldImg"/>
          </p:nvPr>
        </p:nvSpPr>
        <p:spPr>
          <a:xfrm>
            <a:off x="384175" y="685800"/>
            <a:ext cx="6089650" cy="3429000"/>
          </a:xfrm>
          <a:ln/>
        </p:spPr>
      </p:sp>
      <p:sp>
        <p:nvSpPr>
          <p:cNvPr id="28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5</a:t>
            </a:fld>
            <a:endParaRPr lang="en-US"/>
          </a:p>
        </p:txBody>
      </p:sp>
    </p:spTree>
    <p:extLst>
      <p:ext uri="{BB962C8B-B14F-4D97-AF65-F5344CB8AC3E}">
        <p14:creationId xmlns:p14="http://schemas.microsoft.com/office/powerpoint/2010/main" val="102386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7F215-47F3-48DA-8C2C-B0F2AAA51668}" type="slidenum">
              <a:rPr lang="en-US" smtClean="0"/>
              <a:t>40</a:t>
            </a:fld>
            <a:endParaRPr lang="en-US"/>
          </a:p>
        </p:txBody>
      </p:sp>
    </p:spTree>
    <p:extLst>
      <p:ext uri="{BB962C8B-B14F-4D97-AF65-F5344CB8AC3E}">
        <p14:creationId xmlns:p14="http://schemas.microsoft.com/office/powerpoint/2010/main" val="218425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David</a:t>
            </a:r>
          </a:p>
        </p:txBody>
      </p:sp>
      <p:sp>
        <p:nvSpPr>
          <p:cNvPr id="4" name="Slide Number Placeholder 3"/>
          <p:cNvSpPr>
            <a:spLocks noGrp="1"/>
          </p:cNvSpPr>
          <p:nvPr>
            <p:ph type="sldNum" sz="quarter" idx="5"/>
          </p:nvPr>
        </p:nvSpPr>
        <p:spPr/>
        <p:txBody>
          <a:bodyPr/>
          <a:lstStyle/>
          <a:p>
            <a:fld id="{37BE8F64-FE3D-4326-977D-2C4FA87D8D70}" type="slidenum">
              <a:rPr lang="en-US" smtClean="0"/>
              <a:t>51</a:t>
            </a:fld>
            <a:endParaRPr lang="en-US"/>
          </a:p>
        </p:txBody>
      </p:sp>
    </p:spTree>
    <p:extLst>
      <p:ext uri="{BB962C8B-B14F-4D97-AF65-F5344CB8AC3E}">
        <p14:creationId xmlns:p14="http://schemas.microsoft.com/office/powerpoint/2010/main" val="391076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69577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1</a:t>
            </a:r>
          </a:p>
        </p:txBody>
      </p:sp>
      <p:sp>
        <p:nvSpPr>
          <p:cNvPr id="5" name="Oval 4"/>
          <p:cNvSpPr/>
          <p:nvPr userDrawn="1"/>
        </p:nvSpPr>
        <p:spPr>
          <a:xfrm>
            <a:off x="437018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2</a:t>
            </a:r>
          </a:p>
        </p:txBody>
      </p:sp>
      <p:sp>
        <p:nvSpPr>
          <p:cNvPr id="6" name="Oval 5"/>
          <p:cNvSpPr/>
          <p:nvPr userDrawn="1"/>
        </p:nvSpPr>
        <p:spPr>
          <a:xfrm>
            <a:off x="601452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Short numbered points</a:t>
            </a:r>
          </a:p>
        </p:txBody>
      </p:sp>
      <p:sp>
        <p:nvSpPr>
          <p:cNvPr id="13" name="Text Placeholder 12"/>
          <p:cNvSpPr>
            <a:spLocks noGrp="1"/>
          </p:cNvSpPr>
          <p:nvPr>
            <p:ph type="body" sz="quarter" idx="40" hasCustomPrompt="1"/>
          </p:nvPr>
        </p:nvSpPr>
        <p:spPr>
          <a:xfrm>
            <a:off x="2366908" y="2517775"/>
            <a:ext cx="1233357"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
        <p:nvSpPr>
          <p:cNvPr id="14" name="Text Placeholder 12"/>
          <p:cNvSpPr>
            <a:spLocks noGrp="1"/>
          </p:cNvSpPr>
          <p:nvPr>
            <p:ph type="body" sz="quarter" idx="41" hasCustomPrompt="1"/>
          </p:nvPr>
        </p:nvSpPr>
        <p:spPr>
          <a:xfrm>
            <a:off x="4036446" y="2523955"/>
            <a:ext cx="1252986"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
        <p:nvSpPr>
          <p:cNvPr id="15" name="Text Placeholder 12"/>
          <p:cNvSpPr>
            <a:spLocks noGrp="1"/>
          </p:cNvSpPr>
          <p:nvPr>
            <p:ph type="body" sz="quarter" idx="42" hasCustomPrompt="1"/>
          </p:nvPr>
        </p:nvSpPr>
        <p:spPr>
          <a:xfrm>
            <a:off x="5700460" y="2523955"/>
            <a:ext cx="1241149"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Tree>
    <p:extLst>
      <p:ext uri="{BB962C8B-B14F-4D97-AF65-F5344CB8AC3E}">
        <p14:creationId xmlns:p14="http://schemas.microsoft.com/office/powerpoint/2010/main" val="340792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23943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1</a:t>
            </a:r>
          </a:p>
        </p:txBody>
      </p:sp>
      <p:sp>
        <p:nvSpPr>
          <p:cNvPr id="5" name="Oval 4"/>
          <p:cNvSpPr/>
          <p:nvPr userDrawn="1"/>
        </p:nvSpPr>
        <p:spPr>
          <a:xfrm>
            <a:off x="36672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2</a:t>
            </a:r>
          </a:p>
        </p:txBody>
      </p:sp>
      <p:sp>
        <p:nvSpPr>
          <p:cNvPr id="6" name="Oval 5"/>
          <p:cNvSpPr/>
          <p:nvPr userDrawn="1"/>
        </p:nvSpPr>
        <p:spPr>
          <a:xfrm>
            <a:off x="508964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3</a:t>
            </a:r>
          </a:p>
        </p:txBody>
      </p:sp>
      <p:sp>
        <p:nvSpPr>
          <p:cNvPr id="7" name="Oval 6"/>
          <p:cNvSpPr/>
          <p:nvPr userDrawn="1"/>
        </p:nvSpPr>
        <p:spPr>
          <a:xfrm>
            <a:off x="65247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4</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Short numbered points</a:t>
            </a:r>
          </a:p>
        </p:txBody>
      </p:sp>
      <p:sp>
        <p:nvSpPr>
          <p:cNvPr id="13" name="Text Placeholder 12"/>
          <p:cNvSpPr>
            <a:spLocks noGrp="1"/>
          </p:cNvSpPr>
          <p:nvPr>
            <p:ph type="body" sz="quarter" idx="40" hasCustomPrompt="1"/>
          </p:nvPr>
        </p:nvSpPr>
        <p:spPr>
          <a:xfrm>
            <a:off x="2009200"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a:t>
            </a:r>
          </a:p>
        </p:txBody>
      </p:sp>
      <p:sp>
        <p:nvSpPr>
          <p:cNvPr id="14" name="Text Placeholder 12"/>
          <p:cNvSpPr>
            <a:spLocks noGrp="1"/>
          </p:cNvSpPr>
          <p:nvPr>
            <p:ph type="body" sz="quarter" idx="41" hasCustomPrompt="1"/>
          </p:nvPr>
        </p:nvSpPr>
        <p:spPr>
          <a:xfrm>
            <a:off x="339515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a:t>
            </a:r>
          </a:p>
        </p:txBody>
      </p:sp>
      <p:sp>
        <p:nvSpPr>
          <p:cNvPr id="15" name="Text Placeholder 12"/>
          <p:cNvSpPr>
            <a:spLocks noGrp="1"/>
          </p:cNvSpPr>
          <p:nvPr>
            <p:ph type="body" sz="quarter" idx="42" hasCustomPrompt="1"/>
          </p:nvPr>
        </p:nvSpPr>
        <p:spPr>
          <a:xfrm>
            <a:off x="482490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a:t>
            </a:r>
          </a:p>
        </p:txBody>
      </p:sp>
      <p:sp>
        <p:nvSpPr>
          <p:cNvPr id="16" name="Text Placeholder 12"/>
          <p:cNvSpPr>
            <a:spLocks noGrp="1"/>
          </p:cNvSpPr>
          <p:nvPr>
            <p:ph type="body" sz="quarter" idx="43" hasCustomPrompt="1"/>
          </p:nvPr>
        </p:nvSpPr>
        <p:spPr>
          <a:xfrm>
            <a:off x="6248238"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a:t>
            </a:r>
          </a:p>
        </p:txBody>
      </p:sp>
    </p:spTree>
    <p:extLst>
      <p:ext uri="{BB962C8B-B14F-4D97-AF65-F5344CB8AC3E}">
        <p14:creationId xmlns:p14="http://schemas.microsoft.com/office/powerpoint/2010/main" val="7729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142720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1</a:t>
            </a:r>
          </a:p>
        </p:txBody>
      </p:sp>
      <p:sp>
        <p:nvSpPr>
          <p:cNvPr id="5" name="Oval 4"/>
          <p:cNvSpPr/>
          <p:nvPr userDrawn="1"/>
        </p:nvSpPr>
        <p:spPr>
          <a:xfrm>
            <a:off x="28550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2</a:t>
            </a:r>
          </a:p>
        </p:txBody>
      </p:sp>
      <p:sp>
        <p:nvSpPr>
          <p:cNvPr id="6" name="Oval 5"/>
          <p:cNvSpPr/>
          <p:nvPr userDrawn="1"/>
        </p:nvSpPr>
        <p:spPr>
          <a:xfrm>
            <a:off x="427741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3</a:t>
            </a:r>
          </a:p>
        </p:txBody>
      </p:sp>
      <p:sp>
        <p:nvSpPr>
          <p:cNvPr id="7" name="Oval 6"/>
          <p:cNvSpPr/>
          <p:nvPr userDrawn="1"/>
        </p:nvSpPr>
        <p:spPr>
          <a:xfrm>
            <a:off x="57125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4</a:t>
            </a:r>
          </a:p>
        </p:txBody>
      </p:sp>
      <p:sp>
        <p:nvSpPr>
          <p:cNvPr id="8" name="Oval 7"/>
          <p:cNvSpPr/>
          <p:nvPr userDrawn="1"/>
        </p:nvSpPr>
        <p:spPr>
          <a:xfrm>
            <a:off x="714126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Short numbered points</a:t>
            </a:r>
          </a:p>
        </p:txBody>
      </p:sp>
      <p:sp>
        <p:nvSpPr>
          <p:cNvPr id="13" name="Text Placeholder 12"/>
          <p:cNvSpPr>
            <a:spLocks noGrp="1"/>
          </p:cNvSpPr>
          <p:nvPr>
            <p:ph type="body" sz="quarter" idx="40" hasCustomPrompt="1"/>
          </p:nvPr>
        </p:nvSpPr>
        <p:spPr>
          <a:xfrm>
            <a:off x="1196975"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
        <p:nvSpPr>
          <p:cNvPr id="14" name="Text Placeholder 12"/>
          <p:cNvSpPr>
            <a:spLocks noGrp="1"/>
          </p:cNvSpPr>
          <p:nvPr>
            <p:ph type="body" sz="quarter" idx="41" hasCustomPrompt="1"/>
          </p:nvPr>
        </p:nvSpPr>
        <p:spPr>
          <a:xfrm>
            <a:off x="258293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
        <p:nvSpPr>
          <p:cNvPr id="15" name="Text Placeholder 12"/>
          <p:cNvSpPr>
            <a:spLocks noGrp="1"/>
          </p:cNvSpPr>
          <p:nvPr>
            <p:ph type="body" sz="quarter" idx="42" hasCustomPrompt="1"/>
          </p:nvPr>
        </p:nvSpPr>
        <p:spPr>
          <a:xfrm>
            <a:off x="401268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
        <p:nvSpPr>
          <p:cNvPr id="16" name="Text Placeholder 12"/>
          <p:cNvSpPr>
            <a:spLocks noGrp="1"/>
          </p:cNvSpPr>
          <p:nvPr>
            <p:ph type="body" sz="quarter" idx="43" hasCustomPrompt="1"/>
          </p:nvPr>
        </p:nvSpPr>
        <p:spPr>
          <a:xfrm>
            <a:off x="543601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
        <p:nvSpPr>
          <p:cNvPr id="17" name="Text Placeholder 12"/>
          <p:cNvSpPr>
            <a:spLocks noGrp="1"/>
          </p:cNvSpPr>
          <p:nvPr>
            <p:ph type="body" sz="quarter" idx="44" hasCustomPrompt="1"/>
          </p:nvPr>
        </p:nvSpPr>
        <p:spPr>
          <a:xfrm>
            <a:off x="686576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This is an example of the ideal amount of text for this box</a:t>
            </a:r>
          </a:p>
        </p:txBody>
      </p:sp>
    </p:spTree>
    <p:extLst>
      <p:ext uri="{BB962C8B-B14F-4D97-AF65-F5344CB8AC3E}">
        <p14:creationId xmlns:p14="http://schemas.microsoft.com/office/powerpoint/2010/main" val="7729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7" name="Text Placeholder 6"/>
          <p:cNvSpPr>
            <a:spLocks noGrp="1"/>
          </p:cNvSpPr>
          <p:nvPr>
            <p:ph type="body" sz="quarter" idx="11" hasCustomPrompt="1"/>
          </p:nvPr>
        </p:nvSpPr>
        <p:spPr>
          <a:xfrm>
            <a:off x="801688" y="767022"/>
            <a:ext cx="5751512" cy="492443"/>
          </a:xfrm>
          <a:prstGeom prst="rect">
            <a:avLst/>
          </a:prstGeom>
        </p:spPr>
        <p:txBody>
          <a:bodyPr vert="horz" anchor="b" anchorCtr="0">
            <a:spAutoFit/>
          </a:bodyPr>
          <a:lstStyle>
            <a:lvl1pPr marL="0" indent="0">
              <a:buNone/>
              <a:defRPr sz="2600" b="1">
                <a:solidFill>
                  <a:srgbClr val="0098D7"/>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of Slide </a:t>
            </a:r>
          </a:p>
        </p:txBody>
      </p:sp>
      <p:sp>
        <p:nvSpPr>
          <p:cNvPr id="9" name="Text Placeholder 8"/>
          <p:cNvSpPr>
            <a:spLocks noGrp="1"/>
          </p:cNvSpPr>
          <p:nvPr>
            <p:ph type="body" sz="quarter" idx="12" hasCustomPrompt="1"/>
          </p:nvPr>
        </p:nvSpPr>
        <p:spPr>
          <a:xfrm>
            <a:off x="801688" y="1259465"/>
            <a:ext cx="5751512" cy="3097279"/>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Approx. 500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 Lorem ipsum dolor sit amet, consectetuer adipiscing elit. Maecenas porttitor congue massa. Fusce posuere, magna sed pulvinar ultricies, purus lectus malesuada libero, sit amet commodo magna eros </a:t>
            </a:r>
            <a:r>
              <a:rPr lang="en-US" err="1"/>
              <a:t>quis</a:t>
            </a:r>
            <a:r>
              <a:rPr lang="en-US"/>
              <a:t> </a:t>
            </a:r>
            <a:r>
              <a:rPr lang="en-US" err="1"/>
              <a:t>urna</a:t>
            </a:r>
            <a:r>
              <a:rPr lang="en-US"/>
              <a:t>. </a:t>
            </a:r>
            <a:r>
              <a:rPr lang="en-US" err="1"/>
              <a:t>Nunc</a:t>
            </a:r>
            <a:r>
              <a:rPr lang="en-US"/>
              <a:t> viverra imperdiet enim. Fusce est. </a:t>
            </a:r>
          </a:p>
        </p:txBody>
      </p:sp>
    </p:spTree>
    <p:extLst>
      <p:ext uri="{BB962C8B-B14F-4D97-AF65-F5344CB8AC3E}">
        <p14:creationId xmlns:p14="http://schemas.microsoft.com/office/powerpoint/2010/main" val="1740732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aragraph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8" name="Text Placeholder 6"/>
          <p:cNvSpPr>
            <a:spLocks noGrp="1"/>
          </p:cNvSpPr>
          <p:nvPr>
            <p:ph type="body" sz="quarter" idx="11" hasCustomPrompt="1"/>
          </p:nvPr>
        </p:nvSpPr>
        <p:spPr>
          <a:xfrm>
            <a:off x="801688" y="773987"/>
            <a:ext cx="5751512" cy="492443"/>
          </a:xfrm>
          <a:prstGeom prst="rect">
            <a:avLst/>
          </a:prstGeom>
        </p:spPr>
        <p:txBody>
          <a:bodyPr vert="horz" anchor="b" anchorCtr="0">
            <a:spAutoFit/>
          </a:bodyPr>
          <a:lstStyle>
            <a:lvl1pPr marL="0" indent="0">
              <a:buNone/>
              <a:defRPr sz="2600" b="1">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of Slide</a:t>
            </a:r>
          </a:p>
        </p:txBody>
      </p:sp>
      <p:sp>
        <p:nvSpPr>
          <p:cNvPr id="10" name="Text Placeholder 8"/>
          <p:cNvSpPr>
            <a:spLocks noGrp="1"/>
          </p:cNvSpPr>
          <p:nvPr>
            <p:ph type="body" sz="quarter" idx="12" hasCustomPrompt="1"/>
          </p:nvPr>
        </p:nvSpPr>
        <p:spPr>
          <a:xfrm>
            <a:off x="801688" y="1266430"/>
            <a:ext cx="7548562" cy="3037283"/>
          </a:xfrm>
          <a:prstGeom prst="rect">
            <a:avLst/>
          </a:prstGeom>
        </p:spPr>
        <p:txBody>
          <a:bodyPr vert="horz" lIns="0" tIns="0" rIns="0" bIns="0" numCol="2" spcCol="365760">
            <a:noAutofit/>
          </a:bodyPr>
          <a:lstStyle>
            <a:lvl1pPr marL="0" indent="0" algn="l">
              <a:buNone/>
              <a:defRPr sz="1400" baseline="0">
                <a:solidFill>
                  <a:schemeClr val="accent5">
                    <a:lumMod val="50000"/>
                  </a:schemeClr>
                </a:solidFill>
                <a:latin typeface="Trebuchet MS"/>
                <a:cs typeface="Trebuchet MS"/>
              </a:defRPr>
            </a:lvl1pPr>
            <a:lvl2pPr marL="457200" indent="0" algn="l">
              <a:buNone/>
              <a:defRPr sz="1000">
                <a:solidFill>
                  <a:schemeClr val="accent6"/>
                </a:solidFill>
                <a:latin typeface="Trebuchet MS"/>
                <a:cs typeface="Trebuchet MS"/>
              </a:defRPr>
            </a:lvl2pPr>
            <a:lvl3pPr marL="914400" indent="0" algn="l">
              <a:buNone/>
              <a:defRPr sz="1000">
                <a:solidFill>
                  <a:schemeClr val="accent6"/>
                </a:solidFill>
                <a:latin typeface="Trebuchet MS"/>
                <a:cs typeface="Trebuchet MS"/>
              </a:defRPr>
            </a:lvl3pPr>
            <a:lvl4pPr marL="1371600" indent="0" algn="l">
              <a:buNone/>
              <a:defRPr sz="1000">
                <a:solidFill>
                  <a:schemeClr val="accent6"/>
                </a:solidFill>
                <a:latin typeface="Trebuchet MS"/>
                <a:cs typeface="Trebuchet MS"/>
              </a:defRPr>
            </a:lvl4pPr>
            <a:lvl5pPr marL="1828800" indent="0" algn="l">
              <a:buNone/>
              <a:defRPr sz="1000">
                <a:solidFill>
                  <a:schemeClr val="accent6"/>
                </a:solidFill>
                <a:latin typeface="Trebuchet MS"/>
                <a:cs typeface="Trebuchet MS"/>
              </a:defRPr>
            </a:lvl5pPr>
          </a:lstStyle>
          <a:p>
            <a:pPr lvl="0"/>
            <a:r>
              <a:rPr lang="en-US"/>
              <a:t>There will be 2 columns of text on this slide. </a:t>
            </a:r>
          </a:p>
          <a:p>
            <a:pPr lvl="0"/>
            <a:endParaRPr lang="en-US"/>
          </a:p>
          <a:p>
            <a:pPr lvl="0"/>
            <a:r>
              <a:rPr lang="en-US"/>
              <a:t>Lorem ipsum dolor sit amet, consectetuer adipiscing elit. Maecenas porttitor congue massa. Fusce posuere, magna sed pulvinar ultricies, purus lectus malesuada libero, sit amet commodo magna eros </a:t>
            </a:r>
            <a:r>
              <a:rPr lang="en-US" err="1"/>
              <a:t>quis</a:t>
            </a:r>
            <a:r>
              <a:rPr lang="en-US"/>
              <a:t> </a:t>
            </a:r>
            <a:r>
              <a:rPr lang="en-US" err="1"/>
              <a:t>urna</a:t>
            </a:r>
            <a:r>
              <a:rPr lang="en-US"/>
              <a:t>. </a:t>
            </a:r>
            <a:r>
              <a:rPr lang="en-US" err="1"/>
              <a:t>Nunc</a:t>
            </a:r>
            <a:r>
              <a:rPr lang="en-US"/>
              <a:t> viverra imperdiet enim. Fusce est. Vivamus a tellus.</a:t>
            </a:r>
          </a:p>
          <a:p>
            <a:pPr lvl="0"/>
            <a:endParaRPr lang="en-US"/>
          </a:p>
          <a:p>
            <a:pPr lvl="0"/>
            <a:r>
              <a:rPr lang="en-US"/>
              <a:t>Lorem ipsum dolor sit amet, consectetuer adipiscing elit. Maecenas porttitor congue massa. Fusce posuere, magna sed pulvinar ultricies, purus lectus malesuada libero, sit amet commodo magna eros </a:t>
            </a:r>
            <a:r>
              <a:rPr lang="en-US" err="1"/>
              <a:t>quis</a:t>
            </a:r>
            <a:r>
              <a:rPr lang="en-US"/>
              <a:t> </a:t>
            </a:r>
            <a:r>
              <a:rPr lang="en-US" err="1"/>
              <a:t>urna</a:t>
            </a:r>
            <a:r>
              <a:rPr lang="en-US"/>
              <a:t>. </a:t>
            </a:r>
            <a:r>
              <a:rPr lang="en-US" err="1"/>
              <a:t>Nunc</a:t>
            </a:r>
            <a:r>
              <a:rPr lang="en-US"/>
              <a:t> viverra imperdiet enim. Fusce est. Vivamus a tellus.</a:t>
            </a:r>
          </a:p>
          <a:p>
            <a:pPr lvl="0"/>
            <a:endParaRPr lang="en-US"/>
          </a:p>
          <a:p>
            <a:pPr lvl="0"/>
            <a:r>
              <a:rPr lang="en-US"/>
              <a:t>Pellentesque habitant morbi tristique senectus et netus et malesuada fames ac turpis egestas. Proin pharetra nonummy pede. Mauris et </a:t>
            </a:r>
            <a:r>
              <a:rPr lang="en-US" err="1"/>
              <a:t>orci</a:t>
            </a:r>
            <a:r>
              <a:rPr lang="en-US"/>
              <a:t>. Lorem ipsum dolor sit amet, consectetuer adipiscing elit. </a:t>
            </a:r>
          </a:p>
          <a:p>
            <a:pPr lvl="0"/>
            <a:endParaRPr lang="en-US"/>
          </a:p>
        </p:txBody>
      </p:sp>
    </p:spTree>
    <p:extLst>
      <p:ext uri="{BB962C8B-B14F-4D97-AF65-F5344CB8AC3E}">
        <p14:creationId xmlns:p14="http://schemas.microsoft.com/office/powerpoint/2010/main" val="1824288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Bulleted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801688" y="1357769"/>
            <a:ext cx="1523349" cy="713616"/>
          </a:xfrm>
          <a:prstGeom prst="rect">
            <a:avLst/>
          </a:prstGeom>
        </p:spPr>
        <p:txBody>
          <a:bodyPr vert="horz" anchor="t" anchorCtr="0">
            <a:spAutoFit/>
          </a:bodyPr>
          <a:lstStyle>
            <a:lvl1pPr marL="0" indent="0">
              <a:buNone/>
              <a:defRPr sz="18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a:t>
            </a:r>
          </a:p>
          <a:p>
            <a:pPr lvl="0"/>
            <a:r>
              <a:rPr lang="en-US"/>
              <a:t>Here</a:t>
            </a:r>
          </a:p>
        </p:txBody>
      </p:sp>
      <p:sp>
        <p:nvSpPr>
          <p:cNvPr id="2" name="TextBox 1"/>
          <p:cNvSpPr txBox="1"/>
          <p:nvPr userDrawn="1"/>
        </p:nvSpPr>
        <p:spPr>
          <a:xfrm>
            <a:off x="3107676" y="2770063"/>
            <a:ext cx="184666" cy="369332"/>
          </a:xfrm>
          <a:prstGeom prst="rect">
            <a:avLst/>
          </a:prstGeom>
          <a:noFill/>
        </p:spPr>
        <p:txBody>
          <a:bodyPr wrap="none" rtlCol="0">
            <a:spAutoFit/>
          </a:bodyPr>
          <a:lstStyle/>
          <a:p>
            <a:endParaRPr lang="en-US"/>
          </a:p>
        </p:txBody>
      </p:sp>
      <p:sp>
        <p:nvSpPr>
          <p:cNvPr id="11" name="Text Placeholder 10"/>
          <p:cNvSpPr>
            <a:spLocks noGrp="1"/>
          </p:cNvSpPr>
          <p:nvPr>
            <p:ph type="body" sz="quarter" idx="12" hasCustomPrompt="1"/>
          </p:nvPr>
        </p:nvSpPr>
        <p:spPr>
          <a:xfrm>
            <a:off x="2540000" y="1357313"/>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a:t>Bulleted list goes here</a:t>
            </a:r>
          </a:p>
          <a:p>
            <a:pPr lvl="0"/>
            <a:endParaRPr lang="en-US"/>
          </a:p>
        </p:txBody>
      </p:sp>
      <p:sp>
        <p:nvSpPr>
          <p:cNvPr id="12" name="Text Placeholder 10"/>
          <p:cNvSpPr>
            <a:spLocks noGrp="1"/>
          </p:cNvSpPr>
          <p:nvPr>
            <p:ph type="body" sz="quarter" idx="13" hasCustomPrompt="1"/>
          </p:nvPr>
        </p:nvSpPr>
        <p:spPr>
          <a:xfrm>
            <a:off x="5665788" y="1357769"/>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a:t>Bulleted list goes here</a:t>
            </a:r>
          </a:p>
          <a:p>
            <a:pPr lvl="0"/>
            <a:endParaRPr lang="en-US"/>
          </a:p>
        </p:txBody>
      </p:sp>
    </p:spTree>
    <p:extLst>
      <p:ext uri="{BB962C8B-B14F-4D97-AF65-F5344CB8AC3E}">
        <p14:creationId xmlns:p14="http://schemas.microsoft.com/office/powerpoint/2010/main" val="387866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1 paragraph circ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4" name="Picture Placeholder 3"/>
          <p:cNvSpPr>
            <a:spLocks noGrp="1"/>
          </p:cNvSpPr>
          <p:nvPr>
            <p:ph type="pic" sz="quarter" idx="13"/>
          </p:nvPr>
        </p:nvSpPr>
        <p:spPr>
          <a:xfrm>
            <a:off x="4656138" y="811213"/>
            <a:ext cx="3557587" cy="3556000"/>
          </a:xfrm>
          <a:prstGeom prst="ellipse">
            <a:avLst/>
          </a:prstGeom>
        </p:spPr>
        <p:txBody>
          <a:bodyPr vert="horz"/>
          <a:lstStyle/>
          <a:p>
            <a:r>
              <a:rPr lang="en-US"/>
              <a:t>Click icon to add picture</a:t>
            </a:r>
          </a:p>
        </p:txBody>
      </p:sp>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1 or 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a:p>
            <a:pPr lvl="0"/>
            <a:endParaRPr lang="en-US"/>
          </a:p>
          <a:p>
            <a:pPr lvl="0"/>
            <a:endParaRPr lang="en-US"/>
          </a:p>
          <a:p>
            <a:pPr lvl="0"/>
            <a:endParaRPr lang="en-US"/>
          </a:p>
        </p:txBody>
      </p:sp>
    </p:spTree>
    <p:extLst>
      <p:ext uri="{BB962C8B-B14F-4D97-AF65-F5344CB8AC3E}">
        <p14:creationId xmlns:p14="http://schemas.microsoft.com/office/powerpoint/2010/main" val="282063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aragraph circle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272" b="21272"/>
          <a:stretch/>
        </p:blipFill>
        <p:spPr>
          <a:xfrm>
            <a:off x="4656769" y="810483"/>
            <a:ext cx="3556935" cy="3557163"/>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1 or 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a:p>
            <a:pPr lvl="0"/>
            <a:endParaRPr lang="en-US"/>
          </a:p>
        </p:txBody>
      </p:sp>
    </p:spTree>
    <p:extLst>
      <p:ext uri="{BB962C8B-B14F-4D97-AF65-F5344CB8AC3E}">
        <p14:creationId xmlns:p14="http://schemas.microsoft.com/office/powerpoint/2010/main" val="155394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aragraph circl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pic>
        <p:nvPicPr>
          <p:cNvPr id="11" name="Picture 10" descr="20151209_caleb-nolan_080-edite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36371" y="961253"/>
            <a:ext cx="3429000" cy="3430885"/>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1 or 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a:p>
            <a:pPr lvl="0"/>
            <a:endParaRPr lang="en-US"/>
          </a:p>
        </p:txBody>
      </p:sp>
    </p:spTree>
    <p:extLst>
      <p:ext uri="{BB962C8B-B14F-4D97-AF65-F5344CB8AC3E}">
        <p14:creationId xmlns:p14="http://schemas.microsoft.com/office/powerpoint/2010/main" val="1195788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paragraph circl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8"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10"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1 or 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a:p>
            <a:pPr lvl="0"/>
            <a:endParaRPr lang="en-US"/>
          </a:p>
        </p:txBody>
      </p:sp>
      <p:pic>
        <p:nvPicPr>
          <p:cNvPr id="2" name="Picture 1" descr="20160404_community_02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6210" y="962137"/>
            <a:ext cx="3388895" cy="3476789"/>
          </a:xfrm>
          <a:prstGeom prst="ellipse">
            <a:avLst/>
          </a:prstGeom>
        </p:spPr>
      </p:pic>
    </p:spTree>
    <p:extLst>
      <p:ext uri="{BB962C8B-B14F-4D97-AF65-F5344CB8AC3E}">
        <p14:creationId xmlns:p14="http://schemas.microsoft.com/office/powerpoint/2010/main" val="85534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a:t>Presentation Title Here</a:t>
            </a:r>
          </a:p>
        </p:txBody>
      </p:sp>
      <p:sp>
        <p:nvSpPr>
          <p:cNvPr id="11"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Subtitle would go here and can extend onto several lines like this example shows </a:t>
            </a:r>
          </a:p>
        </p:txBody>
      </p:sp>
      <p:pic>
        <p:nvPicPr>
          <p:cNvPr id="2" name="Picture 1" descr="20130821_kids-036.jpg"/>
          <p:cNvPicPr>
            <a:picLocks noChangeAspect="1"/>
          </p:cNvPicPr>
          <p:nvPr userDrawn="1"/>
        </p:nvPicPr>
        <p:blipFill rotWithShape="1">
          <a:blip r:embed="rId3" cstate="screen">
            <a:extLst>
              <a:ext uri="{28A0092B-C50C-407E-A947-70E740481C1C}">
                <a14:useLocalDpi xmlns:a14="http://schemas.microsoft.com/office/drawing/2010/main"/>
              </a:ext>
            </a:extLst>
          </a:blip>
          <a:srcRect r="-10118"/>
          <a:stretch/>
        </p:blipFill>
        <p:spPr>
          <a:xfrm>
            <a:off x="4441481" y="-580223"/>
            <a:ext cx="6726804" cy="6410052"/>
          </a:xfrm>
          <a:prstGeom prst="ellipse">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3254123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2 Circle Image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1-2 paragraphs can go here. </a:t>
            </a:r>
          </a:p>
          <a:p>
            <a:pPr lvl="0"/>
            <a:r>
              <a:rPr lang="en-US"/>
              <a:t>Insert your own images to the right.</a:t>
            </a:r>
          </a:p>
          <a:p>
            <a:pPr lvl="0"/>
            <a:endParaRPr lang="en-US"/>
          </a:p>
          <a:p>
            <a:pPr lvl="0"/>
            <a:r>
              <a:rPr lang="en-US"/>
              <a:t>The quick brown fox jumps over the lazy dog. The quick brown fox jumps over the lazy dog. The quick brown fox jumps over the lazy dog. The quick brown fox jumps over the lazy dog. </a:t>
            </a:r>
          </a:p>
        </p:txBody>
      </p:sp>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7" name="Picture Placeholder 6"/>
          <p:cNvSpPr>
            <a:spLocks noGrp="1"/>
          </p:cNvSpPr>
          <p:nvPr>
            <p:ph type="pic" sz="quarter" idx="13" hasCustomPrompt="1"/>
          </p:nvPr>
        </p:nvSpPr>
        <p:spPr>
          <a:xfrm>
            <a:off x="3675396" y="899153"/>
            <a:ext cx="3421063" cy="3421063"/>
          </a:xfrm>
          <a:prstGeom prst="ellipse">
            <a:avLst/>
          </a:prstGeom>
        </p:spPr>
        <p:txBody>
          <a:bodyPr vert="horz"/>
          <a:lstStyle>
            <a:lvl1pPr marL="0" indent="0">
              <a:buNone/>
              <a:defRPr/>
            </a:lvl1pPr>
          </a:lstStyle>
          <a:p>
            <a:r>
              <a:rPr lang="en-US"/>
              <a:t>Click on icon to insert image</a:t>
            </a:r>
          </a:p>
          <a:p>
            <a:endParaRPr lang="en-US"/>
          </a:p>
        </p:txBody>
      </p:sp>
      <p:sp>
        <p:nvSpPr>
          <p:cNvPr id="16" name="Picture Placeholder 6"/>
          <p:cNvSpPr>
            <a:spLocks noGrp="1"/>
          </p:cNvSpPr>
          <p:nvPr>
            <p:ph type="pic" sz="quarter" idx="14" hasCustomPrompt="1"/>
          </p:nvPr>
        </p:nvSpPr>
        <p:spPr>
          <a:xfrm>
            <a:off x="7250173" y="899153"/>
            <a:ext cx="3421063" cy="3421063"/>
          </a:xfrm>
          <a:prstGeom prst="ellipse">
            <a:avLst/>
          </a:prstGeom>
        </p:spPr>
        <p:txBody>
          <a:bodyPr vert="horz"/>
          <a:lstStyle>
            <a:lvl1pPr marL="0" indent="0">
              <a:buNone/>
              <a:defRPr/>
            </a:lvl1pPr>
          </a:lstStyle>
          <a:p>
            <a:r>
              <a:rPr lang="en-US"/>
              <a:t>Click on icon to insert image</a:t>
            </a:r>
          </a:p>
          <a:p>
            <a:endParaRPr lang="en-US"/>
          </a:p>
          <a:p>
            <a:endParaRPr lang="en-US"/>
          </a:p>
        </p:txBody>
      </p:sp>
    </p:spTree>
    <p:extLst>
      <p:ext uri="{BB962C8B-B14F-4D97-AF65-F5344CB8AC3E}">
        <p14:creationId xmlns:p14="http://schemas.microsoft.com/office/powerpoint/2010/main" val="294043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ircle Images A">
    <p:spTree>
      <p:nvGrpSpPr>
        <p:cNvPr id="1" name=""/>
        <p:cNvGrpSpPr/>
        <p:nvPr/>
      </p:nvGrpSpPr>
      <p:grpSpPr>
        <a:xfrm>
          <a:off x="0" y="0"/>
          <a:ext cx="0" cy="0"/>
          <a:chOff x="0" y="0"/>
          <a:chExt cx="0" cy="0"/>
        </a:xfrm>
      </p:grpSpPr>
      <p:pic>
        <p:nvPicPr>
          <p:cNvPr id="15" name="Picture 14" descr="girl-flower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27459" y="827515"/>
            <a:ext cx="3429000" cy="3429000"/>
          </a:xfrm>
          <a:prstGeom prst="rect">
            <a:avLst/>
          </a:prstGeom>
        </p:spPr>
      </p:pic>
      <p:pic>
        <p:nvPicPr>
          <p:cNvPr id="14" name="Picture 13" descr="boy-basketbal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60249" y="827515"/>
            <a:ext cx="3429000" cy="3429000"/>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1-2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p:txBody>
      </p:sp>
      <p:pic>
        <p:nvPicPr>
          <p:cNvPr id="4" name="Picture 3" descr="20151209_caleb-nolan_080-edited.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0249" y="825630"/>
            <a:ext cx="3429000" cy="3430885"/>
          </a:xfrm>
          <a:prstGeom prst="ellipse">
            <a:avLst/>
          </a:prstGeom>
        </p:spPr>
      </p:pic>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Tree>
    <p:extLst>
      <p:ext uri="{BB962C8B-B14F-4D97-AF65-F5344CB8AC3E}">
        <p14:creationId xmlns:p14="http://schemas.microsoft.com/office/powerpoint/2010/main" val="164215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ircle Images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474" t="13669" b="7805"/>
          <a:stretch/>
        </p:blipFill>
        <p:spPr>
          <a:xfrm>
            <a:off x="3668154" y="827515"/>
            <a:ext cx="3428780" cy="3429000"/>
          </a:xfrm>
          <a:prstGeom prst="ellipse">
            <a:avLst/>
          </a:prstGeom>
        </p:spPr>
      </p:pic>
      <p:pic>
        <p:nvPicPr>
          <p:cNvPr id="2" name="Picture 1" descr="CHFitzinthorzatriumfromentrytofinancialserv20HR_zpsc70411b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1-2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a:p>
            <a:pPr lvl="0"/>
            <a:endParaRPr lang="en-US"/>
          </a:p>
          <a:p>
            <a:pPr lvl="0"/>
            <a:endParaRPr lang="en-US"/>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Tree>
    <p:extLst>
      <p:ext uri="{BB962C8B-B14F-4D97-AF65-F5344CB8AC3E}">
        <p14:creationId xmlns:p14="http://schemas.microsoft.com/office/powerpoint/2010/main" val="2503447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ircle Images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pic>
        <p:nvPicPr>
          <p:cNvPr id="8" name="Picture 7" descr="20160404_community_029.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36736" y="827516"/>
            <a:ext cx="3388895" cy="3476789"/>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1-2 paragraphs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 </a:t>
            </a:r>
          </a:p>
          <a:p>
            <a:pPr lvl="0"/>
            <a:endParaRPr lang="en-US"/>
          </a:p>
          <a:p>
            <a:pPr lvl="0"/>
            <a:endParaRPr lang="en-US"/>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Tree>
    <p:extLst>
      <p:ext uri="{BB962C8B-B14F-4D97-AF65-F5344CB8AC3E}">
        <p14:creationId xmlns:p14="http://schemas.microsoft.com/office/powerpoint/2010/main" val="2211171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ircle Examp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7934" y="1149657"/>
            <a:ext cx="2230982" cy="2228896"/>
          </a:xfrm>
          <a:prstGeom prst="ellipse">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9638" y="1149657"/>
            <a:ext cx="2230220" cy="2231497"/>
          </a:xfrm>
          <a:prstGeom prst="ellipse">
            <a:avLst/>
          </a:prstGeom>
        </p:spPr>
      </p:pic>
      <p:sp>
        <p:nvSpPr>
          <p:cNvPr id="14"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Description about the two images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a:t>
            </a:r>
          </a:p>
        </p:txBody>
      </p:sp>
      <p:sp>
        <p:nvSpPr>
          <p:cNvPr id="11" name="Text Placeholder 6"/>
          <p:cNvSpPr>
            <a:spLocks noGrp="1"/>
          </p:cNvSpPr>
          <p:nvPr>
            <p:ph type="body" sz="quarter" idx="13" hasCustomPrompt="1"/>
          </p:nvPr>
        </p:nvSpPr>
        <p:spPr>
          <a:xfrm>
            <a:off x="1184592"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Description A</a:t>
            </a:r>
          </a:p>
          <a:p>
            <a:pPr lvl="0"/>
            <a:endParaRPr lang="en-US"/>
          </a:p>
        </p:txBody>
      </p:sp>
      <p:sp>
        <p:nvSpPr>
          <p:cNvPr id="12" name="Text Placeholder 6"/>
          <p:cNvSpPr>
            <a:spLocks noGrp="1"/>
          </p:cNvSpPr>
          <p:nvPr>
            <p:ph type="body" sz="quarter" idx="14" hasCustomPrompt="1"/>
          </p:nvPr>
        </p:nvSpPr>
        <p:spPr>
          <a:xfrm>
            <a:off x="3791378"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Description B</a:t>
            </a:r>
          </a:p>
          <a:p>
            <a:pPr lvl="0"/>
            <a:endParaRPr lang="en-US"/>
          </a:p>
        </p:txBody>
      </p:sp>
      <p:sp>
        <p:nvSpPr>
          <p:cNvPr id="2" name="Rectangle 1"/>
          <p:cNvSpPr/>
          <p:nvPr userDrawn="1"/>
        </p:nvSpPr>
        <p:spPr>
          <a:xfrm>
            <a:off x="1459" y="149897"/>
            <a:ext cx="9400418" cy="707886"/>
          </a:xfrm>
          <a:prstGeom prst="rect">
            <a:avLst/>
          </a:prstGeom>
          <a:noFill/>
        </p:spPr>
        <p:txBody>
          <a:bodyPr wrap="square" lIns="91440" tIns="45720" rIns="91440" bIns="45720">
            <a:spAutoFit/>
          </a:bodyPr>
          <a:lstStyle/>
          <a:p>
            <a:pPr algn="ctr"/>
            <a:r>
              <a:rPr lang="en-US" sz="2000" b="1" i="1">
                <a:solidFill>
                  <a:schemeClr val="accent2">
                    <a:lumMod val="75000"/>
                  </a:schemeClr>
                </a:solidFill>
                <a:latin typeface="Lucida Grande"/>
                <a:ea typeface="Lucida Grande"/>
                <a:cs typeface="Lucida Grande"/>
              </a:rPr>
              <a:t>*This</a:t>
            </a:r>
            <a:r>
              <a:rPr lang="en-US" sz="2000" b="1" i="1" baseline="0">
                <a:solidFill>
                  <a:schemeClr val="accent2">
                    <a:lumMod val="75000"/>
                  </a:schemeClr>
                </a:solidFill>
                <a:latin typeface="Lucida Grande"/>
                <a:ea typeface="Lucida Grande"/>
                <a:cs typeface="Lucida Grande"/>
              </a:rPr>
              <a:t> is an example slide. </a:t>
            </a:r>
          </a:p>
          <a:p>
            <a:pPr algn="ctr"/>
            <a:r>
              <a:rPr lang="en-US" sz="2000" b="1" i="1" baseline="0">
                <a:solidFill>
                  <a:schemeClr val="accent2">
                    <a:lumMod val="75000"/>
                  </a:schemeClr>
                </a:solidFill>
                <a:latin typeface="Lucida Grande"/>
                <a:ea typeface="Lucida Grande"/>
                <a:cs typeface="Lucida Grande"/>
              </a:rPr>
              <a:t>Select “</a:t>
            </a:r>
            <a:r>
              <a:rPr lang="en-US" sz="2000" b="1" i="1">
                <a:solidFill>
                  <a:schemeClr val="accent2">
                    <a:lumMod val="75000"/>
                  </a:schemeClr>
                </a:solidFill>
                <a:latin typeface="Lucida Grande"/>
                <a:ea typeface="Lucida Grande"/>
                <a:cs typeface="Lucida Grande"/>
              </a:rPr>
              <a:t>2 Circle Images Description” Layout</a:t>
            </a:r>
            <a:r>
              <a:rPr lang="en-US" sz="2000" b="1" i="1" baseline="0">
                <a:solidFill>
                  <a:schemeClr val="accent2">
                    <a:lumMod val="75000"/>
                  </a:schemeClr>
                </a:solidFill>
                <a:latin typeface="Lucida Grande"/>
                <a:ea typeface="Lucida Grande"/>
                <a:cs typeface="Lucida Grande"/>
              </a:rPr>
              <a:t> to edit.*</a:t>
            </a:r>
            <a:endParaRPr lang="en-US" sz="2000" b="1" i="1" cap="none" spc="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15"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Tree>
    <p:extLst>
      <p:ext uri="{BB962C8B-B14F-4D97-AF65-F5344CB8AC3E}">
        <p14:creationId xmlns:p14="http://schemas.microsoft.com/office/powerpoint/2010/main" val="779743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ircle Images Descri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11" name="Text Placeholder 6"/>
          <p:cNvSpPr>
            <a:spLocks noGrp="1"/>
          </p:cNvSpPr>
          <p:nvPr>
            <p:ph type="body" sz="quarter" idx="13" hasCustomPrompt="1"/>
          </p:nvPr>
        </p:nvSpPr>
        <p:spPr>
          <a:xfrm>
            <a:off x="1017492"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Description A</a:t>
            </a:r>
          </a:p>
          <a:p>
            <a:pPr lvl="0"/>
            <a:endParaRPr lang="en-US"/>
          </a:p>
        </p:txBody>
      </p:sp>
      <p:sp>
        <p:nvSpPr>
          <p:cNvPr id="12" name="Text Placeholder 6"/>
          <p:cNvSpPr>
            <a:spLocks noGrp="1"/>
          </p:cNvSpPr>
          <p:nvPr>
            <p:ph type="body" sz="quarter" idx="14" hasCustomPrompt="1"/>
          </p:nvPr>
        </p:nvSpPr>
        <p:spPr>
          <a:xfrm>
            <a:off x="3624278"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Description B</a:t>
            </a:r>
          </a:p>
          <a:p>
            <a:pPr lvl="0"/>
            <a:endParaRPr lang="en-US"/>
          </a:p>
        </p:txBody>
      </p:sp>
      <p:sp>
        <p:nvSpPr>
          <p:cNvPr id="10" name="Picture Placeholder 4"/>
          <p:cNvSpPr>
            <a:spLocks noGrp="1"/>
          </p:cNvSpPr>
          <p:nvPr>
            <p:ph type="pic" sz="quarter" idx="15" hasCustomPrompt="1"/>
          </p:nvPr>
        </p:nvSpPr>
        <p:spPr>
          <a:xfrm>
            <a:off x="697140" y="1149657"/>
            <a:ext cx="2231497" cy="2231497"/>
          </a:xfrm>
          <a:prstGeom prst="ellipse">
            <a:avLst/>
          </a:prstGeom>
        </p:spPr>
        <p:txBody>
          <a:bodyPr vert="horz"/>
          <a:lstStyle>
            <a:lvl1pPr marL="0" indent="0">
              <a:buNone/>
              <a:defRPr sz="1100"/>
            </a:lvl1pPr>
          </a:lstStyle>
          <a:p>
            <a:r>
              <a:rPr lang="en-US"/>
              <a:t>Click on icon </a:t>
            </a:r>
          </a:p>
          <a:p>
            <a:r>
              <a:rPr lang="en-US"/>
              <a:t>to insert image</a:t>
            </a:r>
          </a:p>
        </p:txBody>
      </p:sp>
      <p:sp>
        <p:nvSpPr>
          <p:cNvPr id="16" name="Picture Placeholder 4"/>
          <p:cNvSpPr>
            <a:spLocks noGrp="1"/>
          </p:cNvSpPr>
          <p:nvPr>
            <p:ph type="pic" sz="quarter" idx="16" hasCustomPrompt="1"/>
          </p:nvPr>
        </p:nvSpPr>
        <p:spPr>
          <a:xfrm>
            <a:off x="3303147" y="1149657"/>
            <a:ext cx="2231497" cy="2231497"/>
          </a:xfrm>
          <a:prstGeom prst="ellipse">
            <a:avLst/>
          </a:prstGeom>
        </p:spPr>
        <p:txBody>
          <a:bodyPr vert="horz"/>
          <a:lstStyle>
            <a:lvl1pPr marL="0" indent="0">
              <a:buNone/>
              <a:defRPr sz="1100"/>
            </a:lvl1pPr>
          </a:lstStyle>
          <a:p>
            <a:r>
              <a:rPr lang="en-US"/>
              <a:t>Click on icon </a:t>
            </a:r>
          </a:p>
          <a:p>
            <a:r>
              <a:rPr lang="en-US"/>
              <a:t>to insert image</a:t>
            </a:r>
          </a:p>
        </p:txBody>
      </p:sp>
      <p:sp>
        <p:nvSpPr>
          <p:cNvPr id="13"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Description about the two images can go here. </a:t>
            </a:r>
          </a:p>
          <a:p>
            <a:pPr lvl="0"/>
            <a:endParaRPr lang="en-US"/>
          </a:p>
          <a:p>
            <a:pPr lvl="0"/>
            <a:r>
              <a:rPr lang="en-US"/>
              <a:t>The quick brown fox jumps over the lazy dog. The quick brown fox jumps over the lazy dog. The quick brown fox jumps over the lazy dog. The quick brown fox jumps over the lazy dog. The quick brown fox jumps over the lazy dog.</a:t>
            </a:r>
          </a:p>
        </p:txBody>
      </p:sp>
      <p:sp>
        <p:nvSpPr>
          <p:cNvPr id="17"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Tree>
    <p:extLst>
      <p:ext uri="{BB962C8B-B14F-4D97-AF65-F5344CB8AC3E}">
        <p14:creationId xmlns:p14="http://schemas.microsoft.com/office/powerpoint/2010/main" val="4221246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with Statistic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21" name="Text Placeholder 8"/>
          <p:cNvSpPr>
            <a:spLocks noGrp="1"/>
          </p:cNvSpPr>
          <p:nvPr>
            <p:ph type="body" sz="quarter" idx="12" hasCustomPrompt="1"/>
          </p:nvPr>
        </p:nvSpPr>
        <p:spPr>
          <a:xfrm>
            <a:off x="1073150" y="1604567"/>
            <a:ext cx="6638290" cy="975409"/>
          </a:xfrm>
          <a:prstGeom prst="rect">
            <a:avLst/>
          </a:prstGeom>
        </p:spPr>
        <p:txBody>
          <a:bodyPr vert="horz">
            <a:noAutofit/>
          </a:bodyPr>
          <a:lstStyle>
            <a:lvl1pPr marL="0" indent="0" algn="ctr">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3 lines of text should go here</a:t>
            </a:r>
          </a:p>
          <a:p>
            <a:pPr lvl="0"/>
            <a:r>
              <a:rPr lang="en-US"/>
              <a:t>Lorem ipsum dolor sit amet, consectetuer adipiscing elit. Maecenas porttitor congue massa. Fusce posuere, magna sed pulvinar ultricies, purus lectus malesuada libero, sit amet commodo magna </a:t>
            </a:r>
            <a:r>
              <a:rPr lang="en-US" err="1"/>
              <a:t>eros</a:t>
            </a:r>
            <a:r>
              <a:rPr lang="en-US"/>
              <a:t>.</a:t>
            </a:r>
          </a:p>
        </p:txBody>
      </p:sp>
      <p:sp>
        <p:nvSpPr>
          <p:cNvPr id="12" name="Text Placeholder 6"/>
          <p:cNvSpPr>
            <a:spLocks noGrp="1"/>
          </p:cNvSpPr>
          <p:nvPr>
            <p:ph type="body" sz="quarter" idx="11" hasCustomPrompt="1"/>
          </p:nvPr>
        </p:nvSpPr>
        <p:spPr>
          <a:xfrm>
            <a:off x="1073150" y="1204458"/>
            <a:ext cx="663829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4" name="Text Placeholder 3"/>
          <p:cNvSpPr>
            <a:spLocks noGrp="1"/>
          </p:cNvSpPr>
          <p:nvPr>
            <p:ph type="body" sz="quarter" idx="13" hasCustomPrompt="1"/>
          </p:nvPr>
        </p:nvSpPr>
        <p:spPr>
          <a:xfrm>
            <a:off x="1249606"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a:t>##</a:t>
            </a:r>
          </a:p>
        </p:txBody>
      </p:sp>
      <p:sp>
        <p:nvSpPr>
          <p:cNvPr id="19" name="Text Placeholder 3"/>
          <p:cNvSpPr>
            <a:spLocks noGrp="1"/>
          </p:cNvSpPr>
          <p:nvPr>
            <p:ph type="body" sz="quarter" idx="14" hasCustomPrompt="1"/>
          </p:nvPr>
        </p:nvSpPr>
        <p:spPr>
          <a:xfrm>
            <a:off x="3634264"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a:t>##</a:t>
            </a:r>
          </a:p>
        </p:txBody>
      </p:sp>
      <p:sp>
        <p:nvSpPr>
          <p:cNvPr id="20" name="Text Placeholder 3"/>
          <p:cNvSpPr>
            <a:spLocks noGrp="1"/>
          </p:cNvSpPr>
          <p:nvPr>
            <p:ph type="body" sz="quarter" idx="15" hasCustomPrompt="1"/>
          </p:nvPr>
        </p:nvSpPr>
        <p:spPr>
          <a:xfrm>
            <a:off x="6018922"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a:t>##</a:t>
            </a:r>
          </a:p>
        </p:txBody>
      </p:sp>
      <p:sp>
        <p:nvSpPr>
          <p:cNvPr id="22" name="Text Placeholder 12"/>
          <p:cNvSpPr>
            <a:spLocks noGrp="1"/>
          </p:cNvSpPr>
          <p:nvPr>
            <p:ph type="body" sz="quarter" idx="40" hasCustomPrompt="1"/>
          </p:nvPr>
        </p:nvSpPr>
        <p:spPr>
          <a:xfrm>
            <a:off x="1249606" y="3392099"/>
            <a:ext cx="1744662" cy="738664"/>
          </a:xfrm>
          <a:prstGeom prst="rect">
            <a:avLst/>
          </a:prstGeom>
        </p:spPr>
        <p:txBody>
          <a:bodyPr vert="horz" wrap="square">
            <a:spAutoFit/>
          </a:bodyPr>
          <a:lstStyle>
            <a:lvl1pPr marL="0" indent="0" algn="ctr">
              <a:buNone/>
              <a:defRPr sz="1400" baseline="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Stat can go in here with the number above in ##</a:t>
            </a:r>
          </a:p>
        </p:txBody>
      </p:sp>
      <p:sp>
        <p:nvSpPr>
          <p:cNvPr id="23" name="Text Placeholder 12"/>
          <p:cNvSpPr>
            <a:spLocks noGrp="1"/>
          </p:cNvSpPr>
          <p:nvPr>
            <p:ph type="body" sz="quarter" idx="41" hasCustomPrompt="1"/>
          </p:nvPr>
        </p:nvSpPr>
        <p:spPr>
          <a:xfrm>
            <a:off x="6018922"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Stat can go in here with the number above in ##</a:t>
            </a:r>
          </a:p>
        </p:txBody>
      </p:sp>
      <p:sp>
        <p:nvSpPr>
          <p:cNvPr id="24" name="Text Placeholder 12"/>
          <p:cNvSpPr>
            <a:spLocks noGrp="1"/>
          </p:cNvSpPr>
          <p:nvPr>
            <p:ph type="body" sz="quarter" idx="42" hasCustomPrompt="1"/>
          </p:nvPr>
        </p:nvSpPr>
        <p:spPr>
          <a:xfrm>
            <a:off x="3634264"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a:t>Stat can go in here with the number above in ##</a:t>
            </a:r>
          </a:p>
        </p:txBody>
      </p:sp>
    </p:spTree>
    <p:extLst>
      <p:ext uri="{BB962C8B-B14F-4D97-AF65-F5344CB8AC3E}">
        <p14:creationId xmlns:p14="http://schemas.microsoft.com/office/powerpoint/2010/main" val="2630262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Imag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858546" y="4665428"/>
            <a:ext cx="2133600" cy="273050"/>
          </a:xfrm>
        </p:spPr>
        <p:txBody>
          <a:bodyPr/>
          <a:lstStyle/>
          <a:p>
            <a:fld id="{FE9E206F-B6C9-6B46-920E-6690A9897DBF}" type="slidenum">
              <a:rPr lang="en-US" smtClean="0"/>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8"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4"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sp>
        <p:nvSpPr>
          <p:cNvPr id="11" name="Picture Placeholder 3"/>
          <p:cNvSpPr>
            <a:spLocks noGrp="1"/>
          </p:cNvSpPr>
          <p:nvPr>
            <p:ph type="pic" sz="quarter" idx="13"/>
          </p:nvPr>
        </p:nvSpPr>
        <p:spPr>
          <a:xfrm>
            <a:off x="0" y="0"/>
            <a:ext cx="4572000" cy="5148263"/>
          </a:xfrm>
          <a:prstGeom prst="rect">
            <a:avLst/>
          </a:prstGeom>
          <a:solidFill>
            <a:schemeClr val="accent1"/>
          </a:solidFill>
        </p:spPr>
        <p:txBody>
          <a:bodyPr vert="horz"/>
          <a:lstStyle>
            <a:lvl1pPr marL="0" indent="0" algn="ctr">
              <a:buNone/>
              <a:defRPr baseline="0">
                <a:solidFill>
                  <a:schemeClr val="accent5"/>
                </a:solidFill>
              </a:defRPr>
            </a:lvl1pPr>
          </a:lstStyle>
          <a:p>
            <a:r>
              <a:rPr lang="en-US"/>
              <a:t>Click icon to add picture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0846"/>
            <a:ext cx="1572520" cy="37724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2261"/>
            <a:ext cx="1818591" cy="431265"/>
          </a:xfrm>
          <a:prstGeom prst="rect">
            <a:avLst/>
          </a:prstGeom>
        </p:spPr>
      </p:pic>
    </p:spTree>
    <p:extLst>
      <p:ext uri="{BB962C8B-B14F-4D97-AF65-F5344CB8AC3E}">
        <p14:creationId xmlns:p14="http://schemas.microsoft.com/office/powerpoint/2010/main" val="3441429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Left Text Right A">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5617" t="93" r="15115" b="-93"/>
          <a:stretch/>
        </p:blipFill>
        <p:spPr>
          <a:xfrm>
            <a:off x="0" y="0"/>
            <a:ext cx="4572000"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12"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5"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857591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Text Right B">
    <p:spTree>
      <p:nvGrpSpPr>
        <p:cNvPr id="1" name=""/>
        <p:cNvGrpSpPr/>
        <p:nvPr/>
      </p:nvGrpSpPr>
      <p:grpSpPr>
        <a:xfrm>
          <a:off x="0" y="0"/>
          <a:ext cx="0" cy="0"/>
          <a:chOff x="0" y="0"/>
          <a:chExt cx="0" cy="0"/>
        </a:xfrm>
      </p:grpSpPr>
      <p:pic>
        <p:nvPicPr>
          <p:cNvPr id="4" name="Picture 3" descr="20120413_ccbd_07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601" y="-108100"/>
            <a:ext cx="4659601" cy="5350527"/>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264195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pic>
        <p:nvPicPr>
          <p:cNvPr id="11" name="Picture 10" descr="girl-braces-smiling-flippe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78933" y="-679201"/>
            <a:ext cx="6407147" cy="6407147"/>
          </a:xfrm>
          <a:prstGeom prst="rect">
            <a:avLst/>
          </a:prstGeom>
        </p:spPr>
      </p:pic>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a:t>Presentation Title Here</a:t>
            </a:r>
          </a:p>
        </p:txBody>
      </p:sp>
      <p:sp>
        <p:nvSpPr>
          <p:cNvPr id="12"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Subtitle would go here and can extend onto several lines like this example shows </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2527256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Left Text Right C">
    <p:spTree>
      <p:nvGrpSpPr>
        <p:cNvPr id="1" name=""/>
        <p:cNvGrpSpPr/>
        <p:nvPr/>
      </p:nvGrpSpPr>
      <p:grpSpPr>
        <a:xfrm>
          <a:off x="0" y="0"/>
          <a:ext cx="0" cy="0"/>
          <a:chOff x="0" y="0"/>
          <a:chExt cx="0" cy="0"/>
        </a:xfrm>
      </p:grpSpPr>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85478"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4138892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eft Text Right D">
    <p:spTree>
      <p:nvGrpSpPr>
        <p:cNvPr id="1" name=""/>
        <p:cNvGrpSpPr/>
        <p:nvPr/>
      </p:nvGrpSpPr>
      <p:grpSpPr>
        <a:xfrm>
          <a:off x="0" y="0"/>
          <a:ext cx="0" cy="0"/>
          <a:chOff x="0" y="0"/>
          <a:chExt cx="0" cy="0"/>
        </a:xfrm>
      </p:grpSpPr>
      <p:pic>
        <p:nvPicPr>
          <p:cNvPr id="4" name="Picture 3" descr="20130208_details_03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582" y="13513"/>
            <a:ext cx="5229003"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1450267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Circle Left Text Right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1605610" y="-794710"/>
            <a:ext cx="6796686" cy="6793751"/>
          </a:xfrm>
          <a:prstGeom prst="ellipse">
            <a:avLst/>
          </a:prstGeom>
          <a:solidFill>
            <a:schemeClr val="accent5"/>
          </a:solidFill>
        </p:spPr>
        <p:txBody>
          <a:bodyPr vert="horz"/>
          <a:lstStyle>
            <a:lvl1pPr marL="0" indent="0" algn="ctr">
              <a:buNone/>
              <a:defRPr/>
            </a:lvl1pPr>
          </a:lstStyle>
          <a:p>
            <a:r>
              <a:rPr lang="en-US"/>
              <a:t>Click icon to add picture</a:t>
            </a:r>
          </a:p>
        </p:txBody>
      </p:sp>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11"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2"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365289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rcle Left Text Right A">
    <p:spTree>
      <p:nvGrpSpPr>
        <p:cNvPr id="1" name=""/>
        <p:cNvGrpSpPr/>
        <p:nvPr/>
      </p:nvGrpSpPr>
      <p:grpSpPr>
        <a:xfrm>
          <a:off x="0" y="0"/>
          <a:ext cx="0" cy="0"/>
          <a:chOff x="0" y="0"/>
          <a:chExt cx="0" cy="0"/>
        </a:xfrm>
      </p:grpSpPr>
      <p:pic>
        <p:nvPicPr>
          <p:cNvPr id="2" name="Picture 1" descr="20120413_ccbd_110.JPG"/>
          <p:cNvPicPr>
            <a:picLocks noChangeAspect="1"/>
          </p:cNvPicPr>
          <p:nvPr userDrawn="1"/>
        </p:nvPicPr>
        <p:blipFill rotWithShape="1">
          <a:blip r:embed="rId2" cstate="screen">
            <a:extLst>
              <a:ext uri="{28A0092B-C50C-407E-A947-70E740481C1C}">
                <a14:useLocalDpi xmlns:a14="http://schemas.microsoft.com/office/drawing/2010/main"/>
              </a:ext>
            </a:extLst>
          </a:blip>
          <a:srcRect l="-25496"/>
          <a:stretch/>
        </p:blipFill>
        <p:spPr>
          <a:xfrm>
            <a:off x="-1353568" y="-722563"/>
            <a:ext cx="6430970" cy="6451977"/>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1438015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rcle Left Text Right B">
    <p:spTree>
      <p:nvGrpSpPr>
        <p:cNvPr id="1" name=""/>
        <p:cNvGrpSpPr/>
        <p:nvPr/>
      </p:nvGrpSpPr>
      <p:grpSpPr>
        <a:xfrm>
          <a:off x="0" y="0"/>
          <a:ext cx="0" cy="0"/>
          <a:chOff x="0" y="0"/>
          <a:chExt cx="0" cy="0"/>
        </a:xfrm>
      </p:grpSpPr>
      <p:pic>
        <p:nvPicPr>
          <p:cNvPr id="11" name="Picture 10" descr="20121107_breathing-01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68130" y="-532289"/>
            <a:ext cx="6565854" cy="6477789"/>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466230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rcle Left Text Right C">
    <p:spTree>
      <p:nvGrpSpPr>
        <p:cNvPr id="1" name=""/>
        <p:cNvGrpSpPr/>
        <p:nvPr/>
      </p:nvGrpSpPr>
      <p:grpSpPr>
        <a:xfrm>
          <a:off x="0" y="0"/>
          <a:ext cx="0" cy="0"/>
          <a:chOff x="0" y="0"/>
          <a:chExt cx="0" cy="0"/>
        </a:xfrm>
      </p:grpSpPr>
      <p:pic>
        <p:nvPicPr>
          <p:cNvPr id="10" name="Picture 9" descr="20141210_cranio-facial_13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71886" y="-393616"/>
            <a:ext cx="6569610" cy="6531753"/>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3"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1419312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rcle Left Text Right D">
    <p:spTree>
      <p:nvGrpSpPr>
        <p:cNvPr id="1" name=""/>
        <p:cNvGrpSpPr/>
        <p:nvPr/>
      </p:nvGrpSpPr>
      <p:grpSpPr>
        <a:xfrm>
          <a:off x="0" y="0"/>
          <a:ext cx="0" cy="0"/>
          <a:chOff x="0" y="0"/>
          <a:chExt cx="0" cy="0"/>
        </a:xfrm>
      </p:grpSpPr>
      <p:pic>
        <p:nvPicPr>
          <p:cNvPr id="11" name="Picture 10" descr="20140422_allergy-asthma-240.jpg"/>
          <p:cNvPicPr>
            <a:picLocks noChangeAspect="1"/>
          </p:cNvPicPr>
          <p:nvPr userDrawn="1"/>
        </p:nvPicPr>
        <p:blipFill rotWithShape="1">
          <a:blip r:embed="rId2" cstate="screen">
            <a:extLst>
              <a:ext uri="{28A0092B-C50C-407E-A947-70E740481C1C}">
                <a14:useLocalDpi xmlns:a14="http://schemas.microsoft.com/office/drawing/2010/main"/>
              </a:ext>
            </a:extLst>
          </a:blip>
          <a:srcRect l="-10132"/>
          <a:stretch/>
        </p:blipFill>
        <p:spPr>
          <a:xfrm>
            <a:off x="-2053768" y="-634346"/>
            <a:ext cx="6986810" cy="6988814"/>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1721360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rcle Left Text Right E">
    <p:spTree>
      <p:nvGrpSpPr>
        <p:cNvPr id="1" name=""/>
        <p:cNvGrpSpPr/>
        <p:nvPr/>
      </p:nvGrpSpPr>
      <p:grpSpPr>
        <a:xfrm>
          <a:off x="0" y="0"/>
          <a:ext cx="0" cy="0"/>
          <a:chOff x="0" y="0"/>
          <a:chExt cx="0" cy="0"/>
        </a:xfrm>
      </p:grpSpPr>
      <p:pic>
        <p:nvPicPr>
          <p:cNvPr id="2" name="Picture 1" descr="CHFitzintvertatriumeveangledwflr13HR_zpsabea611c.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95385" y="-999926"/>
            <a:ext cx="6937288" cy="6881843"/>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a:t>About a paragraph can go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615944"/>
            <a:ext cx="1572520" cy="37724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597359"/>
            <a:ext cx="1818591" cy="431265"/>
          </a:xfrm>
          <a:prstGeom prst="rect">
            <a:avLst/>
          </a:prstGeom>
        </p:spPr>
      </p:pic>
    </p:spTree>
    <p:extLst>
      <p:ext uri="{BB962C8B-B14F-4D97-AF65-F5344CB8AC3E}">
        <p14:creationId xmlns:p14="http://schemas.microsoft.com/office/powerpoint/2010/main" val="2048302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752565" y="4628530"/>
            <a:ext cx="2133600" cy="273050"/>
          </a:xfrm>
        </p:spPr>
        <p:txBody>
          <a:bodyPr/>
          <a:lstStyle/>
          <a:p>
            <a:fld id="{FE9E206F-B6C9-6B46-920E-6690A9897DBF}" type="slidenum">
              <a:rPr lang="en-US" smtClean="0"/>
              <a:t>‹#›</a:t>
            </a:fld>
            <a:endParaRPr lang="en-US"/>
          </a:p>
        </p:txBody>
      </p:sp>
      <p:cxnSp>
        <p:nvCxnSpPr>
          <p:cNvPr id="43" name="Straight Connector 42"/>
          <p:cNvCxnSpPr/>
          <p:nvPr userDrawn="1"/>
        </p:nvCxnSpPr>
        <p:spPr>
          <a:xfrm>
            <a:off x="735454" y="761446"/>
            <a:ext cx="647422" cy="0"/>
          </a:xfrm>
          <a:prstGeom prst="line">
            <a:avLst/>
          </a:prstGeom>
          <a:noFill/>
          <a:ln w="25400" cap="flat" cmpd="sng" algn="ctr">
            <a:solidFill>
              <a:srgbClr val="FFE04F"/>
            </a:solidFill>
            <a:prstDash val="solid"/>
          </a:ln>
          <a:effectLst/>
        </p:spPr>
      </p:cxnSp>
      <p:sp>
        <p:nvSpPr>
          <p:cNvPr id="44" name="Picture Placeholder 4"/>
          <p:cNvSpPr>
            <a:spLocks noGrp="1"/>
          </p:cNvSpPr>
          <p:nvPr>
            <p:ph type="pic" sz="quarter" idx="12" hasCustomPrompt="1"/>
          </p:nvPr>
        </p:nvSpPr>
        <p:spPr>
          <a:xfrm>
            <a:off x="705529" y="1012540"/>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7" name="Text Placeholder 6"/>
          <p:cNvSpPr>
            <a:spLocks noGrp="1"/>
          </p:cNvSpPr>
          <p:nvPr>
            <p:ph type="body" sz="quarter" idx="14" hasCustomPrompt="1"/>
          </p:nvPr>
        </p:nvSpPr>
        <p:spPr>
          <a:xfrm>
            <a:off x="466409" y="2006501"/>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46" name="Text Placeholder 6"/>
          <p:cNvSpPr>
            <a:spLocks noGrp="1"/>
          </p:cNvSpPr>
          <p:nvPr>
            <p:ph type="body" sz="quarter" idx="15" hasCustomPrompt="1"/>
          </p:nvPr>
        </p:nvSpPr>
        <p:spPr>
          <a:xfrm>
            <a:off x="466408" y="2150856"/>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70" name="Text Placeholder 6"/>
          <p:cNvSpPr>
            <a:spLocks noGrp="1"/>
          </p:cNvSpPr>
          <p:nvPr>
            <p:ph type="body" sz="quarter" idx="39" hasCustomPrompt="1"/>
          </p:nvPr>
        </p:nvSpPr>
        <p:spPr>
          <a:xfrm>
            <a:off x="645978" y="364953"/>
            <a:ext cx="7693912"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Title Goes Here</a:t>
            </a:r>
          </a:p>
        </p:txBody>
      </p:sp>
      <p:sp>
        <p:nvSpPr>
          <p:cNvPr id="32" name="Picture Placeholder 4"/>
          <p:cNvSpPr>
            <a:spLocks noGrp="1"/>
          </p:cNvSpPr>
          <p:nvPr>
            <p:ph type="pic" sz="quarter" idx="40" hasCustomPrompt="1"/>
          </p:nvPr>
        </p:nvSpPr>
        <p:spPr>
          <a:xfrm>
            <a:off x="2647652" y="1025106"/>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33" name="Text Placeholder 6"/>
          <p:cNvSpPr>
            <a:spLocks noGrp="1"/>
          </p:cNvSpPr>
          <p:nvPr>
            <p:ph type="body" sz="quarter" idx="41" hasCustomPrompt="1"/>
          </p:nvPr>
        </p:nvSpPr>
        <p:spPr>
          <a:xfrm>
            <a:off x="2408532" y="201906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34" name="Text Placeholder 6"/>
          <p:cNvSpPr>
            <a:spLocks noGrp="1"/>
          </p:cNvSpPr>
          <p:nvPr>
            <p:ph type="body" sz="quarter" idx="42" hasCustomPrompt="1"/>
          </p:nvPr>
        </p:nvSpPr>
        <p:spPr>
          <a:xfrm>
            <a:off x="2408531" y="216342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35" name="Picture Placeholder 4"/>
          <p:cNvSpPr>
            <a:spLocks noGrp="1"/>
          </p:cNvSpPr>
          <p:nvPr>
            <p:ph type="pic" sz="quarter" idx="43" hasCustomPrompt="1"/>
          </p:nvPr>
        </p:nvSpPr>
        <p:spPr>
          <a:xfrm>
            <a:off x="4598916" y="1018423"/>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36" name="Text Placeholder 6"/>
          <p:cNvSpPr>
            <a:spLocks noGrp="1"/>
          </p:cNvSpPr>
          <p:nvPr>
            <p:ph type="body" sz="quarter" idx="44" hasCustomPrompt="1"/>
          </p:nvPr>
        </p:nvSpPr>
        <p:spPr>
          <a:xfrm>
            <a:off x="4359796" y="2012384"/>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37" name="Text Placeholder 6"/>
          <p:cNvSpPr>
            <a:spLocks noGrp="1"/>
          </p:cNvSpPr>
          <p:nvPr>
            <p:ph type="body" sz="quarter" idx="45" hasCustomPrompt="1"/>
          </p:nvPr>
        </p:nvSpPr>
        <p:spPr>
          <a:xfrm>
            <a:off x="4359795" y="2156739"/>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38" name="Picture Placeholder 4"/>
          <p:cNvSpPr>
            <a:spLocks noGrp="1"/>
          </p:cNvSpPr>
          <p:nvPr>
            <p:ph type="pic" sz="quarter" idx="46" hasCustomPrompt="1"/>
          </p:nvPr>
        </p:nvSpPr>
        <p:spPr>
          <a:xfrm>
            <a:off x="6541039" y="1025106"/>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39" name="Text Placeholder 6"/>
          <p:cNvSpPr>
            <a:spLocks noGrp="1"/>
          </p:cNvSpPr>
          <p:nvPr>
            <p:ph type="body" sz="quarter" idx="47" hasCustomPrompt="1"/>
          </p:nvPr>
        </p:nvSpPr>
        <p:spPr>
          <a:xfrm>
            <a:off x="6301919" y="201906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40" name="Text Placeholder 6"/>
          <p:cNvSpPr>
            <a:spLocks noGrp="1"/>
          </p:cNvSpPr>
          <p:nvPr>
            <p:ph type="body" sz="quarter" idx="48" hasCustomPrompt="1"/>
          </p:nvPr>
        </p:nvSpPr>
        <p:spPr>
          <a:xfrm>
            <a:off x="6301918" y="216342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42" name="Picture Placeholder 4"/>
          <p:cNvSpPr>
            <a:spLocks noGrp="1"/>
          </p:cNvSpPr>
          <p:nvPr>
            <p:ph type="pic" sz="quarter" idx="49" hasCustomPrompt="1"/>
          </p:nvPr>
        </p:nvSpPr>
        <p:spPr>
          <a:xfrm>
            <a:off x="705529" y="2757241"/>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45" name="Text Placeholder 6"/>
          <p:cNvSpPr>
            <a:spLocks noGrp="1"/>
          </p:cNvSpPr>
          <p:nvPr>
            <p:ph type="body" sz="quarter" idx="50" hasCustomPrompt="1"/>
          </p:nvPr>
        </p:nvSpPr>
        <p:spPr>
          <a:xfrm>
            <a:off x="466409" y="3751202"/>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71" name="Text Placeholder 6"/>
          <p:cNvSpPr>
            <a:spLocks noGrp="1"/>
          </p:cNvSpPr>
          <p:nvPr>
            <p:ph type="body" sz="quarter" idx="51" hasCustomPrompt="1"/>
          </p:nvPr>
        </p:nvSpPr>
        <p:spPr>
          <a:xfrm>
            <a:off x="466408" y="3895557"/>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72" name="Picture Placeholder 4"/>
          <p:cNvSpPr>
            <a:spLocks noGrp="1"/>
          </p:cNvSpPr>
          <p:nvPr>
            <p:ph type="pic" sz="quarter" idx="52" hasCustomPrompt="1"/>
          </p:nvPr>
        </p:nvSpPr>
        <p:spPr>
          <a:xfrm>
            <a:off x="2647652" y="2769807"/>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73" name="Text Placeholder 6"/>
          <p:cNvSpPr>
            <a:spLocks noGrp="1"/>
          </p:cNvSpPr>
          <p:nvPr>
            <p:ph type="body" sz="quarter" idx="53" hasCustomPrompt="1"/>
          </p:nvPr>
        </p:nvSpPr>
        <p:spPr>
          <a:xfrm>
            <a:off x="2408532" y="376376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74" name="Text Placeholder 6"/>
          <p:cNvSpPr>
            <a:spLocks noGrp="1"/>
          </p:cNvSpPr>
          <p:nvPr>
            <p:ph type="body" sz="quarter" idx="54" hasCustomPrompt="1"/>
          </p:nvPr>
        </p:nvSpPr>
        <p:spPr>
          <a:xfrm>
            <a:off x="2408531" y="390812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75" name="Picture Placeholder 4"/>
          <p:cNvSpPr>
            <a:spLocks noGrp="1"/>
          </p:cNvSpPr>
          <p:nvPr>
            <p:ph type="pic" sz="quarter" idx="55" hasCustomPrompt="1"/>
          </p:nvPr>
        </p:nvSpPr>
        <p:spPr>
          <a:xfrm>
            <a:off x="4598916" y="2763124"/>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76" name="Text Placeholder 6"/>
          <p:cNvSpPr>
            <a:spLocks noGrp="1"/>
          </p:cNvSpPr>
          <p:nvPr>
            <p:ph type="body" sz="quarter" idx="56" hasCustomPrompt="1"/>
          </p:nvPr>
        </p:nvSpPr>
        <p:spPr>
          <a:xfrm>
            <a:off x="4359796" y="3757085"/>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77" name="Text Placeholder 6"/>
          <p:cNvSpPr>
            <a:spLocks noGrp="1"/>
          </p:cNvSpPr>
          <p:nvPr>
            <p:ph type="body" sz="quarter" idx="57" hasCustomPrompt="1"/>
          </p:nvPr>
        </p:nvSpPr>
        <p:spPr>
          <a:xfrm>
            <a:off x="4359795" y="3901440"/>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
        <p:nvSpPr>
          <p:cNvPr id="78" name="Picture Placeholder 4"/>
          <p:cNvSpPr>
            <a:spLocks noGrp="1"/>
          </p:cNvSpPr>
          <p:nvPr>
            <p:ph type="pic" sz="quarter" idx="58" hasCustomPrompt="1"/>
          </p:nvPr>
        </p:nvSpPr>
        <p:spPr>
          <a:xfrm>
            <a:off x="6541039" y="2769807"/>
            <a:ext cx="981395" cy="981395"/>
          </a:xfrm>
          <a:prstGeom prst="ellipse">
            <a:avLst/>
          </a:prstGeom>
        </p:spPr>
        <p:txBody>
          <a:bodyPr vert="horz"/>
          <a:lstStyle>
            <a:lvl1pPr marL="0" indent="0">
              <a:buNone/>
              <a:defRPr sz="1000"/>
            </a:lvl1pPr>
          </a:lstStyle>
          <a:p>
            <a:r>
              <a:rPr lang="en-US"/>
              <a:t>Click on icon </a:t>
            </a:r>
          </a:p>
          <a:p>
            <a:r>
              <a:rPr lang="en-US"/>
              <a:t>to insert image</a:t>
            </a:r>
          </a:p>
        </p:txBody>
      </p:sp>
      <p:sp>
        <p:nvSpPr>
          <p:cNvPr id="79" name="Text Placeholder 6"/>
          <p:cNvSpPr>
            <a:spLocks noGrp="1"/>
          </p:cNvSpPr>
          <p:nvPr>
            <p:ph type="body" sz="quarter" idx="59" hasCustomPrompt="1"/>
          </p:nvPr>
        </p:nvSpPr>
        <p:spPr>
          <a:xfrm>
            <a:off x="6301919" y="376376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a:t>Dr. </a:t>
            </a:r>
            <a:r>
              <a:rPr lang="en-US" err="1"/>
              <a:t>FirstLast</a:t>
            </a:r>
            <a:r>
              <a:rPr lang="en-US"/>
              <a:t> Name, MD</a:t>
            </a:r>
          </a:p>
        </p:txBody>
      </p:sp>
      <p:sp>
        <p:nvSpPr>
          <p:cNvPr id="80" name="Text Placeholder 6"/>
          <p:cNvSpPr>
            <a:spLocks noGrp="1"/>
          </p:cNvSpPr>
          <p:nvPr>
            <p:ph type="body" sz="quarter" idx="60" hasCustomPrompt="1"/>
          </p:nvPr>
        </p:nvSpPr>
        <p:spPr>
          <a:xfrm>
            <a:off x="6301918" y="390812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a:t>Doctor’s Title</a:t>
            </a:r>
          </a:p>
          <a:p>
            <a:pPr lvl="0"/>
            <a:r>
              <a:rPr lang="en-US"/>
              <a:t>Department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Divider Slide">
    <p:spTree>
      <p:nvGrpSpPr>
        <p:cNvPr id="1" name=""/>
        <p:cNvGrpSpPr/>
        <p:nvPr/>
      </p:nvGrpSpPr>
      <p:grpSpPr>
        <a:xfrm>
          <a:off x="0" y="0"/>
          <a:ext cx="0" cy="0"/>
          <a:chOff x="0" y="0"/>
          <a:chExt cx="0" cy="0"/>
        </a:xfrm>
      </p:grpSpPr>
      <p:cxnSp>
        <p:nvCxnSpPr>
          <p:cNvPr id="6" name="Straight Connector 5"/>
          <p:cNvCxnSpPr/>
          <p:nvPr userDrawn="1"/>
        </p:nvCxnSpPr>
        <p:spPr>
          <a:xfrm>
            <a:off x="-9427" y="5093737"/>
            <a:ext cx="9153426" cy="0"/>
          </a:xfrm>
          <a:prstGeom prst="line">
            <a:avLst/>
          </a:prstGeom>
          <a:noFill/>
          <a:ln w="88900" cap="flat" cmpd="sng" algn="ctr">
            <a:solidFill>
              <a:srgbClr val="FFE04F"/>
            </a:solidFill>
            <a:prstDash val="solid"/>
          </a:ln>
          <a:effectLst/>
        </p:spPr>
      </p:cxnSp>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5" name="Title 3"/>
          <p:cNvSpPr>
            <a:spLocks noGrp="1"/>
          </p:cNvSpPr>
          <p:nvPr>
            <p:ph type="ctrTitle"/>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a:latin typeface="Arial" charset="0"/>
                <a:cs typeface="Arial" charset="0"/>
              </a:rPr>
              <a:t>Click to edit Master title style</a:t>
            </a:r>
            <a:endParaRPr lang="en-US" sz="3200" cap="none" spc="-80">
              <a:latin typeface="Arial" charset="0"/>
              <a:ea typeface="Arial" charset="0"/>
              <a:cs typeface="Arial" charset="0"/>
            </a:endParaRPr>
          </a:p>
        </p:txBody>
      </p:sp>
      <p:sp>
        <p:nvSpPr>
          <p:cNvPr id="7" name="Picture Placeholder 6"/>
          <p:cNvSpPr>
            <a:spLocks noGrp="1"/>
          </p:cNvSpPr>
          <p:nvPr>
            <p:ph type="pic" sz="quarter" idx="11" hasCustomPrompt="1"/>
          </p:nvPr>
        </p:nvSpPr>
        <p:spPr>
          <a:xfrm>
            <a:off x="0" y="15875"/>
            <a:ext cx="9153525" cy="5132388"/>
          </a:xfrm>
          <a:prstGeom prst="rect">
            <a:avLst/>
          </a:prstGeom>
        </p:spPr>
        <p:txBody>
          <a:bodyPr vert="horz" anchor="ctr"/>
          <a:lstStyle>
            <a:lvl1pPr marL="0" indent="0" algn="ctr">
              <a:buNone/>
              <a:defRPr baseline="0"/>
            </a:lvl1pPr>
          </a:lstStyle>
          <a:p>
            <a:r>
              <a:rPr lang="en-US"/>
              <a:t>Insert your own image for this divider slide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396506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a:t>Presentation Title Here</a:t>
            </a:r>
          </a:p>
        </p:txBody>
      </p:sp>
      <p:pic>
        <p:nvPicPr>
          <p:cNvPr id="2" name="Picture 1" descr="20130208_details_023.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46900" y="-432399"/>
            <a:ext cx="6401051" cy="6350876"/>
          </a:xfrm>
          <a:prstGeom prst="ellipse">
            <a:avLst/>
          </a:prstGeom>
        </p:spPr>
      </p:pic>
      <p:sp>
        <p:nvSpPr>
          <p:cNvPr id="9"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Subtitle would go here and can extend onto several lines like this example shows </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1475775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447" t="17787" r="7281" b="19703"/>
          <a:stretch/>
        </p:blipFill>
        <p:spPr>
          <a:xfrm flipH="1">
            <a:off x="0" y="0"/>
            <a:ext cx="9321799" cy="5148264"/>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5" name="Title 3"/>
          <p:cNvSpPr>
            <a:spLocks noGrp="1"/>
          </p:cNvSpPr>
          <p:nvPr>
            <p:ph type="ctrTitle" hasCustomPrompt="1"/>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a:latin typeface="Arial" charset="0"/>
                <a:ea typeface="Arial" charset="0"/>
                <a:cs typeface="Arial" charset="0"/>
              </a:rPr>
              <a:t>Click to edit Divider</a:t>
            </a:r>
          </a:p>
        </p:txBody>
      </p:sp>
      <p:cxnSp>
        <p:nvCxnSpPr>
          <p:cNvPr id="9" name="Straight Connector 8"/>
          <p:cNvCxnSpPr/>
          <p:nvPr userDrawn="1"/>
        </p:nvCxnSpPr>
        <p:spPr>
          <a:xfrm>
            <a:off x="-9427" y="5093737"/>
            <a:ext cx="9153426" cy="0"/>
          </a:xfrm>
          <a:prstGeom prst="line">
            <a:avLst/>
          </a:prstGeom>
          <a:noFill/>
          <a:ln w="88900" cap="flat" cmpd="sng" algn="ctr">
            <a:solidFill>
              <a:srgbClr val="FFE04F"/>
            </a:solidFill>
            <a:prstDash val="solid"/>
          </a:ln>
          <a:effectLst/>
        </p:spPr>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491252"/>
            <a:ext cx="1572520" cy="37724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472667"/>
            <a:ext cx="1818591" cy="431265"/>
          </a:xfrm>
          <a:prstGeom prst="rect">
            <a:avLst/>
          </a:prstGeom>
        </p:spPr>
      </p:pic>
    </p:spTree>
    <p:extLst>
      <p:ext uri="{BB962C8B-B14F-4D97-AF65-F5344CB8AC3E}">
        <p14:creationId xmlns:p14="http://schemas.microsoft.com/office/powerpoint/2010/main" val="1518112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31837"/>
          </a:xfrm>
          <a:prstGeom prst="rect">
            <a:avLst/>
          </a:prstGeom>
        </p:spPr>
      </p:pic>
      <p:sp>
        <p:nvSpPr>
          <p:cNvPr id="5" name="Title 3"/>
          <p:cNvSpPr>
            <a:spLocks noGrp="1"/>
          </p:cNvSpPr>
          <p:nvPr>
            <p:ph type="ctrTitle" hasCustomPrompt="1"/>
          </p:nvPr>
        </p:nvSpPr>
        <p:spPr>
          <a:xfrm>
            <a:off x="471486" y="2380961"/>
            <a:ext cx="8201027" cy="584776"/>
          </a:xfrm>
          <a:prstGeom prst="rect">
            <a:avLst/>
          </a:prstGeom>
        </p:spPr>
        <p:txBody>
          <a:bodyPr anchor="ctr">
            <a:spAutoFit/>
          </a:bodyPr>
          <a:lstStyle>
            <a:lvl1pPr>
              <a:defRPr b="1">
                <a:solidFill>
                  <a:schemeClr val="bg1"/>
                </a:solidFill>
              </a:defRPr>
            </a:lvl1pPr>
          </a:lstStyle>
          <a:p>
            <a:r>
              <a:rPr lang="en-US" sz="3200" cap="none" spc="-80">
                <a:latin typeface="Arial" charset="0"/>
                <a:ea typeface="Arial" charset="0"/>
                <a:cs typeface="Arial" charset="0"/>
              </a:rPr>
              <a:t>Click to edit Divider</a:t>
            </a:r>
          </a:p>
        </p:txBody>
      </p:sp>
      <p:cxnSp>
        <p:nvCxnSpPr>
          <p:cNvPr id="8" name="Straight Connector 7"/>
          <p:cNvCxnSpPr/>
          <p:nvPr userDrawn="1"/>
        </p:nvCxnSpPr>
        <p:spPr>
          <a:xfrm>
            <a:off x="-9427" y="5093737"/>
            <a:ext cx="9153426" cy="0"/>
          </a:xfrm>
          <a:prstGeom prst="line">
            <a:avLst/>
          </a:prstGeom>
          <a:noFill/>
          <a:ln w="88900" cap="flat" cmpd="sng" algn="ctr">
            <a:solidFill>
              <a:srgbClr val="FFE04F"/>
            </a:solidFill>
            <a:prstDash val="solid"/>
          </a:ln>
          <a:effectLst/>
        </p:spPr>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336" y="4491252"/>
            <a:ext cx="1572520" cy="377246"/>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672" y="4472667"/>
            <a:ext cx="1818591" cy="431265"/>
          </a:xfrm>
          <a:prstGeom prst="rect">
            <a:avLst/>
          </a:prstGeom>
        </p:spPr>
      </p:pic>
    </p:spTree>
    <p:extLst>
      <p:ext uri="{BB962C8B-B14F-4D97-AF65-F5344CB8AC3E}">
        <p14:creationId xmlns:p14="http://schemas.microsoft.com/office/powerpoint/2010/main" val="586188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C">
    <p:spTree>
      <p:nvGrpSpPr>
        <p:cNvPr id="1" name=""/>
        <p:cNvGrpSpPr/>
        <p:nvPr/>
      </p:nvGrpSpPr>
      <p:grpSpPr>
        <a:xfrm>
          <a:off x="0" y="0"/>
          <a:ext cx="0" cy="0"/>
          <a:chOff x="0" y="0"/>
          <a:chExt cx="0" cy="0"/>
        </a:xfrm>
      </p:grpSpPr>
      <p:sp>
        <p:nvSpPr>
          <p:cNvPr id="2" name="Rectangle 1"/>
          <p:cNvSpPr/>
          <p:nvPr userDrawn="1"/>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a:p>
        </p:txBody>
      </p:sp>
      <p:pic>
        <p:nvPicPr>
          <p:cNvPr id="4" name="Picture 3"/>
          <p:cNvPicPr>
            <a:picLocks noChangeAspect="1"/>
          </p:cNvPicPr>
          <p:nvPr userDrawn="1"/>
        </p:nvPicPr>
        <p:blipFill>
          <a:blip r:embed="rId2">
            <a:alphaModFix amt="91000"/>
            <a:extLst>
              <a:ext uri="{BEBA8EAE-BF5A-486C-A8C5-ECC9F3942E4B}">
                <a14:imgProps xmlns:a14="http://schemas.microsoft.com/office/drawing/2010/main">
                  <a14:imgLayer r:embed="rId3">
                    <a14:imgEffect>
                      <a14:sharpenSoften amount="94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ext Placeholder 6"/>
          <p:cNvSpPr>
            <a:spLocks noGrp="1"/>
          </p:cNvSpPr>
          <p:nvPr>
            <p:ph type="body" sz="quarter" idx="11" hasCustomPrompt="1"/>
          </p:nvPr>
        </p:nvSpPr>
        <p:spPr>
          <a:xfrm>
            <a:off x="1146919" y="2178772"/>
            <a:ext cx="6855044" cy="830997"/>
          </a:xfrm>
          <a:prstGeom prst="rect">
            <a:avLst/>
          </a:prstGeom>
        </p:spPr>
        <p:txBody>
          <a:bodyPr vert="horz" anchor="ctr" anchorCtr="0">
            <a:spAutoFit/>
          </a:bodyPr>
          <a:lstStyle>
            <a:lvl1pPr marL="0" indent="0" algn="ctr">
              <a:buNone/>
              <a:defRPr sz="4800" b="1">
                <a:solidFill>
                  <a:schemeClr val="accent1"/>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Divider Slide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474" y="178051"/>
            <a:ext cx="1948401" cy="534855"/>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03187" y="311706"/>
            <a:ext cx="1632953" cy="391293"/>
          </a:xfrm>
          <a:prstGeom prst="rect">
            <a:avLst/>
          </a:prstGeom>
        </p:spPr>
      </p:pic>
    </p:spTree>
    <p:extLst>
      <p:ext uri="{BB962C8B-B14F-4D97-AF65-F5344CB8AC3E}">
        <p14:creationId xmlns:p14="http://schemas.microsoft.com/office/powerpoint/2010/main" val="2913473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7" name="Text Placeholder 6"/>
          <p:cNvSpPr>
            <a:spLocks noGrp="1"/>
          </p:cNvSpPr>
          <p:nvPr>
            <p:ph type="body" sz="quarter" idx="39" hasCustomPrompt="1"/>
          </p:nvPr>
        </p:nvSpPr>
        <p:spPr>
          <a:xfrm>
            <a:off x="801842" y="943207"/>
            <a:ext cx="7464425"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Name of Table</a:t>
            </a:r>
          </a:p>
        </p:txBody>
      </p:sp>
      <p:sp>
        <p:nvSpPr>
          <p:cNvPr id="8" name="Table Placeholder 7"/>
          <p:cNvSpPr>
            <a:spLocks noGrp="1"/>
          </p:cNvSpPr>
          <p:nvPr>
            <p:ph type="tbl" sz="quarter" idx="40"/>
          </p:nvPr>
        </p:nvSpPr>
        <p:spPr>
          <a:xfrm>
            <a:off x="801843" y="1343317"/>
            <a:ext cx="7464425" cy="2923883"/>
          </a:xfrm>
          <a:prstGeom prst="rect">
            <a:avLst/>
          </a:prstGeom>
        </p:spPr>
        <p:txBody>
          <a:bodyPr vert="horz"/>
          <a:lstStyle/>
          <a:p>
            <a:r>
              <a:rPr lang="en-US"/>
              <a:t>Click icon to add table</a:t>
            </a:r>
          </a:p>
        </p:txBody>
      </p:sp>
    </p:spTree>
    <p:extLst>
      <p:ext uri="{BB962C8B-B14F-4D97-AF65-F5344CB8AC3E}">
        <p14:creationId xmlns:p14="http://schemas.microsoft.com/office/powerpoint/2010/main" val="2484014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6" name="Text Placeholder 6"/>
          <p:cNvSpPr>
            <a:spLocks noGrp="1"/>
          </p:cNvSpPr>
          <p:nvPr>
            <p:ph type="body" sz="quarter" idx="39" hasCustomPrompt="1"/>
          </p:nvPr>
        </p:nvSpPr>
        <p:spPr>
          <a:xfrm>
            <a:off x="771607" y="2219720"/>
            <a:ext cx="1465966" cy="771098"/>
          </a:xfrm>
          <a:prstGeom prst="rect">
            <a:avLst/>
          </a:prstGeom>
        </p:spPr>
        <p:txBody>
          <a:bodyPr vert="horz"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a:t>Bar Graph</a:t>
            </a:r>
          </a:p>
          <a:p>
            <a:pPr lvl="0"/>
            <a:r>
              <a:rPr lang="en-US"/>
              <a:t>Name</a:t>
            </a:r>
          </a:p>
        </p:txBody>
      </p:sp>
      <p:sp>
        <p:nvSpPr>
          <p:cNvPr id="4" name="Chart Placeholder 3"/>
          <p:cNvSpPr>
            <a:spLocks noGrp="1"/>
          </p:cNvSpPr>
          <p:nvPr>
            <p:ph type="chart" sz="quarter" idx="40"/>
          </p:nvPr>
        </p:nvSpPr>
        <p:spPr>
          <a:xfrm>
            <a:off x="2312988" y="1282924"/>
            <a:ext cx="6357937" cy="2905125"/>
          </a:xfrm>
          <a:prstGeom prst="rect">
            <a:avLst/>
          </a:prstGeom>
        </p:spPr>
        <p:txBody>
          <a:bodyPr vert="horz"/>
          <a:lstStyle/>
          <a:p>
            <a:r>
              <a:rPr lang="en-US"/>
              <a:t>Click icon to add chart</a:t>
            </a:r>
          </a:p>
        </p:txBody>
      </p:sp>
    </p:spTree>
    <p:extLst>
      <p:ext uri="{BB962C8B-B14F-4D97-AF65-F5344CB8AC3E}">
        <p14:creationId xmlns:p14="http://schemas.microsoft.com/office/powerpoint/2010/main" val="2453254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a:p>
        </p:txBody>
      </p:sp>
      <p:pic>
        <p:nvPicPr>
          <p:cNvPr id="4" name="Picture 3"/>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5" name="Title 3"/>
          <p:cNvSpPr>
            <a:spLocks noGrp="1"/>
          </p:cNvSpPr>
          <p:nvPr>
            <p:ph type="ctrTitle" hasCustomPrompt="1"/>
          </p:nvPr>
        </p:nvSpPr>
        <p:spPr>
          <a:xfrm>
            <a:off x="687600" y="1145059"/>
            <a:ext cx="7772400" cy="2993424"/>
          </a:xfrm>
          <a:prstGeom prst="rect">
            <a:avLst/>
          </a:prstGeom>
        </p:spPr>
        <p:txBody>
          <a:bodyPr anchor="ctr"/>
          <a:lstStyle>
            <a:lvl1pPr>
              <a:defRPr b="1"/>
            </a:lvl1pPr>
          </a:lstStyle>
          <a:p>
            <a:r>
              <a:rPr lang="en-US" sz="4800" cap="none" spc="-80">
                <a:solidFill>
                  <a:srgbClr val="00B0F0"/>
                </a:solidFill>
                <a:latin typeface="Arial" charset="0"/>
                <a:ea typeface="Arial" charset="0"/>
                <a:cs typeface="Arial" charset="0"/>
              </a:rPr>
              <a:t>Thank you</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108050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516"/>
            <a:ext cx="6683765" cy="961557"/>
          </a:xfrm>
        </p:spPr>
        <p:txBody>
          <a:bodyPr/>
          <a:lstStyle/>
          <a:p>
            <a:r>
              <a:rPr lang="en-US"/>
              <a:t>Click to edit Master title style</a:t>
            </a:r>
          </a:p>
        </p:txBody>
      </p:sp>
      <p:sp>
        <p:nvSpPr>
          <p:cNvPr id="3" name="Content Placeholder 2"/>
          <p:cNvSpPr>
            <a:spLocks noGrp="1"/>
          </p:cNvSpPr>
          <p:nvPr>
            <p:ph idx="1"/>
          </p:nvPr>
        </p:nvSpPr>
        <p:spPr>
          <a:xfrm>
            <a:off x="1941909" y="1601682"/>
            <a:ext cx="6686550" cy="2835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4/5/24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6278"/>
            <a:ext cx="1191395" cy="380825"/>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3215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0D6C-D06B-4483-A34E-FE26D17F14D2}"/>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5B3BCC1-0027-4379-A538-08A2BB787D57}"/>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2BB9DF-B5B3-4CB2-B48E-9738001FEEA9}"/>
              </a:ext>
            </a:extLst>
          </p:cNvPr>
          <p:cNvSpPr>
            <a:spLocks noGrp="1"/>
          </p:cNvSpPr>
          <p:nvPr>
            <p:ph type="dt" sz="half" idx="10"/>
          </p:nvPr>
        </p:nvSpPr>
        <p:spPr/>
        <p:txBody>
          <a:bodyPr/>
          <a:lstStyle/>
          <a:p>
            <a:fld id="{F6B0B69D-906F-481F-A39F-E9B9CED67531}" type="datetimeFigureOut">
              <a:rPr lang="en-US" smtClean="0"/>
              <a:t>4/5/24</a:t>
            </a:fld>
            <a:endParaRPr lang="en-US"/>
          </a:p>
        </p:txBody>
      </p:sp>
      <p:sp>
        <p:nvSpPr>
          <p:cNvPr id="5" name="Footer Placeholder 4">
            <a:extLst>
              <a:ext uri="{FF2B5EF4-FFF2-40B4-BE49-F238E27FC236}">
                <a16:creationId xmlns:a16="http://schemas.microsoft.com/office/drawing/2014/main" id="{886A8D7F-687A-4F79-BAC7-57A813CFC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D573F-EF01-4DCE-95C6-781E1EF1FA48}"/>
              </a:ext>
            </a:extLst>
          </p:cNvPr>
          <p:cNvSpPr>
            <a:spLocks noGrp="1"/>
          </p:cNvSpPr>
          <p:nvPr>
            <p:ph type="sldNum" sz="quarter" idx="12"/>
          </p:nvPr>
        </p:nvSpPr>
        <p:spPr/>
        <p:txBody>
          <a:bodyPr/>
          <a:lstStyle/>
          <a:p>
            <a:fld id="{C5BB344B-5E00-4D45-85BF-0680EF5A469C}" type="slidenum">
              <a:rPr lang="en-US" smtClean="0"/>
              <a:t>‹#›</a:t>
            </a:fld>
            <a:endParaRPr lang="en-US"/>
          </a:p>
        </p:txBody>
      </p:sp>
    </p:spTree>
    <p:extLst>
      <p:ext uri="{BB962C8B-B14F-4D97-AF65-F5344CB8AC3E}">
        <p14:creationId xmlns:p14="http://schemas.microsoft.com/office/powerpoint/2010/main" val="2586457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AA1457-A3D2-4E86-B161-E6ADD2B5E2B6}" type="datetimeFigureOut">
              <a:rPr lang="en-US" smtClean="0"/>
              <a:t>4/5/24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8275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1"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2402"/>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a:t>Click icon to add picture</a:t>
            </a:r>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1"/>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p>
            <a:fld id="{68AA1457-A3D2-4E86-B161-E6ADD2B5E2B6}"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4771678"/>
            <a:ext cx="2133600" cy="274097"/>
          </a:xfrm>
          <a:prstGeom prst="rect">
            <a:avLst/>
          </a:prstGeom>
        </p:spPr>
        <p:txBody>
          <a:bodyPr/>
          <a:lstStyle/>
          <a:p>
            <a:fld id="{A4B07A97-37A6-401E-8D51-3AF894EDFC40}" type="slidenum">
              <a:rPr lang="en-US" smtClean="0"/>
              <a:t>‹#›</a:t>
            </a:fld>
            <a:endParaRPr lang="en-US"/>
          </a:p>
        </p:txBody>
      </p:sp>
    </p:spTree>
    <p:extLst>
      <p:ext uri="{BB962C8B-B14F-4D97-AF65-F5344CB8AC3E}">
        <p14:creationId xmlns:p14="http://schemas.microsoft.com/office/powerpoint/2010/main" val="1087716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12" name="Picture 11" descr="patter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08400" y="1884363"/>
            <a:ext cx="5435600" cy="32639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a:t>Presentation Title Here</a:t>
            </a:r>
          </a:p>
        </p:txBody>
      </p:sp>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Subtitle would go here and can extend onto several lines like this example shows </a:t>
            </a:r>
          </a:p>
        </p:txBody>
      </p:sp>
    </p:spTree>
    <p:extLst>
      <p:ext uri="{BB962C8B-B14F-4D97-AF65-F5344CB8AC3E}">
        <p14:creationId xmlns:p14="http://schemas.microsoft.com/office/powerpoint/2010/main" val="199629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Title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a:t>Presentation Title Here</a:t>
            </a:r>
          </a:p>
        </p:txBody>
      </p:sp>
      <p:sp>
        <p:nvSpPr>
          <p:cNvPr id="9" name="Picture Placeholder 4"/>
          <p:cNvSpPr>
            <a:spLocks noGrp="1"/>
          </p:cNvSpPr>
          <p:nvPr>
            <p:ph type="pic" sz="quarter" idx="14"/>
          </p:nvPr>
        </p:nvSpPr>
        <p:spPr>
          <a:xfrm>
            <a:off x="4438312" y="-585774"/>
            <a:ext cx="6283159" cy="6280446"/>
          </a:xfrm>
          <a:prstGeom prst="ellipse">
            <a:avLst/>
          </a:prstGeom>
        </p:spPr>
        <p:txBody>
          <a:bodyPr vert="horz"/>
          <a:lstStyle>
            <a:lvl1pPr marL="0" indent="0" algn="ctr">
              <a:buNone/>
              <a:defRPr/>
            </a:lvl1pPr>
          </a:lstStyle>
          <a:p>
            <a:r>
              <a:rPr lang="en-US"/>
              <a:t>Click icon to add picture</a:t>
            </a:r>
          </a:p>
        </p:txBody>
      </p:sp>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Subtitle would go here and can extend onto several lines like this example shows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43152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a:p>
        </p:txBody>
      </p:sp>
      <p:grpSp>
        <p:nvGrpSpPr>
          <p:cNvPr id="28" name="Group 27"/>
          <p:cNvGrpSpPr/>
          <p:nvPr userDrawn="1"/>
        </p:nvGrpSpPr>
        <p:grpSpPr>
          <a:xfrm>
            <a:off x="1227328" y="1424287"/>
            <a:ext cx="3680971" cy="307753"/>
            <a:chOff x="1227328" y="1424287"/>
            <a:chExt cx="3680971" cy="307753"/>
          </a:xfrm>
        </p:grpSpPr>
        <p:cxnSp>
          <p:nvCxnSpPr>
            <p:cNvPr id="29" name="Straight Connector 28"/>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a:solidFill>
                  <a:prstClr val="white"/>
                </a:solidFill>
                <a:latin typeface="Arial" charset="0"/>
                <a:ea typeface="Arial" charset="0"/>
                <a:cs typeface="Arial" charset="0"/>
              </a:endParaRPr>
            </a:p>
          </p:txBody>
        </p:sp>
        <p:sp>
          <p:nvSpPr>
            <p:cNvPr id="31" name="TextBox 30"/>
            <p:cNvSpPr txBox="1"/>
            <p:nvPr/>
          </p:nvSpPr>
          <p:spPr>
            <a:xfrm>
              <a:off x="1251614" y="1429474"/>
              <a:ext cx="312903" cy="276999"/>
            </a:xfrm>
            <a:prstGeom prst="rect">
              <a:avLst/>
            </a:prstGeom>
            <a:noFill/>
          </p:spPr>
          <p:txBody>
            <a:bodyPr wrap="square" rtlCol="0">
              <a:spAutoFit/>
            </a:bodyPr>
            <a:lstStyle/>
            <a:p>
              <a:r>
                <a:rPr lang="en-US" sz="1200" b="1">
                  <a:solidFill>
                    <a:schemeClr val="bg1"/>
                  </a:solidFill>
                  <a:latin typeface="Arial"/>
                  <a:cs typeface="Arial"/>
                </a:rPr>
                <a:t>1</a:t>
              </a:r>
            </a:p>
          </p:txBody>
        </p:sp>
      </p:grpSp>
      <p:grpSp>
        <p:nvGrpSpPr>
          <p:cNvPr id="32" name="Group 31"/>
          <p:cNvGrpSpPr/>
          <p:nvPr userDrawn="1"/>
        </p:nvGrpSpPr>
        <p:grpSpPr>
          <a:xfrm>
            <a:off x="1232972" y="2017404"/>
            <a:ext cx="3675327" cy="298221"/>
            <a:chOff x="1232972" y="2017404"/>
            <a:chExt cx="3675327" cy="298221"/>
          </a:xfrm>
        </p:grpSpPr>
        <p:sp>
          <p:nvSpPr>
            <p:cNvPr id="33" name="Oval 32"/>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grpSp>
          <p:nvGrpSpPr>
            <p:cNvPr id="34" name="Group 33"/>
            <p:cNvGrpSpPr/>
            <p:nvPr userDrawn="1"/>
          </p:nvGrpSpPr>
          <p:grpSpPr>
            <a:xfrm>
              <a:off x="1232972" y="2021694"/>
              <a:ext cx="3675327" cy="276999"/>
              <a:chOff x="1232972" y="2021694"/>
              <a:chExt cx="3675327" cy="276999"/>
            </a:xfrm>
          </p:grpSpPr>
          <p:cxnSp>
            <p:nvCxnSpPr>
              <p:cNvPr id="35" name="Straight Connector 34"/>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232972" y="2021694"/>
                <a:ext cx="312903" cy="276999"/>
              </a:xfrm>
              <a:prstGeom prst="rect">
                <a:avLst/>
              </a:prstGeom>
              <a:noFill/>
            </p:spPr>
            <p:txBody>
              <a:bodyPr wrap="square" rtlCol="0">
                <a:spAutoFit/>
              </a:bodyPr>
              <a:lstStyle/>
              <a:p>
                <a:pPr algn="ctr"/>
                <a:r>
                  <a:rPr lang="en-US" sz="1200" b="1">
                    <a:solidFill>
                      <a:schemeClr val="bg1"/>
                    </a:solidFill>
                    <a:latin typeface="Arial"/>
                    <a:cs typeface="Arial"/>
                  </a:rPr>
                  <a:t>2</a:t>
                </a:r>
              </a:p>
            </p:txBody>
          </p:sp>
        </p:grpSp>
      </p:grpSp>
      <p:sp>
        <p:nvSpPr>
          <p:cNvPr id="40" name="Text Placeholder 13"/>
          <p:cNvSpPr>
            <a:spLocks noGrp="1"/>
          </p:cNvSpPr>
          <p:nvPr>
            <p:ph type="body" sz="quarter" idx="11" hasCustomPrompt="1"/>
          </p:nvPr>
        </p:nvSpPr>
        <p:spPr>
          <a:xfrm>
            <a:off x="5111750" y="1120411"/>
            <a:ext cx="3373438" cy="3222802"/>
          </a:xfrm>
          <a:prstGeom prst="rect">
            <a:avLst/>
          </a:prstGeom>
        </p:spPr>
        <p:txBody>
          <a:bodyPr vert="horz"/>
          <a:lstStyle>
            <a:lvl1pPr marL="0" indent="0">
              <a:lnSpc>
                <a:spcPct val="250000"/>
              </a:lnSpc>
              <a:spcBef>
                <a:spcPts val="0"/>
              </a:spcBef>
              <a:buNone/>
              <a:defRPr sz="16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First topic </a:t>
            </a:r>
          </a:p>
          <a:p>
            <a:pPr lvl="0"/>
            <a:r>
              <a:rPr lang="en-US"/>
              <a:t>Second Topic</a:t>
            </a:r>
          </a:p>
          <a:p>
            <a:pPr lvl="0"/>
            <a:r>
              <a:rPr lang="en-US"/>
              <a:t>Third Topic</a:t>
            </a:r>
          </a:p>
        </p:txBody>
      </p:sp>
      <p:grpSp>
        <p:nvGrpSpPr>
          <p:cNvPr id="44" name="Group 43"/>
          <p:cNvGrpSpPr/>
          <p:nvPr userDrawn="1"/>
        </p:nvGrpSpPr>
        <p:grpSpPr>
          <a:xfrm>
            <a:off x="1233466" y="2606633"/>
            <a:ext cx="3674833" cy="276999"/>
            <a:chOff x="1233466" y="2606633"/>
            <a:chExt cx="3674833" cy="276999"/>
          </a:xfrm>
        </p:grpSpPr>
        <p:cxnSp>
          <p:nvCxnSpPr>
            <p:cNvPr id="45" name="Straight Connector 44"/>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1233466" y="2606633"/>
              <a:ext cx="312903" cy="276999"/>
            </a:xfrm>
            <a:prstGeom prst="rect">
              <a:avLst/>
            </a:prstGeom>
            <a:noFill/>
          </p:spPr>
          <p:txBody>
            <a:bodyPr wrap="square" rtlCol="0">
              <a:spAutoFit/>
            </a:bodyPr>
            <a:lstStyle/>
            <a:p>
              <a:pPr algn="ctr"/>
              <a:r>
                <a:rPr lang="en-US" sz="1200" b="1">
                  <a:solidFill>
                    <a:schemeClr val="bg1"/>
                  </a:solidFill>
                  <a:latin typeface="Arial"/>
                  <a:cs typeface="Arial"/>
                </a:rPr>
                <a:t>3</a:t>
              </a:r>
            </a:p>
          </p:txBody>
        </p:sp>
      </p:grpSp>
      <p:grpSp>
        <p:nvGrpSpPr>
          <p:cNvPr id="47" name="Group 46"/>
          <p:cNvGrpSpPr/>
          <p:nvPr userDrawn="1"/>
        </p:nvGrpSpPr>
        <p:grpSpPr>
          <a:xfrm>
            <a:off x="1233466" y="2600989"/>
            <a:ext cx="312903" cy="303033"/>
            <a:chOff x="1233466" y="2600989"/>
            <a:chExt cx="312903" cy="303033"/>
          </a:xfrm>
        </p:grpSpPr>
        <p:sp>
          <p:nvSpPr>
            <p:cNvPr id="48" name="Oval 47"/>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sp>
          <p:nvSpPr>
            <p:cNvPr id="49" name="TextBox 48"/>
            <p:cNvSpPr txBox="1"/>
            <p:nvPr userDrawn="1"/>
          </p:nvSpPr>
          <p:spPr>
            <a:xfrm>
              <a:off x="1233466" y="2606633"/>
              <a:ext cx="312903" cy="276999"/>
            </a:xfrm>
            <a:prstGeom prst="rect">
              <a:avLst/>
            </a:prstGeom>
            <a:noFill/>
          </p:spPr>
          <p:txBody>
            <a:bodyPr wrap="square" rtlCol="0">
              <a:spAutoFit/>
            </a:bodyPr>
            <a:lstStyle/>
            <a:p>
              <a:pPr algn="ctr"/>
              <a:r>
                <a:rPr lang="en-US" sz="1200" b="1">
                  <a:solidFill>
                    <a:schemeClr val="bg1"/>
                  </a:solidFill>
                  <a:latin typeface="Arial"/>
                  <a:cs typeface="Arial"/>
                </a:rPr>
                <a:t>3</a:t>
              </a:r>
            </a:p>
          </p:txBody>
        </p:sp>
      </p:grpSp>
      <p:sp>
        <p:nvSpPr>
          <p:cNvPr id="20"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a:t>Click Here to Edit Today’s Discussion </a:t>
            </a:r>
          </a:p>
        </p:txBody>
      </p:sp>
    </p:spTree>
    <p:extLst>
      <p:ext uri="{BB962C8B-B14F-4D97-AF65-F5344CB8AC3E}">
        <p14:creationId xmlns:p14="http://schemas.microsoft.com/office/powerpoint/2010/main" val="253653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a:p>
        </p:txBody>
      </p:sp>
      <p:grpSp>
        <p:nvGrpSpPr>
          <p:cNvPr id="5" name="Group 4"/>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a:solidFill>
                  <a:prstClr val="white"/>
                </a:solidFill>
                <a:latin typeface="Arial" charset="0"/>
                <a:ea typeface="Arial" charset="0"/>
                <a:cs typeface="Arial" charset="0"/>
              </a:endParaRPr>
            </a:p>
          </p:txBody>
        </p:sp>
        <p:sp>
          <p:nvSpPr>
            <p:cNvPr id="8" name="TextBox 7"/>
            <p:cNvSpPr txBox="1"/>
            <p:nvPr/>
          </p:nvSpPr>
          <p:spPr>
            <a:xfrm>
              <a:off x="1251614" y="1429474"/>
              <a:ext cx="312903" cy="276999"/>
            </a:xfrm>
            <a:prstGeom prst="rect">
              <a:avLst/>
            </a:prstGeom>
            <a:noFill/>
          </p:spPr>
          <p:txBody>
            <a:bodyPr wrap="square" rtlCol="0">
              <a:spAutoFit/>
            </a:bodyPr>
            <a:lstStyle/>
            <a:p>
              <a:r>
                <a:rPr lang="en-US" sz="1200" b="1">
                  <a:solidFill>
                    <a:schemeClr val="bg1"/>
                  </a:solidFill>
                  <a:latin typeface="Arial"/>
                  <a:cs typeface="Arial"/>
                </a:rPr>
                <a:t>1</a:t>
              </a:r>
            </a:p>
          </p:txBody>
        </p:sp>
      </p:grpSp>
      <p:grpSp>
        <p:nvGrpSpPr>
          <p:cNvPr id="9" name="Group 8"/>
          <p:cNvGrpSpPr/>
          <p:nvPr userDrawn="1"/>
        </p:nvGrpSpPr>
        <p:grpSpPr>
          <a:xfrm>
            <a:off x="1232972" y="2017404"/>
            <a:ext cx="3675327" cy="298221"/>
            <a:chOff x="1232972" y="2017404"/>
            <a:chExt cx="3675327" cy="298221"/>
          </a:xfrm>
        </p:grpSpPr>
        <p:sp>
          <p:nvSpPr>
            <p:cNvPr id="10" name="Oval 9"/>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grpSp>
          <p:nvGrpSpPr>
            <p:cNvPr id="11" name="Group 10"/>
            <p:cNvGrpSpPr/>
            <p:nvPr userDrawn="1"/>
          </p:nvGrpSpPr>
          <p:grpSpPr>
            <a:xfrm>
              <a:off x="1232972" y="2021694"/>
              <a:ext cx="3675327" cy="276999"/>
              <a:chOff x="1232972" y="2021694"/>
              <a:chExt cx="3675327" cy="276999"/>
            </a:xfrm>
          </p:grpSpPr>
          <p:cxnSp>
            <p:nvCxnSpPr>
              <p:cNvPr id="12" name="Straight Connector 11"/>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232972" y="2021694"/>
                <a:ext cx="312903" cy="276999"/>
              </a:xfrm>
              <a:prstGeom prst="rect">
                <a:avLst/>
              </a:prstGeom>
              <a:noFill/>
            </p:spPr>
            <p:txBody>
              <a:bodyPr wrap="square" rtlCol="0">
                <a:spAutoFit/>
              </a:bodyPr>
              <a:lstStyle/>
              <a:p>
                <a:pPr algn="ctr"/>
                <a:r>
                  <a:rPr lang="en-US" sz="1200" b="1">
                    <a:solidFill>
                      <a:schemeClr val="bg1"/>
                    </a:solidFill>
                    <a:latin typeface="Arial"/>
                    <a:cs typeface="Arial"/>
                  </a:rPr>
                  <a:t>2</a:t>
                </a:r>
              </a:p>
            </p:txBody>
          </p:sp>
        </p:grpSp>
      </p:grpSp>
      <p:cxnSp>
        <p:nvCxnSpPr>
          <p:cNvPr id="14" name="Straight Connector 13"/>
          <p:cNvCxnSpPr/>
          <p:nvPr userDrawn="1"/>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233466" y="2600989"/>
            <a:ext cx="312903" cy="303033"/>
            <a:chOff x="1233466" y="2600989"/>
            <a:chExt cx="312903" cy="303033"/>
          </a:xfrm>
        </p:grpSpPr>
        <p:sp>
          <p:nvSpPr>
            <p:cNvPr id="16" name="Oval 15"/>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sp>
          <p:nvSpPr>
            <p:cNvPr id="17" name="TextBox 16"/>
            <p:cNvSpPr txBox="1"/>
            <p:nvPr userDrawn="1"/>
          </p:nvSpPr>
          <p:spPr>
            <a:xfrm>
              <a:off x="1233466" y="2606633"/>
              <a:ext cx="312903" cy="276999"/>
            </a:xfrm>
            <a:prstGeom prst="rect">
              <a:avLst/>
            </a:prstGeom>
            <a:noFill/>
          </p:spPr>
          <p:txBody>
            <a:bodyPr wrap="square" rtlCol="0">
              <a:spAutoFit/>
            </a:bodyPr>
            <a:lstStyle/>
            <a:p>
              <a:pPr algn="ctr"/>
              <a:r>
                <a:rPr lang="en-US" sz="1200" b="1">
                  <a:solidFill>
                    <a:schemeClr val="bg1"/>
                  </a:solidFill>
                  <a:latin typeface="Arial"/>
                  <a:cs typeface="Arial"/>
                </a:rPr>
                <a:t>3</a:t>
              </a:r>
            </a:p>
          </p:txBody>
        </p:sp>
      </p:grpSp>
      <p:grpSp>
        <p:nvGrpSpPr>
          <p:cNvPr id="18" name="Group 17"/>
          <p:cNvGrpSpPr/>
          <p:nvPr userDrawn="1"/>
        </p:nvGrpSpPr>
        <p:grpSpPr>
          <a:xfrm>
            <a:off x="1227328" y="3196920"/>
            <a:ext cx="3680971" cy="276999"/>
            <a:chOff x="1227328" y="3196920"/>
            <a:chExt cx="3680971" cy="276999"/>
          </a:xfrm>
        </p:grpSpPr>
        <p:cxnSp>
          <p:nvCxnSpPr>
            <p:cNvPr id="19" name="Straight Connector 18"/>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227328" y="3196920"/>
              <a:ext cx="312903" cy="276999"/>
            </a:xfrm>
            <a:prstGeom prst="rect">
              <a:avLst/>
            </a:prstGeom>
            <a:noFill/>
          </p:spPr>
          <p:txBody>
            <a:bodyPr wrap="square" rtlCol="0">
              <a:spAutoFit/>
            </a:bodyPr>
            <a:lstStyle/>
            <a:p>
              <a:pPr algn="ctr"/>
              <a:r>
                <a:rPr lang="en-US" sz="1200" b="1">
                  <a:solidFill>
                    <a:schemeClr val="bg1"/>
                  </a:solidFill>
                  <a:latin typeface="Arial"/>
                  <a:cs typeface="Arial"/>
                </a:rPr>
                <a:t>4</a:t>
              </a:r>
            </a:p>
          </p:txBody>
        </p:sp>
      </p:grpSp>
      <p:sp>
        <p:nvSpPr>
          <p:cNvPr id="21" name="Text Placeholder 13"/>
          <p:cNvSpPr>
            <a:spLocks noGrp="1"/>
          </p:cNvSpPr>
          <p:nvPr>
            <p:ph type="body" sz="quarter" idx="11"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First Topic </a:t>
            </a:r>
          </a:p>
          <a:p>
            <a:pPr lvl="0"/>
            <a:r>
              <a:rPr lang="en-US"/>
              <a:t>Second Topic</a:t>
            </a:r>
          </a:p>
          <a:p>
            <a:pPr lvl="0"/>
            <a:r>
              <a:rPr lang="en-US"/>
              <a:t>Third Topic</a:t>
            </a:r>
          </a:p>
          <a:p>
            <a:pPr lvl="0"/>
            <a:r>
              <a:rPr lang="en-US"/>
              <a:t>Fourth Topic</a:t>
            </a:r>
          </a:p>
        </p:txBody>
      </p:sp>
      <p:grpSp>
        <p:nvGrpSpPr>
          <p:cNvPr id="23" name="Group 22"/>
          <p:cNvGrpSpPr/>
          <p:nvPr userDrawn="1"/>
        </p:nvGrpSpPr>
        <p:grpSpPr>
          <a:xfrm>
            <a:off x="1219769" y="3166166"/>
            <a:ext cx="312903" cy="307753"/>
            <a:chOff x="1219769" y="3166166"/>
            <a:chExt cx="312903" cy="307753"/>
          </a:xfrm>
        </p:grpSpPr>
        <p:sp>
          <p:nvSpPr>
            <p:cNvPr id="24" name="Oval 23"/>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sp>
          <p:nvSpPr>
            <p:cNvPr id="25" name="TextBox 24"/>
            <p:cNvSpPr txBox="1"/>
            <p:nvPr userDrawn="1"/>
          </p:nvSpPr>
          <p:spPr>
            <a:xfrm>
              <a:off x="1219769" y="3174240"/>
              <a:ext cx="312903" cy="276999"/>
            </a:xfrm>
            <a:prstGeom prst="rect">
              <a:avLst/>
            </a:prstGeom>
            <a:noFill/>
          </p:spPr>
          <p:txBody>
            <a:bodyPr wrap="square" rtlCol="0">
              <a:spAutoFit/>
            </a:bodyPr>
            <a:lstStyle/>
            <a:p>
              <a:pPr algn="ctr"/>
              <a:r>
                <a:rPr lang="en-US" sz="1200" b="1">
                  <a:solidFill>
                    <a:schemeClr val="bg1"/>
                  </a:solidFill>
                  <a:latin typeface="Arial"/>
                  <a:cs typeface="Arial"/>
                </a:rPr>
                <a:t>4</a:t>
              </a:r>
            </a:p>
          </p:txBody>
        </p:sp>
      </p:grpSp>
      <p:sp>
        <p:nvSpPr>
          <p:cNvPr id="26"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a:t>Click Here to Edit Today’s Discussion </a:t>
            </a:r>
          </a:p>
        </p:txBody>
      </p:sp>
    </p:spTree>
    <p:extLst>
      <p:ext uri="{BB962C8B-B14F-4D97-AF65-F5344CB8AC3E}">
        <p14:creationId xmlns:p14="http://schemas.microsoft.com/office/powerpoint/2010/main" val="237148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5 Points">
    <p:spTree>
      <p:nvGrpSpPr>
        <p:cNvPr id="1" name=""/>
        <p:cNvGrpSpPr/>
        <p:nvPr/>
      </p:nvGrpSpPr>
      <p:grpSpPr>
        <a:xfrm>
          <a:off x="0" y="0"/>
          <a:ext cx="0" cy="0"/>
          <a:chOff x="0" y="0"/>
          <a:chExt cx="0" cy="0"/>
        </a:xfrm>
      </p:grpSpPr>
      <p:grpSp>
        <p:nvGrpSpPr>
          <p:cNvPr id="2" name="Group 1"/>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a:solidFill>
                  <a:prstClr val="white"/>
                </a:solidFill>
                <a:latin typeface="Arial" charset="0"/>
                <a:ea typeface="Arial" charset="0"/>
                <a:cs typeface="Arial" charset="0"/>
              </a:endParaRPr>
            </a:p>
          </p:txBody>
        </p:sp>
        <p:sp>
          <p:nvSpPr>
            <p:cNvPr id="10" name="TextBox 9"/>
            <p:cNvSpPr txBox="1"/>
            <p:nvPr/>
          </p:nvSpPr>
          <p:spPr>
            <a:xfrm>
              <a:off x="1251614" y="1429474"/>
              <a:ext cx="312903" cy="276999"/>
            </a:xfrm>
            <a:prstGeom prst="rect">
              <a:avLst/>
            </a:prstGeom>
            <a:noFill/>
          </p:spPr>
          <p:txBody>
            <a:bodyPr wrap="square" rtlCol="0">
              <a:spAutoFit/>
            </a:bodyPr>
            <a:lstStyle/>
            <a:p>
              <a:r>
                <a:rPr lang="en-US" sz="1200" b="1">
                  <a:solidFill>
                    <a:schemeClr val="bg1"/>
                  </a:solidFill>
                  <a:latin typeface="Arial"/>
                  <a:cs typeface="Arial"/>
                </a:rPr>
                <a:t>1</a:t>
              </a:r>
            </a:p>
          </p:txBody>
        </p:sp>
      </p:grpSp>
      <p:sp>
        <p:nvSpPr>
          <p:cNvPr id="25" name="Oval 24"/>
          <p:cNvSpPr/>
          <p:nvPr/>
        </p:nvSpPr>
        <p:spPr>
          <a:xfrm>
            <a:off x="1227328" y="3768159"/>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grpSp>
        <p:nvGrpSpPr>
          <p:cNvPr id="3" name="Group 2"/>
          <p:cNvGrpSpPr/>
          <p:nvPr userDrawn="1"/>
        </p:nvGrpSpPr>
        <p:grpSpPr>
          <a:xfrm>
            <a:off x="1232972" y="2017404"/>
            <a:ext cx="3675327" cy="298221"/>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76999"/>
              <a:chOff x="1232972" y="2021694"/>
              <a:chExt cx="3675327" cy="276999"/>
            </a:xfrm>
          </p:grpSpPr>
          <p:cxnSp>
            <p:nvCxnSpPr>
              <p:cNvPr id="17" name="Straight Connector 16"/>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76999"/>
              </a:xfrm>
              <a:prstGeom prst="rect">
                <a:avLst/>
              </a:prstGeom>
              <a:noFill/>
            </p:spPr>
            <p:txBody>
              <a:bodyPr wrap="square" rtlCol="0">
                <a:spAutoFit/>
              </a:bodyPr>
              <a:lstStyle/>
              <a:p>
                <a:pPr algn="ctr"/>
                <a:r>
                  <a:rPr lang="en-US" sz="1200" b="1">
                    <a:solidFill>
                      <a:schemeClr val="bg1"/>
                    </a:solidFill>
                    <a:latin typeface="Arial"/>
                    <a:cs typeface="Arial"/>
                  </a:rPr>
                  <a:t>2</a:t>
                </a:r>
              </a:p>
            </p:txBody>
          </p:sp>
        </p:grpSp>
      </p:grpSp>
      <p:cxnSp>
        <p:nvCxnSpPr>
          <p:cNvPr id="20" name="Straight Connector 19"/>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233466" y="2600989"/>
            <a:ext cx="312903" cy="303033"/>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76999"/>
            </a:xfrm>
            <a:prstGeom prst="rect">
              <a:avLst/>
            </a:prstGeom>
            <a:noFill/>
          </p:spPr>
          <p:txBody>
            <a:bodyPr wrap="square" rtlCol="0">
              <a:spAutoFit/>
            </a:bodyPr>
            <a:lstStyle/>
            <a:p>
              <a:pPr algn="ctr"/>
              <a:r>
                <a:rPr lang="en-US" sz="1200" b="1">
                  <a:solidFill>
                    <a:schemeClr val="bg1"/>
                  </a:solidFill>
                  <a:latin typeface="Arial"/>
                  <a:cs typeface="Arial"/>
                </a:rPr>
                <a:t>3</a:t>
              </a:r>
            </a:p>
          </p:txBody>
        </p:sp>
      </p:grpSp>
      <p:cxnSp>
        <p:nvCxnSpPr>
          <p:cNvPr id="23" name="Straight Connector 22"/>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19769" y="3166166"/>
            <a:ext cx="312903" cy="307753"/>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76999"/>
            </a:xfrm>
            <a:prstGeom prst="rect">
              <a:avLst/>
            </a:prstGeom>
            <a:noFill/>
          </p:spPr>
          <p:txBody>
            <a:bodyPr wrap="square" rtlCol="0">
              <a:spAutoFit/>
            </a:bodyPr>
            <a:lstStyle/>
            <a:p>
              <a:pPr algn="ctr"/>
              <a:r>
                <a:rPr lang="en-US" sz="1200" b="1">
                  <a:solidFill>
                    <a:schemeClr val="bg1"/>
                  </a:solidFill>
                  <a:latin typeface="Arial"/>
                  <a:cs typeface="Arial"/>
                </a:rPr>
                <a:t>4</a:t>
              </a:r>
            </a:p>
          </p:txBody>
        </p:sp>
      </p:grpSp>
      <p:grpSp>
        <p:nvGrpSpPr>
          <p:cNvPr id="35" name="Group 34"/>
          <p:cNvGrpSpPr/>
          <p:nvPr userDrawn="1"/>
        </p:nvGrpSpPr>
        <p:grpSpPr>
          <a:xfrm>
            <a:off x="1224397" y="3780505"/>
            <a:ext cx="3683902" cy="276999"/>
            <a:chOff x="1224397" y="3780505"/>
            <a:chExt cx="3683902" cy="276999"/>
          </a:xfrm>
        </p:grpSpPr>
        <p:cxnSp>
          <p:nvCxnSpPr>
            <p:cNvPr id="26" name="Straight Connector 25"/>
            <p:cNvCxnSpPr/>
            <p:nvPr/>
          </p:nvCxnSpPr>
          <p:spPr>
            <a:xfrm flipV="1">
              <a:off x="1840813" y="3999663"/>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24397" y="3780505"/>
              <a:ext cx="312903" cy="276999"/>
            </a:xfrm>
            <a:prstGeom prst="rect">
              <a:avLst/>
            </a:prstGeom>
            <a:noFill/>
          </p:spPr>
          <p:txBody>
            <a:bodyPr wrap="square" rtlCol="0">
              <a:spAutoFit/>
            </a:bodyPr>
            <a:lstStyle/>
            <a:p>
              <a:pPr algn="ctr"/>
              <a:r>
                <a:rPr lang="en-US" sz="1200" b="1">
                  <a:solidFill>
                    <a:schemeClr val="bg1"/>
                  </a:solidFill>
                  <a:latin typeface="Arial"/>
                  <a:cs typeface="Arial"/>
                </a:rPr>
                <a:t>5</a:t>
              </a:r>
            </a:p>
          </p:txBody>
        </p:sp>
      </p:grpSp>
      <p:sp>
        <p:nvSpPr>
          <p:cNvPr id="14" name="Text Placeholder 13"/>
          <p:cNvSpPr>
            <a:spLocks noGrp="1"/>
          </p:cNvSpPr>
          <p:nvPr userDrawn="1">
            <p:ph type="body" sz="quarter" idx="10"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a:t>First Topic </a:t>
            </a:r>
          </a:p>
          <a:p>
            <a:pPr lvl="0"/>
            <a:r>
              <a:rPr lang="en-US"/>
              <a:t>Second Topic</a:t>
            </a:r>
          </a:p>
          <a:p>
            <a:pPr lvl="0"/>
            <a:r>
              <a:rPr lang="en-US"/>
              <a:t>Third Topic</a:t>
            </a:r>
          </a:p>
          <a:p>
            <a:pPr lvl="0"/>
            <a:r>
              <a:rPr lang="en-US"/>
              <a:t>Fourth Topic</a:t>
            </a:r>
          </a:p>
          <a:p>
            <a:pPr lvl="0"/>
            <a:r>
              <a:rPr lang="en-US"/>
              <a:t>Fifth Topic</a:t>
            </a:r>
          </a:p>
        </p:txBody>
      </p:sp>
      <p:sp>
        <p:nvSpPr>
          <p:cNvPr id="24" name="Slide Number Placeholder 5"/>
          <p:cNvSpPr>
            <a:spLocks noGrp="1"/>
          </p:cNvSpPr>
          <p:nvPr userDrawn="1">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a:p>
        </p:txBody>
      </p:sp>
      <p:sp>
        <p:nvSpPr>
          <p:cNvPr id="28"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a:t>Click Here to Edit Today’s Discussion </a:t>
            </a:r>
          </a:p>
        </p:txBody>
      </p:sp>
    </p:spTree>
    <p:extLst>
      <p:ext uri="{BB962C8B-B14F-4D97-AF65-F5344CB8AC3E}">
        <p14:creationId xmlns:p14="http://schemas.microsoft.com/office/powerpoint/2010/main" val="38556933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a:p>
        </p:txBody>
      </p:sp>
      <p:pic>
        <p:nvPicPr>
          <p:cNvPr id="5" name="Picture 4"/>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48474" y="4386369"/>
            <a:ext cx="1948401" cy="534855"/>
          </a:xfrm>
          <a:prstGeom prst="rect">
            <a:avLst/>
          </a:prstGeom>
        </p:spPr>
      </p:pic>
      <p:pic>
        <p:nvPicPr>
          <p:cNvPr id="7" name="Picture 6"/>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2303187" y="4520024"/>
            <a:ext cx="1632953" cy="391293"/>
          </a:xfrm>
          <a:prstGeom prst="rect">
            <a:avLst/>
          </a:prstGeom>
        </p:spPr>
      </p:pic>
    </p:spTree>
    <p:extLst>
      <p:ext uri="{BB962C8B-B14F-4D97-AF65-F5344CB8AC3E}">
        <p14:creationId xmlns:p14="http://schemas.microsoft.com/office/powerpoint/2010/main" val="4228839191"/>
      </p:ext>
    </p:extLst>
  </p:cSld>
  <p:clrMap bg1="lt1" tx1="dk1" bg2="lt2" tx2="dk2" accent1="accent1" accent2="accent2" accent3="accent3" accent4="accent4" accent5="accent5" accent6="accent6" hlink="hlink" folHlink="folHlink"/>
  <p:sldLayoutIdLst>
    <p:sldLayoutId id="2147483709" r:id="rId1"/>
    <p:sldLayoutId id="2147483649" r:id="rId2"/>
    <p:sldLayoutId id="2147483660" r:id="rId3"/>
    <p:sldLayoutId id="2147483689" r:id="rId4"/>
    <p:sldLayoutId id="2147483683" r:id="rId5"/>
    <p:sldLayoutId id="2147483706" r:id="rId6"/>
    <p:sldLayoutId id="2147483680" r:id="rId7"/>
    <p:sldLayoutId id="2147483681" r:id="rId8"/>
    <p:sldLayoutId id="2147483679" r:id="rId9"/>
    <p:sldLayoutId id="2147483687" r:id="rId10"/>
    <p:sldLayoutId id="2147483707" r:id="rId11"/>
    <p:sldLayoutId id="2147483708" r:id="rId12"/>
    <p:sldLayoutId id="2147483661" r:id="rId13"/>
    <p:sldLayoutId id="2147483668" r:id="rId14"/>
    <p:sldLayoutId id="2147483662" r:id="rId15"/>
    <p:sldLayoutId id="2147483690" r:id="rId16"/>
    <p:sldLayoutId id="2147483701" r:id="rId17"/>
    <p:sldLayoutId id="2147483663" r:id="rId18"/>
    <p:sldLayoutId id="2147483699" r:id="rId19"/>
    <p:sldLayoutId id="2147483702" r:id="rId20"/>
    <p:sldLayoutId id="2147483664" r:id="rId21"/>
    <p:sldLayoutId id="2147483691" r:id="rId22"/>
    <p:sldLayoutId id="2147483700" r:id="rId23"/>
    <p:sldLayoutId id="2147483665" r:id="rId24"/>
    <p:sldLayoutId id="2147483685" r:id="rId25"/>
    <p:sldLayoutId id="2147483671" r:id="rId26"/>
    <p:sldLayoutId id="2147483703" r:id="rId27"/>
    <p:sldLayoutId id="2147483670" r:id="rId28"/>
    <p:sldLayoutId id="2147483686" r:id="rId29"/>
    <p:sldLayoutId id="2147483692" r:id="rId30"/>
    <p:sldLayoutId id="2147483693" r:id="rId31"/>
    <p:sldLayoutId id="2147483698" r:id="rId32"/>
    <p:sldLayoutId id="2147483705" r:id="rId33"/>
    <p:sldLayoutId id="2147483694" r:id="rId34"/>
    <p:sldLayoutId id="2147483695" r:id="rId35"/>
    <p:sldLayoutId id="2147483696" r:id="rId36"/>
    <p:sldLayoutId id="2147483697" r:id="rId37"/>
    <p:sldLayoutId id="2147483710" r:id="rId38"/>
    <p:sldLayoutId id="2147483704" r:id="rId39"/>
    <p:sldLayoutId id="2147483666" r:id="rId40"/>
    <p:sldLayoutId id="2147483669" r:id="rId41"/>
    <p:sldLayoutId id="2147483688" r:id="rId42"/>
    <p:sldLayoutId id="2147483674" r:id="rId43"/>
    <p:sldLayoutId id="2147483675" r:id="rId44"/>
    <p:sldLayoutId id="2147483682" r:id="rId45"/>
    <p:sldLayoutId id="2147483711" r:id="rId46"/>
    <p:sldLayoutId id="2147483713" r:id="rId47"/>
    <p:sldLayoutId id="2147483714" r:id="rId48"/>
    <p:sldLayoutId id="2147483715" r:id="rId4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arge city landscape&#10;&#10;Description automatically generated">
            <a:extLst>
              <a:ext uri="{FF2B5EF4-FFF2-40B4-BE49-F238E27FC236}">
                <a16:creationId xmlns:a16="http://schemas.microsoft.com/office/drawing/2014/main" id="{039F4815-3B38-4AB1-9D0A-25F85298616F}"/>
              </a:ext>
            </a:extLst>
          </p:cNvPr>
          <p:cNvPicPr>
            <a:picLocks noGrp="1" noChangeAspect="1"/>
          </p:cNvPicPr>
          <p:nvPr>
            <p:ph type="pic" sz="quarter" idx="13"/>
          </p:nvPr>
        </p:nvPicPr>
        <p:blipFill rotWithShape="1">
          <a:blip r:embed="rId3"/>
          <a:srcRect l="29338" r="14387" b="-1"/>
          <a:stretch/>
        </p:blipFill>
        <p:spPr>
          <a:xfrm>
            <a:off x="-1605610" y="-794710"/>
            <a:ext cx="6796686" cy="6793751"/>
          </a:xfrm>
          <a:prstGeom prst="ellipse">
            <a:avLst/>
          </a:prstGeom>
          <a:noFill/>
        </p:spPr>
      </p:pic>
      <p:sp>
        <p:nvSpPr>
          <p:cNvPr id="2" name="Slide Number Placeholder 1">
            <a:extLst>
              <a:ext uri="{FF2B5EF4-FFF2-40B4-BE49-F238E27FC236}">
                <a16:creationId xmlns:a16="http://schemas.microsoft.com/office/drawing/2014/main" id="{A68139DE-5621-40A1-A964-7291734F978B}"/>
              </a:ext>
            </a:extLst>
          </p:cNvPr>
          <p:cNvSpPr>
            <a:spLocks noGrp="1"/>
          </p:cNvSpPr>
          <p:nvPr>
            <p:ph type="sldNum" sz="quarter" idx="10"/>
          </p:nvPr>
        </p:nvSpPr>
        <p:spPr>
          <a:xfrm>
            <a:off x="6742175" y="4597359"/>
            <a:ext cx="2133600" cy="273050"/>
          </a:xfrm>
        </p:spPr>
        <p:txBody>
          <a:bodyPr anchor="ctr">
            <a:normAutofit/>
          </a:bodyPr>
          <a:lstStyle/>
          <a:p>
            <a:pPr>
              <a:spcAft>
                <a:spcPts val="600"/>
              </a:spcAft>
            </a:pPr>
            <a:fld id="{FE9E206F-B6C9-6B46-920E-6690A9897DBF}" type="slidenum">
              <a:rPr lang="en-US" smtClean="0"/>
              <a:pPr>
                <a:spcAft>
                  <a:spcPts val="600"/>
                </a:spcAft>
              </a:pPr>
              <a:t>1</a:t>
            </a:fld>
            <a:endParaRPr lang="en-US"/>
          </a:p>
        </p:txBody>
      </p:sp>
      <p:sp>
        <p:nvSpPr>
          <p:cNvPr id="30" name="Text Placeholder 3">
            <a:extLst>
              <a:ext uri="{FF2B5EF4-FFF2-40B4-BE49-F238E27FC236}">
                <a16:creationId xmlns:a16="http://schemas.microsoft.com/office/drawing/2014/main" id="{E88A5339-2880-494D-9D2A-C20774BCD6E5}"/>
              </a:ext>
            </a:extLst>
          </p:cNvPr>
          <p:cNvSpPr>
            <a:spLocks noGrp="1"/>
          </p:cNvSpPr>
          <p:nvPr>
            <p:ph type="body" sz="quarter" idx="11"/>
          </p:nvPr>
        </p:nvSpPr>
        <p:spPr>
          <a:xfrm>
            <a:off x="5105872" y="112747"/>
            <a:ext cx="4119782" cy="2123658"/>
          </a:xfrm>
        </p:spPr>
        <p:txBody>
          <a:bodyPr vert="horz" lIns="91440" tIns="45720" rIns="91440" bIns="45720" anchor="b" anchorCtr="0">
            <a:spAutoFit/>
          </a:bodyPr>
          <a:lstStyle/>
          <a:p>
            <a:r>
              <a:rPr lang="en-US" dirty="0"/>
              <a:t>PEDIATRIC SEDATION &amp; ANALGESIA, OUTSIDE OF THE OR</a:t>
            </a:r>
          </a:p>
          <a:p>
            <a:endParaRPr lang="en-US" dirty="0"/>
          </a:p>
          <a:p>
            <a:endParaRPr lang="en-US" dirty="0"/>
          </a:p>
          <a:p>
            <a:pPr algn="r"/>
            <a:r>
              <a:rPr lang="en-US" dirty="0"/>
              <a:t>April 2024</a:t>
            </a:r>
            <a:endParaRPr lang="en-US" dirty="0">
              <a:cs typeface="Arial"/>
            </a:endParaRPr>
          </a:p>
        </p:txBody>
      </p:sp>
      <p:sp>
        <p:nvSpPr>
          <p:cNvPr id="32" name="Text Placeholder 4">
            <a:extLst>
              <a:ext uri="{FF2B5EF4-FFF2-40B4-BE49-F238E27FC236}">
                <a16:creationId xmlns:a16="http://schemas.microsoft.com/office/drawing/2014/main" id="{B889FA54-5CBD-498D-B1B4-4E19B393D0E1}"/>
              </a:ext>
            </a:extLst>
          </p:cNvPr>
          <p:cNvSpPr>
            <a:spLocks noGrp="1"/>
          </p:cNvSpPr>
          <p:nvPr>
            <p:ph type="body" sz="quarter" idx="12"/>
          </p:nvPr>
        </p:nvSpPr>
        <p:spPr>
          <a:xfrm>
            <a:off x="5230287" y="3718789"/>
            <a:ext cx="3870952" cy="1147623"/>
          </a:xfrm>
        </p:spPr>
        <p:txBody>
          <a:bodyPr vert="horz" lIns="91440" tIns="45720" rIns="91440" bIns="45720" anchor="t">
            <a:normAutofit fontScale="77500" lnSpcReduction="20000"/>
          </a:bodyPr>
          <a:lstStyle/>
          <a:p>
            <a:pPr marL="0" marR="0">
              <a:spcBef>
                <a:spcPts val="0"/>
              </a:spcBef>
              <a:spcAft>
                <a:spcPts val="0"/>
              </a:spcAft>
            </a:pPr>
            <a:r>
              <a:rPr lang="en-US" sz="1800" b="1">
                <a:solidFill>
                  <a:srgbClr val="1F497D"/>
                </a:solidFill>
                <a:effectLst/>
                <a:latin typeface="Calibri" panose="020F0502020204030204" pitchFamily="34" charset="0"/>
                <a:ea typeface="Calibri" panose="020F0502020204030204" pitchFamily="34" charset="0"/>
                <a:cs typeface="Calibri" panose="020F0502020204030204" pitchFamily="34" charset="0"/>
              </a:rPr>
              <a:t>David A. Listman, MD</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a:solidFill>
                  <a:srgbClr val="004484"/>
                </a:solidFill>
                <a:effectLst/>
                <a:latin typeface="Calibri" panose="020F0502020204030204" pitchFamily="34" charset="0"/>
                <a:ea typeface="Calibri" panose="020F0502020204030204" pitchFamily="34" charset="0"/>
                <a:cs typeface="Calibri" panose="020F0502020204030204" pitchFamily="34" charset="0"/>
              </a:rPr>
              <a:t>Associate Professor </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a:solidFill>
                  <a:srgbClr val="004484"/>
                </a:solidFill>
                <a:effectLst/>
                <a:latin typeface="Calibri" panose="020F0502020204030204" pitchFamily="34" charset="0"/>
                <a:ea typeface="Calibri" panose="020F0502020204030204" pitchFamily="34" charset="0"/>
                <a:cs typeface="Calibri" panose="020F0502020204030204" pitchFamily="34" charset="0"/>
              </a:rPr>
              <a:t>Section of Emergency </a:t>
            </a:r>
            <a:r>
              <a:rPr lang="en-US" sz="1800">
                <a:solidFill>
                  <a:srgbClr val="004484"/>
                </a:solidFill>
                <a:latin typeface="Calibri" panose="020F0502020204030204" pitchFamily="34" charset="0"/>
                <a:ea typeface="Calibri" panose="020F0502020204030204" pitchFamily="34" charset="0"/>
                <a:cs typeface="Calibri" panose="020F0502020204030204" pitchFamily="34" charset="0"/>
              </a:rPr>
              <a:t>M</a:t>
            </a:r>
            <a:r>
              <a:rPr lang="en-US" sz="1800">
                <a:solidFill>
                  <a:srgbClr val="004484"/>
                </a:solidFill>
                <a:effectLst/>
                <a:latin typeface="Calibri" panose="020F0502020204030204" pitchFamily="34" charset="0"/>
                <a:ea typeface="Calibri" panose="020F0502020204030204" pitchFamily="34" charset="0"/>
                <a:cs typeface="Calibri" panose="020F0502020204030204" pitchFamily="34" charset="0"/>
              </a:rPr>
              <a:t>edicine</a:t>
            </a:r>
          </a:p>
          <a:p>
            <a:pPr marL="0" marR="0">
              <a:spcBef>
                <a:spcPts val="0"/>
              </a:spcBef>
              <a:spcAft>
                <a:spcPts val="0"/>
              </a:spcAft>
            </a:pPr>
            <a:r>
              <a:rPr lang="en-US" sz="1800">
                <a:solidFill>
                  <a:srgbClr val="004484"/>
                </a:solidFill>
                <a:effectLst/>
                <a:latin typeface="Calibri" panose="020F0502020204030204" pitchFamily="34" charset="0"/>
                <a:ea typeface="Calibri" panose="020F0502020204030204" pitchFamily="34" charset="0"/>
                <a:cs typeface="Calibri" panose="020F0502020204030204" pitchFamily="34" charset="0"/>
              </a:rPr>
              <a:t>Department of Pediatrics</a:t>
            </a:r>
          </a:p>
          <a:p>
            <a:pPr marL="0" marR="0">
              <a:spcBef>
                <a:spcPts val="0"/>
              </a:spcBef>
              <a:spcAft>
                <a:spcPts val="0"/>
              </a:spcAft>
            </a:pPr>
            <a:r>
              <a:rPr lang="en-US" sz="1800">
                <a:solidFill>
                  <a:srgbClr val="004484"/>
                </a:solidFill>
                <a:effectLst/>
                <a:latin typeface="Calibri" panose="020F0502020204030204" pitchFamily="34" charset="0"/>
                <a:ea typeface="Calibri" panose="020F0502020204030204" pitchFamily="34" charset="0"/>
                <a:cs typeface="Calibri" panose="020F0502020204030204" pitchFamily="34" charset="0"/>
              </a:rPr>
              <a:t>University of Colorado School of Medicine</a:t>
            </a:r>
          </a:p>
          <a:p>
            <a:pPr>
              <a:spcBef>
                <a:spcPts val="0"/>
              </a:spcBef>
            </a:pPr>
            <a:r>
              <a:rPr lang="en-US" sz="1800">
                <a:solidFill>
                  <a:srgbClr val="004484"/>
                </a:solidFill>
                <a:latin typeface="Calibri" panose="020F0502020204030204" pitchFamily="34" charset="0"/>
                <a:ea typeface="Calibri" panose="020F0502020204030204" pitchFamily="34" charset="0"/>
                <a:cs typeface="Calibri" panose="020F0502020204030204" pitchFamily="34" charset="0"/>
              </a:rPr>
              <a:t>Medical Director CHCO, COS Emergency Dept.</a:t>
            </a:r>
          </a:p>
        </p:txBody>
      </p:sp>
    </p:spTree>
    <p:extLst>
      <p:ext uri="{BB962C8B-B14F-4D97-AF65-F5344CB8AC3E}">
        <p14:creationId xmlns:p14="http://schemas.microsoft.com/office/powerpoint/2010/main" val="186527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598" y="285636"/>
            <a:ext cx="6683765" cy="961557"/>
          </a:xfrm>
        </p:spPr>
        <p:txBody>
          <a:bodyPr/>
          <a:lstStyle/>
          <a:p>
            <a:r>
              <a:rPr lang="en-US" dirty="0"/>
              <a:t>Sedation Definition</a:t>
            </a:r>
          </a:p>
        </p:txBody>
      </p:sp>
      <p:sp>
        <p:nvSpPr>
          <p:cNvPr id="3" name="Content Placeholder 2"/>
          <p:cNvSpPr>
            <a:spLocks noGrp="1"/>
          </p:cNvSpPr>
          <p:nvPr>
            <p:ph idx="1"/>
          </p:nvPr>
        </p:nvSpPr>
        <p:spPr>
          <a:xfrm>
            <a:off x="1368637" y="1144058"/>
            <a:ext cx="6349524" cy="3203363"/>
          </a:xfrm>
        </p:spPr>
        <p:txBody>
          <a:bodyPr/>
          <a:lstStyle/>
          <a:p>
            <a:r>
              <a:rPr lang="en-US" sz="2800" dirty="0"/>
              <a:t>Procedural Sedation &amp; Analgesia</a:t>
            </a:r>
          </a:p>
          <a:p>
            <a:pPr lvl="1"/>
            <a:r>
              <a:rPr lang="en-US" sz="1800" dirty="0"/>
              <a:t>Anxiolytic, sedative, analgesic, or dissociative drugs </a:t>
            </a:r>
          </a:p>
          <a:p>
            <a:pPr lvl="2"/>
            <a:r>
              <a:rPr lang="en-US" sz="1800" dirty="0"/>
              <a:t>Attenuate pain, anxiety, and motion </a:t>
            </a:r>
          </a:p>
          <a:p>
            <a:pPr lvl="2"/>
            <a:r>
              <a:rPr lang="en-US" sz="1800" dirty="0"/>
              <a:t>Facilitate the performance of a necessary diagnostic or therapeutic procedure</a:t>
            </a:r>
          </a:p>
          <a:p>
            <a:pPr lvl="2"/>
            <a:r>
              <a:rPr lang="en-US" sz="1800" dirty="0"/>
              <a:t>Provide an appropriate degree of amnesia or decreased awareness, </a:t>
            </a:r>
            <a:r>
              <a:rPr lang="en-US" sz="1800" i="1" dirty="0"/>
              <a:t>and </a:t>
            </a:r>
          </a:p>
          <a:p>
            <a:pPr lvl="2"/>
            <a:r>
              <a:rPr lang="en-US" sz="1800" b="1" dirty="0"/>
              <a:t>Ensure patient safety.</a:t>
            </a:r>
          </a:p>
          <a:p>
            <a:pPr marL="0" indent="0">
              <a:buNone/>
            </a:pPr>
            <a:r>
              <a:rPr lang="en-US" sz="1501" dirty="0">
                <a:solidFill>
                  <a:srgbClr val="0000FF"/>
                </a:solidFill>
              </a:rPr>
              <a:t>Bhatt. Quebec Guidelines for sedation. </a:t>
            </a:r>
            <a:r>
              <a:rPr lang="en-US" sz="1501" i="1" dirty="0">
                <a:solidFill>
                  <a:srgbClr val="0000FF"/>
                </a:solidFill>
              </a:rPr>
              <a:t>Ann </a:t>
            </a:r>
            <a:r>
              <a:rPr lang="en-US" sz="1501" i="1" dirty="0" err="1">
                <a:solidFill>
                  <a:srgbClr val="0000FF"/>
                </a:solidFill>
              </a:rPr>
              <a:t>Emerg</a:t>
            </a:r>
            <a:r>
              <a:rPr lang="en-US" sz="1501" i="1" dirty="0">
                <a:solidFill>
                  <a:srgbClr val="0000FF"/>
                </a:solidFill>
              </a:rPr>
              <a:t> Med </a:t>
            </a:r>
            <a:r>
              <a:rPr lang="en-US" sz="1501" dirty="0">
                <a:solidFill>
                  <a:srgbClr val="0000FF"/>
                </a:solidFill>
              </a:rPr>
              <a:t>2009</a:t>
            </a:r>
          </a:p>
        </p:txBody>
      </p:sp>
    </p:spTree>
    <p:extLst>
      <p:ext uri="{BB962C8B-B14F-4D97-AF65-F5344CB8AC3E}">
        <p14:creationId xmlns:p14="http://schemas.microsoft.com/office/powerpoint/2010/main" val="19936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89002" y="354110"/>
            <a:ext cx="6683765" cy="961557"/>
          </a:xfrm>
        </p:spPr>
        <p:txBody>
          <a:bodyPr/>
          <a:lstStyle/>
          <a:p>
            <a:r>
              <a:rPr lang="en-US" dirty="0"/>
              <a:t>Sedation Goals </a:t>
            </a:r>
          </a:p>
        </p:txBody>
      </p:sp>
      <p:sp>
        <p:nvSpPr>
          <p:cNvPr id="16387" name="Rectangle 3"/>
          <p:cNvSpPr>
            <a:spLocks noGrp="1" noChangeArrowheads="1"/>
          </p:cNvSpPr>
          <p:nvPr>
            <p:ph type="body" idx="1"/>
          </p:nvPr>
        </p:nvSpPr>
        <p:spPr>
          <a:xfrm>
            <a:off x="1425840" y="1315667"/>
            <a:ext cx="6006306" cy="3660987"/>
          </a:xfrm>
        </p:spPr>
        <p:txBody>
          <a:bodyPr/>
          <a:lstStyle/>
          <a:p>
            <a:r>
              <a:rPr lang="en-US" sz="2000" dirty="0"/>
              <a:t>Safe, effective control of pain and patient motion which allows for successful completion of necessary, (often times) painful procedures</a:t>
            </a:r>
          </a:p>
          <a:p>
            <a:pPr lvl="1"/>
            <a:r>
              <a:rPr lang="en-US" sz="2000" dirty="0"/>
              <a:t>Diminished patient awareness and amnesia</a:t>
            </a:r>
          </a:p>
          <a:p>
            <a:r>
              <a:rPr lang="en-US" sz="2000" b="1" dirty="0"/>
              <a:t>Sedation, Analgesia, Amnesia</a:t>
            </a:r>
            <a:endParaRPr lang="en-US" sz="2000" b="1" dirty="0">
              <a:solidFill>
                <a:srgbClr val="FFDBFF"/>
              </a:solidFill>
            </a:endParaRPr>
          </a:p>
          <a:p>
            <a:pPr>
              <a:buFontTx/>
              <a:buNone/>
            </a:pPr>
            <a:endParaRPr lang="en-US" sz="1351" dirty="0">
              <a:solidFill>
                <a:srgbClr val="0000CC"/>
              </a:solidFill>
            </a:endParaRPr>
          </a:p>
          <a:p>
            <a:pPr>
              <a:buFontTx/>
              <a:buNone/>
            </a:pPr>
            <a:r>
              <a:rPr lang="en-US" sz="1351" dirty="0">
                <a:solidFill>
                  <a:srgbClr val="0000CC"/>
                </a:solidFill>
              </a:rPr>
              <a:t>Krauss B, Green SM. Sedation and analgesia for procedures in children. </a:t>
            </a:r>
            <a:r>
              <a:rPr lang="en-US" sz="1351" i="1" dirty="0">
                <a:solidFill>
                  <a:srgbClr val="0000CC"/>
                </a:solidFill>
              </a:rPr>
              <a:t>N </a:t>
            </a:r>
            <a:r>
              <a:rPr lang="en-US" sz="1351" i="1" dirty="0" err="1">
                <a:solidFill>
                  <a:srgbClr val="0000CC"/>
                </a:solidFill>
              </a:rPr>
              <a:t>Eng</a:t>
            </a:r>
            <a:r>
              <a:rPr lang="en-US" sz="1351" i="1" dirty="0">
                <a:solidFill>
                  <a:srgbClr val="0000CC"/>
                </a:solidFill>
              </a:rPr>
              <a:t> J Med</a:t>
            </a:r>
            <a:r>
              <a:rPr lang="en-US" sz="1351" dirty="0">
                <a:solidFill>
                  <a:srgbClr val="0000CC"/>
                </a:solidFill>
              </a:rPr>
              <a:t> 2000;342:938-945.</a:t>
            </a:r>
          </a:p>
          <a:p>
            <a:endParaRPr lang="en-US" sz="1351" dirty="0">
              <a:solidFill>
                <a:srgbClr val="0000CC"/>
              </a:solidFill>
            </a:endParaRPr>
          </a:p>
        </p:txBody>
      </p:sp>
    </p:spTree>
    <p:extLst>
      <p:ext uri="{BB962C8B-B14F-4D97-AF65-F5344CB8AC3E}">
        <p14:creationId xmlns:p14="http://schemas.microsoft.com/office/powerpoint/2010/main" val="2500971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703" y="370386"/>
            <a:ext cx="6683765" cy="961557"/>
          </a:xfrm>
        </p:spPr>
        <p:txBody>
          <a:bodyPr/>
          <a:lstStyle/>
          <a:p>
            <a:r>
              <a:rPr lang="en-US" sz="4000" dirty="0"/>
              <a:t>Sedation Semantics</a:t>
            </a:r>
          </a:p>
        </p:txBody>
      </p:sp>
      <p:sp>
        <p:nvSpPr>
          <p:cNvPr id="3" name="Content Placeholder 2"/>
          <p:cNvSpPr>
            <a:spLocks noGrp="1"/>
          </p:cNvSpPr>
          <p:nvPr>
            <p:ph idx="1"/>
          </p:nvPr>
        </p:nvSpPr>
        <p:spPr>
          <a:xfrm>
            <a:off x="1330823" y="1374197"/>
            <a:ext cx="6686550" cy="2835840"/>
          </a:xfrm>
        </p:spPr>
        <p:txBody>
          <a:bodyPr>
            <a:normAutofit fontScale="70000" lnSpcReduction="20000"/>
          </a:bodyPr>
          <a:lstStyle/>
          <a:p>
            <a:r>
              <a:rPr lang="en-US" dirty="0"/>
              <a:t>Sedation or Procedural Sedation</a:t>
            </a:r>
          </a:p>
          <a:p>
            <a:r>
              <a:rPr lang="en-US" dirty="0"/>
              <a:t>Procedural Sedation and Analgesia</a:t>
            </a:r>
          </a:p>
          <a:p>
            <a:pPr lvl="1"/>
            <a:r>
              <a:rPr lang="en-US" dirty="0"/>
              <a:t>Emergency Medicine terminology</a:t>
            </a:r>
          </a:p>
          <a:p>
            <a:r>
              <a:rPr lang="en-US" dirty="0"/>
              <a:t>Conscious Sedation</a:t>
            </a:r>
          </a:p>
          <a:p>
            <a:pPr lvl="1"/>
            <a:r>
              <a:rPr lang="en-US" dirty="0"/>
              <a:t>Refers to Moderate Sedation only</a:t>
            </a:r>
          </a:p>
          <a:p>
            <a:pPr lvl="1"/>
            <a:r>
              <a:rPr lang="en-US" dirty="0"/>
              <a:t>Use of the term “conscious” as a generic term is discouraged in recent Medical literature</a:t>
            </a:r>
          </a:p>
          <a:p>
            <a:pPr lvl="2"/>
            <a:r>
              <a:rPr lang="en-US" dirty="0"/>
              <a:t>Used in Dental field when moderate, rather than deep, sedation is the goal</a:t>
            </a:r>
          </a:p>
        </p:txBody>
      </p:sp>
    </p:spTree>
    <p:extLst>
      <p:ext uri="{BB962C8B-B14F-4D97-AF65-F5344CB8AC3E}">
        <p14:creationId xmlns:p14="http://schemas.microsoft.com/office/powerpoint/2010/main" val="420733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0" y="343217"/>
            <a:ext cx="6458971" cy="858044"/>
          </a:xfrm>
        </p:spPr>
        <p:txBody>
          <a:bodyPr/>
          <a:lstStyle/>
          <a:p>
            <a:r>
              <a:rPr lang="en-US" sz="3600" dirty="0"/>
              <a:t>Level of Sedation Continuum</a:t>
            </a:r>
          </a:p>
        </p:txBody>
      </p:sp>
      <p:sp>
        <p:nvSpPr>
          <p:cNvPr id="17411" name="Rectangle 3"/>
          <p:cNvSpPr>
            <a:spLocks noGrp="1" noChangeArrowheads="1"/>
          </p:cNvSpPr>
          <p:nvPr>
            <p:ph type="body" idx="1"/>
          </p:nvPr>
        </p:nvSpPr>
        <p:spPr>
          <a:xfrm>
            <a:off x="1769057" y="1258464"/>
            <a:ext cx="5891900" cy="3088958"/>
          </a:xfrm>
        </p:spPr>
        <p:txBody>
          <a:bodyPr/>
          <a:lstStyle/>
          <a:p>
            <a:r>
              <a:rPr lang="en-US" sz="2000" dirty="0">
                <a:solidFill>
                  <a:srgbClr val="0000FF"/>
                </a:solidFill>
              </a:rPr>
              <a:t>Responsiveness &amp; Airway Protective Reflexes</a:t>
            </a:r>
          </a:p>
          <a:p>
            <a:r>
              <a:rPr lang="en-US" sz="2000" dirty="0"/>
              <a:t>Minimal sedation (</a:t>
            </a:r>
            <a:r>
              <a:rPr lang="en-US" sz="2000" dirty="0" err="1"/>
              <a:t>Anxiolysis</a:t>
            </a:r>
            <a:r>
              <a:rPr lang="en-US" sz="2000" dirty="0"/>
              <a:t>)</a:t>
            </a:r>
          </a:p>
          <a:p>
            <a:r>
              <a:rPr lang="en-US" sz="2000" dirty="0"/>
              <a:t>Moderate sedation/analgesia (</a:t>
            </a:r>
            <a:r>
              <a:rPr lang="en-US" sz="2000" dirty="0">
                <a:effectLst>
                  <a:outerShdw blurRad="38100" dist="38100" dir="2700000" algn="tl">
                    <a:srgbClr val="C0C0C0"/>
                  </a:outerShdw>
                </a:effectLst>
              </a:rPr>
              <a:t>Conscious</a:t>
            </a:r>
            <a:r>
              <a:rPr lang="en-US" sz="2000" dirty="0"/>
              <a:t>)</a:t>
            </a:r>
          </a:p>
          <a:p>
            <a:r>
              <a:rPr lang="en-US" sz="2000" dirty="0"/>
              <a:t>Deep sedation</a:t>
            </a:r>
          </a:p>
          <a:p>
            <a:r>
              <a:rPr lang="en-US" sz="2000" i="1" dirty="0"/>
              <a:t>General Anesthesia</a:t>
            </a:r>
          </a:p>
          <a:p>
            <a:r>
              <a:rPr lang="en-US" sz="2000" b="1" i="1" dirty="0">
                <a:solidFill>
                  <a:srgbClr val="0000FF"/>
                </a:solidFill>
              </a:rPr>
              <a:t>Sedation is individual patient specific</a:t>
            </a:r>
          </a:p>
          <a:p>
            <a:pPr lvl="1"/>
            <a:r>
              <a:rPr lang="en-US" sz="2000" dirty="0"/>
              <a:t>Drug and dose</a:t>
            </a:r>
          </a:p>
          <a:p>
            <a:r>
              <a:rPr lang="en-US" sz="2000" b="1" dirty="0"/>
              <a:t>Targeted vs. Achieved depth of sedation</a:t>
            </a:r>
          </a:p>
        </p:txBody>
      </p:sp>
      <p:cxnSp>
        <p:nvCxnSpPr>
          <p:cNvPr id="3" name="Straight Arrow Connector 2"/>
          <p:cNvCxnSpPr/>
          <p:nvPr/>
        </p:nvCxnSpPr>
        <p:spPr bwMode="auto">
          <a:xfrm>
            <a:off x="1540245" y="1830493"/>
            <a:ext cx="0" cy="1201261"/>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9" name="Straight Arrow Connector 8"/>
          <p:cNvCxnSpPr/>
          <p:nvPr/>
        </p:nvCxnSpPr>
        <p:spPr bwMode="auto">
          <a:xfrm flipV="1">
            <a:off x="1660760" y="1830493"/>
            <a:ext cx="0" cy="1201261"/>
          </a:xfrm>
          <a:prstGeom prst="straightConnector1">
            <a:avLst/>
          </a:prstGeom>
          <a:solidFill>
            <a:schemeClr val="accent1"/>
          </a:solidFill>
          <a:ln w="31750" cap="flat" cmpd="sng" algn="ctr">
            <a:solidFill>
              <a:srgbClr val="640015"/>
            </a:solidFill>
            <a:prstDash val="solid"/>
            <a:round/>
            <a:headEnd type="none" w="med" len="med"/>
            <a:tailEnd type="arrow"/>
          </a:ln>
          <a:effectLst/>
        </p:spPr>
      </p:cxnSp>
    </p:spTree>
    <p:extLst>
      <p:ext uri="{BB962C8B-B14F-4D97-AF65-F5344CB8AC3E}">
        <p14:creationId xmlns:p14="http://schemas.microsoft.com/office/powerpoint/2010/main" val="93690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1" y="343217"/>
            <a:ext cx="6405450" cy="858044"/>
          </a:xfrm>
        </p:spPr>
        <p:txBody>
          <a:bodyPr/>
          <a:lstStyle/>
          <a:p>
            <a:r>
              <a:rPr lang="en-US" sz="3600" dirty="0"/>
              <a:t>Depth of Sedation Continuum</a:t>
            </a:r>
          </a:p>
        </p:txBody>
      </p:sp>
      <p:sp>
        <p:nvSpPr>
          <p:cNvPr id="17411" name="Rectangle 3"/>
          <p:cNvSpPr>
            <a:spLocks noGrp="1" noChangeArrowheads="1"/>
          </p:cNvSpPr>
          <p:nvPr>
            <p:ph type="body" idx="1"/>
          </p:nvPr>
        </p:nvSpPr>
        <p:spPr>
          <a:xfrm>
            <a:off x="1769057" y="1258464"/>
            <a:ext cx="5891900" cy="3546581"/>
          </a:xfrm>
        </p:spPr>
        <p:txBody>
          <a:bodyPr>
            <a:noAutofit/>
          </a:bodyPr>
          <a:lstStyle/>
          <a:p>
            <a:r>
              <a:rPr lang="en-US" sz="1800" dirty="0"/>
              <a:t>Why important?</a:t>
            </a:r>
          </a:p>
          <a:p>
            <a:r>
              <a:rPr lang="en-US" sz="1800" dirty="0"/>
              <a:t>Deeper levels of sedation = greater risk for adverse events</a:t>
            </a:r>
          </a:p>
          <a:p>
            <a:pPr lvl="1"/>
            <a:r>
              <a:rPr lang="en-US" sz="1800" dirty="0"/>
              <a:t>Targeted vs. Achieved depth of sedation</a:t>
            </a:r>
          </a:p>
          <a:p>
            <a:r>
              <a:rPr lang="en-US" sz="1800" dirty="0"/>
              <a:t>Hospitals may grant privileges for sedation based on depth</a:t>
            </a:r>
          </a:p>
          <a:p>
            <a:pPr lvl="1"/>
            <a:r>
              <a:rPr lang="en-US" sz="1800" dirty="0"/>
              <a:t>Drugs administered</a:t>
            </a:r>
          </a:p>
          <a:p>
            <a:r>
              <a:rPr lang="en-US" sz="1800" dirty="0"/>
              <a:t>Must be able to RESCUE from next level of sedation</a:t>
            </a:r>
          </a:p>
        </p:txBody>
      </p:sp>
    </p:spTree>
    <p:extLst>
      <p:ext uri="{BB962C8B-B14F-4D97-AF65-F5344CB8AC3E}">
        <p14:creationId xmlns:p14="http://schemas.microsoft.com/office/powerpoint/2010/main" val="155258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1" y="343217"/>
            <a:ext cx="5834698" cy="858044"/>
          </a:xfrm>
        </p:spPr>
        <p:txBody>
          <a:bodyPr/>
          <a:lstStyle/>
          <a:p>
            <a:r>
              <a:rPr lang="en-US" dirty="0"/>
              <a:t>Levels of Sedation</a:t>
            </a:r>
          </a:p>
        </p:txBody>
      </p:sp>
      <p:sp>
        <p:nvSpPr>
          <p:cNvPr id="17411" name="Rectangle 3"/>
          <p:cNvSpPr>
            <a:spLocks noGrp="1" noChangeArrowheads="1"/>
          </p:cNvSpPr>
          <p:nvPr>
            <p:ph type="body" idx="1"/>
          </p:nvPr>
        </p:nvSpPr>
        <p:spPr>
          <a:xfrm>
            <a:off x="1654651" y="1258464"/>
            <a:ext cx="6120712" cy="3088958"/>
          </a:xfrm>
        </p:spPr>
        <p:txBody>
          <a:bodyPr/>
          <a:lstStyle/>
          <a:p>
            <a:r>
              <a:rPr lang="en-US" sz="1800" dirty="0">
                <a:highlight>
                  <a:srgbClr val="FF0000"/>
                </a:highlight>
              </a:rPr>
              <a:t>Minimal sedation (</a:t>
            </a:r>
            <a:r>
              <a:rPr lang="en-US" sz="1800" dirty="0" err="1">
                <a:highlight>
                  <a:srgbClr val="FF0000"/>
                </a:highlight>
              </a:rPr>
              <a:t>Anxiolysis</a:t>
            </a:r>
            <a:r>
              <a:rPr lang="en-US" sz="1800" dirty="0">
                <a:highlight>
                  <a:srgbClr val="FF0000"/>
                </a:highlight>
              </a:rPr>
              <a:t>)</a:t>
            </a:r>
          </a:p>
          <a:p>
            <a:pPr lvl="1"/>
            <a:r>
              <a:rPr lang="en-US" sz="1800" dirty="0"/>
              <a:t>Patients respond normally to verbal commands</a:t>
            </a:r>
          </a:p>
          <a:p>
            <a:pPr lvl="1"/>
            <a:r>
              <a:rPr lang="en-US" sz="1800" dirty="0"/>
              <a:t>Ventilatory and cardiovascular functions are unaffected</a:t>
            </a:r>
          </a:p>
          <a:p>
            <a:r>
              <a:rPr lang="en-US" sz="1800" dirty="0"/>
              <a:t>Many hospitals will not require specific sedation credentials for Minimal Sedation</a:t>
            </a:r>
          </a:p>
          <a:p>
            <a:pPr lvl="1"/>
            <a:r>
              <a:rPr lang="en-US" sz="1800" dirty="0"/>
              <a:t>Providers are responsible if deeper levels are achieved</a:t>
            </a:r>
          </a:p>
          <a:p>
            <a:r>
              <a:rPr lang="en-US" sz="1800" dirty="0"/>
              <a:t>Might include intranasal midazolam, nitrous oxide</a:t>
            </a:r>
          </a:p>
        </p:txBody>
      </p:sp>
    </p:spTree>
    <p:extLst>
      <p:ext uri="{BB962C8B-B14F-4D97-AF65-F5344CB8AC3E}">
        <p14:creationId xmlns:p14="http://schemas.microsoft.com/office/powerpoint/2010/main" val="26065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1" y="343217"/>
            <a:ext cx="5834698" cy="858044"/>
          </a:xfrm>
        </p:spPr>
        <p:txBody>
          <a:bodyPr/>
          <a:lstStyle/>
          <a:p>
            <a:r>
              <a:rPr lang="en-US" sz="4000" dirty="0"/>
              <a:t>Levels of Sedation</a:t>
            </a:r>
          </a:p>
        </p:txBody>
      </p:sp>
      <p:sp>
        <p:nvSpPr>
          <p:cNvPr id="17411" name="Rectangle 3"/>
          <p:cNvSpPr>
            <a:spLocks noGrp="1" noChangeArrowheads="1"/>
          </p:cNvSpPr>
          <p:nvPr>
            <p:ph type="body" idx="1"/>
          </p:nvPr>
        </p:nvSpPr>
        <p:spPr>
          <a:xfrm>
            <a:off x="1654651" y="1258464"/>
            <a:ext cx="6120712" cy="3088958"/>
          </a:xfrm>
        </p:spPr>
        <p:txBody>
          <a:bodyPr/>
          <a:lstStyle/>
          <a:p>
            <a:r>
              <a:rPr lang="en-US" sz="1800" dirty="0">
                <a:highlight>
                  <a:srgbClr val="FF0000"/>
                </a:highlight>
              </a:rPr>
              <a:t>Moderate Sedation/Analgesia</a:t>
            </a:r>
          </a:p>
          <a:p>
            <a:pPr lvl="1"/>
            <a:r>
              <a:rPr lang="en-US" sz="1800" dirty="0"/>
              <a:t>Patients respond purposefully to verbal commands or light tactile stimulation</a:t>
            </a:r>
          </a:p>
          <a:p>
            <a:pPr lvl="1"/>
            <a:r>
              <a:rPr lang="en-US" sz="1800" dirty="0"/>
              <a:t>No interventions are required to maintain a patent airway, and spontaneous ventilation is adequate</a:t>
            </a:r>
          </a:p>
          <a:p>
            <a:pPr lvl="1"/>
            <a:endParaRPr lang="en-US" dirty="0">
              <a:solidFill>
                <a:srgbClr val="0000CC"/>
              </a:solidFill>
            </a:endParaRPr>
          </a:p>
        </p:txBody>
      </p:sp>
    </p:spTree>
    <p:extLst>
      <p:ext uri="{BB962C8B-B14F-4D97-AF65-F5344CB8AC3E}">
        <p14:creationId xmlns:p14="http://schemas.microsoft.com/office/powerpoint/2010/main" val="12160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1" y="228811"/>
            <a:ext cx="5834698" cy="858044"/>
          </a:xfrm>
        </p:spPr>
        <p:txBody>
          <a:bodyPr/>
          <a:lstStyle/>
          <a:p>
            <a:r>
              <a:rPr lang="en-US" sz="4000" dirty="0"/>
              <a:t>Levels of Sedation</a:t>
            </a:r>
          </a:p>
        </p:txBody>
      </p:sp>
      <p:sp>
        <p:nvSpPr>
          <p:cNvPr id="17411" name="Rectangle 3"/>
          <p:cNvSpPr>
            <a:spLocks noGrp="1" noChangeArrowheads="1"/>
          </p:cNvSpPr>
          <p:nvPr>
            <p:ph type="body" idx="1"/>
          </p:nvPr>
        </p:nvSpPr>
        <p:spPr>
          <a:xfrm>
            <a:off x="1483042" y="1086855"/>
            <a:ext cx="6292321" cy="3088958"/>
          </a:xfrm>
        </p:spPr>
        <p:txBody>
          <a:bodyPr>
            <a:normAutofit fontScale="77500" lnSpcReduction="20000"/>
          </a:bodyPr>
          <a:lstStyle/>
          <a:p>
            <a:r>
              <a:rPr lang="en-US" dirty="0">
                <a:highlight>
                  <a:srgbClr val="FF0000"/>
                </a:highlight>
              </a:rPr>
              <a:t>Deep Sedation</a:t>
            </a:r>
          </a:p>
          <a:p>
            <a:pPr lvl="1"/>
            <a:r>
              <a:rPr lang="en-US" sz="2300" dirty="0"/>
              <a:t>Patients cannot be easily aroused but respond purposefully following repeated or painful stimulation</a:t>
            </a:r>
          </a:p>
          <a:p>
            <a:pPr lvl="1"/>
            <a:r>
              <a:rPr lang="en-US" sz="2300" dirty="0"/>
              <a:t>The ability to independently maintain ventilatory function may be impaired</a:t>
            </a:r>
          </a:p>
          <a:p>
            <a:pPr lvl="2"/>
            <a:r>
              <a:rPr lang="en-US" sz="2300" dirty="0"/>
              <a:t>Patients may require assistance in maintaining a patent airway, and spontaneous ventilation may be inadequate</a:t>
            </a:r>
          </a:p>
          <a:p>
            <a:pPr lvl="2"/>
            <a:r>
              <a:rPr lang="en-US" sz="2300" dirty="0"/>
              <a:t>Cardiovascular function is usually maintained</a:t>
            </a:r>
          </a:p>
          <a:p>
            <a:pPr lvl="1"/>
            <a:endParaRPr lang="en-US" dirty="0">
              <a:solidFill>
                <a:srgbClr val="0000CC"/>
              </a:solidFill>
            </a:endParaRPr>
          </a:p>
        </p:txBody>
      </p:sp>
    </p:spTree>
    <p:extLst>
      <p:ext uri="{BB962C8B-B14F-4D97-AF65-F5344CB8AC3E}">
        <p14:creationId xmlns:p14="http://schemas.microsoft.com/office/powerpoint/2010/main" val="34250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1" y="343217"/>
            <a:ext cx="5834698" cy="858044"/>
          </a:xfrm>
        </p:spPr>
        <p:txBody>
          <a:bodyPr/>
          <a:lstStyle/>
          <a:p>
            <a:r>
              <a:rPr lang="en-US" sz="4000" dirty="0"/>
              <a:t>Levels of Sedation</a:t>
            </a:r>
          </a:p>
        </p:txBody>
      </p:sp>
      <p:sp>
        <p:nvSpPr>
          <p:cNvPr id="17411" name="Rectangle 3"/>
          <p:cNvSpPr>
            <a:spLocks noGrp="1" noChangeArrowheads="1"/>
          </p:cNvSpPr>
          <p:nvPr>
            <p:ph type="body" idx="1"/>
          </p:nvPr>
        </p:nvSpPr>
        <p:spPr>
          <a:xfrm>
            <a:off x="1654651" y="1349943"/>
            <a:ext cx="6120712" cy="3088958"/>
          </a:xfrm>
        </p:spPr>
        <p:txBody>
          <a:bodyPr/>
          <a:lstStyle/>
          <a:p>
            <a:r>
              <a:rPr lang="en-US" sz="2102" b="1" i="1" dirty="0">
                <a:highlight>
                  <a:srgbClr val="FF0000"/>
                </a:highlight>
              </a:rPr>
              <a:t>General Anesthesia</a:t>
            </a:r>
            <a:r>
              <a:rPr lang="en-US" sz="2102" i="1" dirty="0">
                <a:highlight>
                  <a:srgbClr val="FF0000"/>
                </a:highlight>
              </a:rPr>
              <a:t>: </a:t>
            </a:r>
            <a:r>
              <a:rPr lang="en-US" sz="2102" i="1" dirty="0"/>
              <a:t>a drug-induced loss of consciousness during which patients are not </a:t>
            </a:r>
            <a:r>
              <a:rPr lang="en-US" sz="2102" i="1" dirty="0" err="1"/>
              <a:t>arousable</a:t>
            </a:r>
            <a:r>
              <a:rPr lang="en-US" sz="2102" i="1" dirty="0"/>
              <a:t>, even by painful stimulation. The ability to independently maintain ventilatory support is often impaired…</a:t>
            </a:r>
            <a:endParaRPr lang="en-US" sz="2102" dirty="0"/>
          </a:p>
        </p:txBody>
      </p:sp>
      <p:sp>
        <p:nvSpPr>
          <p:cNvPr id="2" name="TextBox 1"/>
          <p:cNvSpPr txBox="1"/>
          <p:nvPr/>
        </p:nvSpPr>
        <p:spPr>
          <a:xfrm>
            <a:off x="1524645" y="3088957"/>
            <a:ext cx="6120712" cy="1201611"/>
          </a:xfrm>
          <a:prstGeom prst="rect">
            <a:avLst/>
          </a:prstGeom>
          <a:noFill/>
        </p:spPr>
        <p:txBody>
          <a:bodyPr wrap="square" rtlCol="0">
            <a:spAutoFit/>
          </a:bodyPr>
          <a:lstStyle/>
          <a:p>
            <a:pPr lvl="0" fontAlgn="base">
              <a:spcBef>
                <a:spcPct val="0"/>
              </a:spcBef>
              <a:spcAft>
                <a:spcPct val="0"/>
              </a:spcAft>
              <a:tabLst>
                <a:tab pos="343220" algn="l"/>
              </a:tabLst>
            </a:pPr>
            <a:r>
              <a:rPr lang="en-US" sz="1802" b="1" dirty="0">
                <a:solidFill>
                  <a:srgbClr val="640015"/>
                </a:solidFill>
                <a:latin typeface="Calibri" pitchFamily="34" charset="0"/>
                <a:ea typeface="Calibri" pitchFamily="34" charset="0"/>
                <a:cs typeface="Times New Roman" pitchFamily="18" charset="0"/>
              </a:rPr>
              <a:t>Centers for Medicare and Medicaid Services</a:t>
            </a:r>
            <a:r>
              <a:rPr lang="en-US" sz="1802" dirty="0">
                <a:solidFill>
                  <a:srgbClr val="640015"/>
                </a:solidFill>
                <a:latin typeface="Calibri" pitchFamily="34" charset="0"/>
                <a:ea typeface="Calibri" pitchFamily="34" charset="0"/>
                <a:cs typeface="Times New Roman" pitchFamily="18" charset="0"/>
              </a:rPr>
              <a:t>. CMS Manual System. Pub 100-07 State Operations Provider Certification. Appendix A. 42 CFR. Section 482.52. Revised hospital anesthesia services interpretive guidelines. January 14, 2011.</a:t>
            </a:r>
            <a:endParaRPr lang="en-US" sz="1802" dirty="0">
              <a:solidFill>
                <a:srgbClr val="640015"/>
              </a:solidFill>
              <a:latin typeface="Arial" pitchFamily="34" charset="0"/>
            </a:endParaRPr>
          </a:p>
        </p:txBody>
      </p:sp>
    </p:spTree>
    <p:extLst>
      <p:ext uri="{BB962C8B-B14F-4D97-AF65-F5344CB8AC3E}">
        <p14:creationId xmlns:p14="http://schemas.microsoft.com/office/powerpoint/2010/main" val="172400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082" y="468516"/>
            <a:ext cx="7339378" cy="961557"/>
          </a:xfrm>
        </p:spPr>
        <p:txBody>
          <a:bodyPr/>
          <a:lstStyle/>
          <a:p>
            <a:r>
              <a:rPr lang="en-US" sz="4000" dirty="0"/>
              <a:t>Levels of Sedation Continuum</a:t>
            </a:r>
          </a:p>
        </p:txBody>
      </p:sp>
      <p:sp>
        <p:nvSpPr>
          <p:cNvPr id="3" name="Content Placeholder 2"/>
          <p:cNvSpPr>
            <a:spLocks noGrp="1"/>
          </p:cNvSpPr>
          <p:nvPr>
            <p:ph idx="1"/>
          </p:nvPr>
        </p:nvSpPr>
        <p:spPr>
          <a:xfrm>
            <a:off x="1587934" y="1280160"/>
            <a:ext cx="7040525" cy="3157362"/>
          </a:xfrm>
        </p:spPr>
        <p:txBody>
          <a:bodyPr/>
          <a:lstStyle/>
          <a:p>
            <a:r>
              <a:rPr lang="en-US" sz="2000" dirty="0"/>
              <a:t>Targeted vs. achieved depth of sedation</a:t>
            </a:r>
          </a:p>
          <a:p>
            <a:pPr lvl="1"/>
            <a:r>
              <a:rPr lang="en-US" sz="2000" dirty="0"/>
              <a:t>Depth of sedation is a continuum</a:t>
            </a:r>
          </a:p>
          <a:p>
            <a:pPr lvl="2"/>
            <a:r>
              <a:rPr lang="en-US" sz="2000" dirty="0"/>
              <a:t>Difficult to identify subtle changes in levels</a:t>
            </a:r>
          </a:p>
          <a:p>
            <a:pPr lvl="1"/>
            <a:r>
              <a:rPr lang="en-US" sz="2000" dirty="0"/>
              <a:t>Individual patients will respond differently</a:t>
            </a:r>
          </a:p>
          <a:p>
            <a:pPr lvl="1"/>
            <a:r>
              <a:rPr lang="en-US" sz="2000" b="1" dirty="0"/>
              <a:t>ALL sedation drugs and routes of administration may result in significant adverse events</a:t>
            </a:r>
          </a:p>
          <a:p>
            <a:r>
              <a:rPr lang="en-US" sz="2000" dirty="0"/>
              <a:t>Sedation providers must be prepared to </a:t>
            </a:r>
            <a:r>
              <a:rPr lang="en-US" sz="2000" b="1" dirty="0"/>
              <a:t>rescue</a:t>
            </a:r>
            <a:r>
              <a:rPr lang="en-US" sz="2000" dirty="0"/>
              <a:t> patients</a:t>
            </a:r>
          </a:p>
        </p:txBody>
      </p:sp>
      <p:sp>
        <p:nvSpPr>
          <p:cNvPr id="4" name="Rectangle 5"/>
          <p:cNvSpPr>
            <a:spLocks noChangeArrowheads="1"/>
          </p:cNvSpPr>
          <p:nvPr/>
        </p:nvSpPr>
        <p:spPr bwMode="auto">
          <a:xfrm>
            <a:off x="4017384" y="4310094"/>
            <a:ext cx="3650195" cy="36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20000"/>
              </a:spcBef>
            </a:pPr>
            <a:r>
              <a:rPr lang="en-US" sz="1802" dirty="0" err="1">
                <a:solidFill>
                  <a:srgbClr val="0000CC"/>
                </a:solidFill>
              </a:rPr>
              <a:t>Coté</a:t>
            </a:r>
            <a:r>
              <a:rPr lang="en-US" sz="1802" dirty="0">
                <a:solidFill>
                  <a:srgbClr val="0000CC"/>
                </a:solidFill>
              </a:rPr>
              <a:t> CJ et. al.  </a:t>
            </a:r>
            <a:r>
              <a:rPr lang="en-US" sz="1802" i="1" dirty="0">
                <a:solidFill>
                  <a:srgbClr val="0000CC"/>
                </a:solidFill>
              </a:rPr>
              <a:t>Pediatrics</a:t>
            </a:r>
            <a:r>
              <a:rPr lang="en-US" sz="1802" dirty="0">
                <a:solidFill>
                  <a:srgbClr val="0000CC"/>
                </a:solidFill>
              </a:rPr>
              <a:t> 2000</a:t>
            </a:r>
          </a:p>
        </p:txBody>
      </p:sp>
    </p:spTree>
    <p:extLst>
      <p:ext uri="{BB962C8B-B14F-4D97-AF65-F5344CB8AC3E}">
        <p14:creationId xmlns:p14="http://schemas.microsoft.com/office/powerpoint/2010/main" val="2521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solidFill>
                  <a:schemeClr val="tx1"/>
                </a:solidFill>
              </a:rPr>
              <a:t>Disclosure Information</a:t>
            </a:r>
          </a:p>
        </p:txBody>
      </p:sp>
      <p:sp>
        <p:nvSpPr>
          <p:cNvPr id="25603" name="Rectangle 3"/>
          <p:cNvSpPr>
            <a:spLocks noGrp="1" noChangeArrowheads="1"/>
          </p:cNvSpPr>
          <p:nvPr>
            <p:ph type="body" idx="1"/>
          </p:nvPr>
        </p:nvSpPr>
        <p:spPr>
          <a:xfrm>
            <a:off x="1483042" y="1258464"/>
            <a:ext cx="6235118" cy="2974552"/>
          </a:xfrm>
        </p:spPr>
        <p:txBody>
          <a:bodyPr/>
          <a:lstStyle/>
          <a:p>
            <a:r>
              <a:rPr lang="en-US" dirty="0"/>
              <a:t>I have no relevant personal financial relationship.  </a:t>
            </a:r>
          </a:p>
        </p:txBody>
      </p:sp>
    </p:spTree>
    <p:extLst>
      <p:ext uri="{BB962C8B-B14F-4D97-AF65-F5344CB8AC3E}">
        <p14:creationId xmlns:p14="http://schemas.microsoft.com/office/powerpoint/2010/main" val="1862575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4651" y="343217"/>
            <a:ext cx="5834698" cy="858044"/>
          </a:xfrm>
        </p:spPr>
        <p:txBody>
          <a:bodyPr/>
          <a:lstStyle/>
          <a:p>
            <a:r>
              <a:rPr lang="en-US"/>
              <a:t>Levels of Sedation</a:t>
            </a:r>
          </a:p>
        </p:txBody>
      </p:sp>
      <p:sp>
        <p:nvSpPr>
          <p:cNvPr id="17411" name="Rectangle 3"/>
          <p:cNvSpPr>
            <a:spLocks noGrp="1" noChangeArrowheads="1"/>
          </p:cNvSpPr>
          <p:nvPr>
            <p:ph type="body" idx="1"/>
          </p:nvPr>
        </p:nvSpPr>
        <p:spPr>
          <a:xfrm>
            <a:off x="1578823" y="1029653"/>
            <a:ext cx="6120712" cy="3775393"/>
          </a:xfrm>
        </p:spPr>
        <p:txBody>
          <a:bodyPr>
            <a:noAutofit/>
          </a:bodyPr>
          <a:lstStyle/>
          <a:p>
            <a:r>
              <a:rPr lang="en-US" sz="1600" b="1" dirty="0">
                <a:highlight>
                  <a:srgbClr val="FF0000"/>
                </a:highlight>
              </a:rPr>
              <a:t>Ketamine? </a:t>
            </a:r>
            <a:r>
              <a:rPr lang="en-US" sz="1600" b="1" dirty="0"/>
              <a:t>(both a drug and a level of sedation)</a:t>
            </a:r>
          </a:p>
          <a:p>
            <a:pPr>
              <a:lnSpc>
                <a:spcPct val="90000"/>
              </a:lnSpc>
            </a:pPr>
            <a:r>
              <a:rPr lang="en-US" sz="1600" dirty="0"/>
              <a:t>N-Methyl-D-Aspartate Antagonist</a:t>
            </a:r>
          </a:p>
          <a:p>
            <a:pPr lvl="1">
              <a:lnSpc>
                <a:spcPct val="90000"/>
              </a:lnSpc>
            </a:pPr>
            <a:r>
              <a:rPr lang="en-US" sz="1200" dirty="0"/>
              <a:t>Blocks NMDA-receptor glutamate binding in CNS</a:t>
            </a:r>
          </a:p>
          <a:p>
            <a:pPr>
              <a:lnSpc>
                <a:spcPct val="90000"/>
              </a:lnSpc>
            </a:pPr>
            <a:r>
              <a:rPr lang="en-US" sz="1600" dirty="0"/>
              <a:t>“Dissociative” Agent </a:t>
            </a:r>
          </a:p>
          <a:p>
            <a:pPr lvl="1">
              <a:lnSpc>
                <a:spcPct val="90000"/>
              </a:lnSpc>
            </a:pPr>
            <a:r>
              <a:rPr lang="en-US" sz="1200" dirty="0" err="1"/>
              <a:t>Thalamoneocortical</a:t>
            </a:r>
            <a:r>
              <a:rPr lang="en-US" sz="1200" dirty="0"/>
              <a:t> and limbic systems</a:t>
            </a:r>
          </a:p>
          <a:p>
            <a:pPr lvl="1">
              <a:lnSpc>
                <a:spcPct val="90000"/>
              </a:lnSpc>
            </a:pPr>
            <a:r>
              <a:rPr lang="en-US" sz="1200" dirty="0"/>
              <a:t>Prevents higher centers from perceiving stimuli</a:t>
            </a:r>
          </a:p>
          <a:p>
            <a:pPr lvl="2">
              <a:lnSpc>
                <a:spcPct val="90000"/>
              </a:lnSpc>
            </a:pPr>
            <a:r>
              <a:rPr lang="en-US" sz="1200" dirty="0"/>
              <a:t>Visual</a:t>
            </a:r>
          </a:p>
          <a:p>
            <a:pPr lvl="2">
              <a:lnSpc>
                <a:spcPct val="90000"/>
              </a:lnSpc>
            </a:pPr>
            <a:r>
              <a:rPr lang="en-US" sz="1200" dirty="0"/>
              <a:t>Auditory</a:t>
            </a:r>
          </a:p>
          <a:p>
            <a:pPr lvl="2">
              <a:lnSpc>
                <a:spcPct val="90000"/>
              </a:lnSpc>
            </a:pPr>
            <a:r>
              <a:rPr lang="en-US" sz="1200" dirty="0"/>
              <a:t>Painful</a:t>
            </a:r>
          </a:p>
          <a:p>
            <a:pPr lvl="1">
              <a:lnSpc>
                <a:spcPct val="90000"/>
              </a:lnSpc>
            </a:pPr>
            <a:r>
              <a:rPr lang="en-US" sz="1200" dirty="0"/>
              <a:t>Protective airway reflexes remain intact</a:t>
            </a:r>
          </a:p>
          <a:p>
            <a:pPr>
              <a:lnSpc>
                <a:spcPct val="90000"/>
              </a:lnSpc>
            </a:pPr>
            <a:r>
              <a:rPr lang="en-US" sz="1600" dirty="0"/>
              <a:t>Adverse respiratory events may occur (&lt;1%)</a:t>
            </a:r>
          </a:p>
          <a:p>
            <a:pPr lvl="1">
              <a:lnSpc>
                <a:spcPct val="90000"/>
              </a:lnSpc>
            </a:pPr>
            <a:r>
              <a:rPr lang="en-US" sz="1200" dirty="0"/>
              <a:t>Apnea</a:t>
            </a:r>
          </a:p>
          <a:p>
            <a:pPr lvl="1">
              <a:lnSpc>
                <a:spcPct val="90000"/>
              </a:lnSpc>
            </a:pPr>
            <a:r>
              <a:rPr lang="en-US" sz="1200" dirty="0"/>
              <a:t>Laryngospasm</a:t>
            </a:r>
          </a:p>
          <a:p>
            <a:pPr>
              <a:lnSpc>
                <a:spcPct val="90000"/>
              </a:lnSpc>
            </a:pPr>
            <a:r>
              <a:rPr lang="en-US" sz="1600" dirty="0"/>
              <a:t>Threshold drug</a:t>
            </a:r>
          </a:p>
          <a:p>
            <a:pPr lvl="1">
              <a:lnSpc>
                <a:spcPct val="90000"/>
              </a:lnSpc>
            </a:pPr>
            <a:r>
              <a:rPr lang="en-US" sz="1200" dirty="0"/>
              <a:t>Sub-dissociative effects of ketamine</a:t>
            </a:r>
          </a:p>
        </p:txBody>
      </p:sp>
    </p:spTree>
    <p:extLst>
      <p:ext uri="{BB962C8B-B14F-4D97-AF65-F5344CB8AC3E}">
        <p14:creationId xmlns:p14="http://schemas.microsoft.com/office/powerpoint/2010/main" val="9886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1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11">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11">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1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06" y="229962"/>
            <a:ext cx="6683765" cy="961557"/>
          </a:xfrm>
        </p:spPr>
        <p:txBody>
          <a:bodyPr/>
          <a:lstStyle/>
          <a:p>
            <a:r>
              <a:rPr lang="en-US" dirty="0"/>
              <a:t>Sedation Safety</a:t>
            </a:r>
          </a:p>
        </p:txBody>
      </p:sp>
      <p:sp>
        <p:nvSpPr>
          <p:cNvPr id="3" name="Content Placeholder 2"/>
          <p:cNvSpPr>
            <a:spLocks noGrp="1"/>
          </p:cNvSpPr>
          <p:nvPr>
            <p:ph idx="1"/>
          </p:nvPr>
        </p:nvSpPr>
        <p:spPr>
          <a:xfrm>
            <a:off x="1500321" y="954911"/>
            <a:ext cx="6686550" cy="2835840"/>
          </a:xfrm>
        </p:spPr>
        <p:txBody>
          <a:bodyPr/>
          <a:lstStyle/>
          <a:p>
            <a:r>
              <a:rPr lang="en-US" sz="2000" dirty="0"/>
              <a:t>How do we ensure safety?</a:t>
            </a:r>
          </a:p>
          <a:p>
            <a:pPr lvl="1"/>
            <a:r>
              <a:rPr lang="en-US" sz="1800" dirty="0" err="1"/>
              <a:t>Presedation</a:t>
            </a:r>
            <a:r>
              <a:rPr lang="en-US" sz="1800" dirty="0"/>
              <a:t> assessment</a:t>
            </a:r>
          </a:p>
          <a:p>
            <a:pPr lvl="1"/>
            <a:r>
              <a:rPr lang="en-US" sz="1800" dirty="0"/>
              <a:t>Physiologic monitors and monitoring plan </a:t>
            </a:r>
          </a:p>
          <a:p>
            <a:pPr lvl="1"/>
            <a:r>
              <a:rPr lang="en-US" sz="1800" dirty="0"/>
              <a:t>Pediatric Equipment</a:t>
            </a:r>
          </a:p>
          <a:p>
            <a:pPr lvl="1"/>
            <a:r>
              <a:rPr lang="en-US" sz="1800" dirty="0"/>
              <a:t>Trained and credentialed Personnel</a:t>
            </a:r>
          </a:p>
          <a:p>
            <a:pPr lvl="1"/>
            <a:r>
              <a:rPr lang="en-US" sz="1800" dirty="0"/>
              <a:t>Standardized discharge criteria</a:t>
            </a:r>
          </a:p>
          <a:p>
            <a:pPr lvl="1"/>
            <a:r>
              <a:rPr lang="en-US" sz="1800" dirty="0"/>
              <a:t>Take the same precautions EVERY time</a:t>
            </a:r>
          </a:p>
          <a:p>
            <a:pPr lvl="2"/>
            <a:r>
              <a:rPr lang="en-US" sz="1800" b="1" dirty="0"/>
              <a:t>Fully prepared to perform RESCUE</a:t>
            </a:r>
          </a:p>
          <a:p>
            <a:endParaRPr lang="en-US" dirty="0"/>
          </a:p>
          <a:p>
            <a:endParaRPr lang="en-US" dirty="0"/>
          </a:p>
        </p:txBody>
      </p:sp>
    </p:spTree>
    <p:extLst>
      <p:ext uri="{BB962C8B-B14F-4D97-AF65-F5344CB8AC3E}">
        <p14:creationId xmlns:p14="http://schemas.microsoft.com/office/powerpoint/2010/main" val="3143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651" y="114405"/>
            <a:ext cx="5834698" cy="858044"/>
          </a:xfrm>
        </p:spPr>
        <p:txBody>
          <a:bodyPr/>
          <a:lstStyle/>
          <a:p>
            <a:r>
              <a:rPr lang="en-US" sz="3600" dirty="0" err="1"/>
              <a:t>Presedation</a:t>
            </a:r>
            <a:r>
              <a:rPr lang="en-US" sz="3600" dirty="0"/>
              <a:t> Assessment</a:t>
            </a:r>
          </a:p>
        </p:txBody>
      </p:sp>
      <p:sp>
        <p:nvSpPr>
          <p:cNvPr id="3" name="Content Placeholder 2"/>
          <p:cNvSpPr>
            <a:spLocks noGrp="1"/>
          </p:cNvSpPr>
          <p:nvPr>
            <p:ph idx="1"/>
          </p:nvPr>
        </p:nvSpPr>
        <p:spPr>
          <a:xfrm>
            <a:off x="1654651" y="972449"/>
            <a:ext cx="5834698" cy="3432175"/>
          </a:xfrm>
        </p:spPr>
        <p:txBody>
          <a:bodyPr>
            <a:normAutofit fontScale="62500" lnSpcReduction="20000"/>
          </a:bodyPr>
          <a:lstStyle/>
          <a:p>
            <a:r>
              <a:rPr lang="en-US" dirty="0"/>
              <a:t>How do we decide appropriate patients for whom we should provide sedation?</a:t>
            </a:r>
          </a:p>
          <a:p>
            <a:pPr lvl="1"/>
            <a:r>
              <a:rPr lang="en-US" dirty="0"/>
              <a:t>Elective vs. emergent</a:t>
            </a:r>
          </a:p>
          <a:p>
            <a:pPr lvl="1"/>
            <a:r>
              <a:rPr lang="en-US" dirty="0"/>
              <a:t>Patient factors:</a:t>
            </a:r>
            <a:endParaRPr lang="en-US" dirty="0">
              <a:solidFill>
                <a:srgbClr val="0000FF"/>
              </a:solidFill>
            </a:endParaRPr>
          </a:p>
          <a:p>
            <a:pPr lvl="2"/>
            <a:r>
              <a:rPr lang="en-US" dirty="0"/>
              <a:t>Age: </a:t>
            </a:r>
            <a:r>
              <a:rPr lang="en-US" dirty="0">
                <a:solidFill>
                  <a:schemeClr val="accent1"/>
                </a:solidFill>
              </a:rPr>
              <a:t>Is this an age I am </a:t>
            </a:r>
            <a:r>
              <a:rPr lang="en-US" dirty="0" err="1">
                <a:solidFill>
                  <a:schemeClr val="accent1"/>
                </a:solidFill>
              </a:rPr>
              <a:t>ccomforttable</a:t>
            </a:r>
            <a:r>
              <a:rPr lang="en-US" dirty="0">
                <a:solidFill>
                  <a:schemeClr val="accent1"/>
                </a:solidFill>
              </a:rPr>
              <a:t> with?  What are added risks by age?</a:t>
            </a:r>
          </a:p>
          <a:p>
            <a:pPr lvl="2"/>
            <a:r>
              <a:rPr lang="en-US" dirty="0"/>
              <a:t>ASA physical status classification- asthma, OSAS, Pierre Robin</a:t>
            </a:r>
          </a:p>
          <a:p>
            <a:pPr lvl="2"/>
            <a:r>
              <a:rPr lang="en-US" dirty="0"/>
              <a:t>Duration of procedure- should this be done in the OR?</a:t>
            </a:r>
          </a:p>
          <a:p>
            <a:pPr lvl="2"/>
            <a:r>
              <a:rPr lang="en-US" dirty="0"/>
              <a:t>Fasting state</a:t>
            </a:r>
          </a:p>
          <a:p>
            <a:pPr lvl="2"/>
            <a:r>
              <a:rPr lang="en-US" dirty="0"/>
              <a:t>Goals for this particular sedation</a:t>
            </a:r>
          </a:p>
          <a:p>
            <a:pPr marL="914400" lvl="2" indent="0">
              <a:buNone/>
            </a:pPr>
            <a:r>
              <a:rPr lang="en-US" dirty="0"/>
              <a:t>	Sedation, analgesia, amnesia</a:t>
            </a:r>
          </a:p>
          <a:p>
            <a:pPr lvl="3"/>
            <a:r>
              <a:rPr lang="en-US" dirty="0"/>
              <a:t>Targeted depth of sedation</a:t>
            </a:r>
          </a:p>
        </p:txBody>
      </p:sp>
    </p:spTree>
    <p:extLst>
      <p:ext uri="{BB962C8B-B14F-4D97-AF65-F5344CB8AC3E}">
        <p14:creationId xmlns:p14="http://schemas.microsoft.com/office/powerpoint/2010/main" val="39761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528" y="228811"/>
            <a:ext cx="7020808" cy="858044"/>
          </a:xfrm>
        </p:spPr>
        <p:txBody>
          <a:bodyPr>
            <a:noAutofit/>
          </a:bodyPr>
          <a:lstStyle/>
          <a:p>
            <a:r>
              <a:rPr lang="en-US" sz="3200" b="1" dirty="0"/>
              <a:t>ASA Physical Status Classification</a:t>
            </a:r>
            <a:endParaRPr lang="en-US" sz="3200" dirty="0"/>
          </a:p>
        </p:txBody>
      </p:sp>
      <p:sp>
        <p:nvSpPr>
          <p:cNvPr id="3" name="Content Placeholder 2"/>
          <p:cNvSpPr>
            <a:spLocks noGrp="1"/>
          </p:cNvSpPr>
          <p:nvPr>
            <p:ph idx="1"/>
          </p:nvPr>
        </p:nvSpPr>
        <p:spPr>
          <a:xfrm>
            <a:off x="1288891" y="1086855"/>
            <a:ext cx="6006306" cy="3203363"/>
          </a:xfrm>
        </p:spPr>
        <p:txBody>
          <a:bodyPr>
            <a:normAutofit lnSpcReduction="10000"/>
          </a:bodyPr>
          <a:lstStyle/>
          <a:p>
            <a:r>
              <a:rPr lang="en-US" sz="2102" b="1" dirty="0"/>
              <a:t>Class I: </a:t>
            </a:r>
            <a:r>
              <a:rPr lang="en-US" sz="2102" dirty="0"/>
              <a:t> Normal healthy patient</a:t>
            </a:r>
          </a:p>
          <a:p>
            <a:r>
              <a:rPr lang="en-US" sz="2102" b="1" dirty="0"/>
              <a:t>Class II:  </a:t>
            </a:r>
            <a:r>
              <a:rPr lang="en-US" sz="2102" dirty="0"/>
              <a:t>Mild systemic disease (controlled           		 asthma)</a:t>
            </a:r>
          </a:p>
          <a:p>
            <a:r>
              <a:rPr lang="en-US" sz="2102" b="1" dirty="0"/>
              <a:t>Class III:  </a:t>
            </a:r>
            <a:r>
              <a:rPr lang="en-US" sz="2102" dirty="0"/>
              <a:t>Severe systemic disease (actively 		  wheezing)</a:t>
            </a:r>
          </a:p>
          <a:p>
            <a:r>
              <a:rPr lang="en-US" sz="2102" b="1" dirty="0"/>
              <a:t>Class IV:  </a:t>
            </a:r>
            <a:r>
              <a:rPr lang="en-US" sz="2102" dirty="0"/>
              <a:t>Disease that is a constant threat to 		  life (status </a:t>
            </a:r>
            <a:r>
              <a:rPr lang="en-US" sz="2102" dirty="0" err="1"/>
              <a:t>asthmaticus</a:t>
            </a:r>
            <a:r>
              <a:rPr lang="en-US" sz="2102" dirty="0"/>
              <a:t>)</a:t>
            </a:r>
          </a:p>
          <a:p>
            <a:r>
              <a:rPr lang="en-US" sz="2102" b="1" dirty="0"/>
              <a:t>Class V:  </a:t>
            </a:r>
            <a:r>
              <a:rPr lang="en-US" sz="2102" dirty="0"/>
              <a:t>Moribund patient not expected to 		live without the operation</a:t>
            </a:r>
          </a:p>
          <a:p>
            <a:pPr lvl="1"/>
            <a:endParaRPr lang="en-US" dirty="0"/>
          </a:p>
        </p:txBody>
      </p:sp>
    </p:spTree>
    <p:extLst>
      <p:ext uri="{BB962C8B-B14F-4D97-AF65-F5344CB8AC3E}">
        <p14:creationId xmlns:p14="http://schemas.microsoft.com/office/powerpoint/2010/main" val="190251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566" y="263333"/>
            <a:ext cx="6683765" cy="961557"/>
          </a:xfrm>
        </p:spPr>
        <p:txBody>
          <a:bodyPr/>
          <a:lstStyle/>
          <a:p>
            <a:r>
              <a:rPr lang="en-US" sz="3600" dirty="0"/>
              <a:t>Safest Sedation?</a:t>
            </a:r>
          </a:p>
        </p:txBody>
      </p:sp>
      <p:sp>
        <p:nvSpPr>
          <p:cNvPr id="3" name="Content Placeholder 2"/>
          <p:cNvSpPr>
            <a:spLocks noGrp="1"/>
          </p:cNvSpPr>
          <p:nvPr>
            <p:ph idx="1"/>
          </p:nvPr>
        </p:nvSpPr>
        <p:spPr>
          <a:xfrm>
            <a:off x="1730479" y="921817"/>
            <a:ext cx="5834698" cy="2731323"/>
          </a:xfrm>
        </p:spPr>
        <p:txBody>
          <a:bodyPr>
            <a:normAutofit fontScale="92500" lnSpcReduction="20000"/>
          </a:bodyPr>
          <a:lstStyle/>
          <a:p>
            <a:r>
              <a:rPr lang="en-US" sz="2800" dirty="0"/>
              <a:t>Non-pharmacologic methods</a:t>
            </a:r>
          </a:p>
          <a:p>
            <a:r>
              <a:rPr lang="en-US" sz="2800" dirty="0"/>
              <a:t>Distraction, guided imagery </a:t>
            </a:r>
          </a:p>
          <a:p>
            <a:pPr lvl="1"/>
            <a:r>
              <a:rPr lang="en-US" sz="2100" dirty="0"/>
              <a:t>Music, books, videos, </a:t>
            </a:r>
          </a:p>
          <a:p>
            <a:pPr lvl="1"/>
            <a:r>
              <a:rPr lang="en-US" sz="2100" dirty="0"/>
              <a:t>Hypnosis, guided imagery</a:t>
            </a:r>
          </a:p>
          <a:p>
            <a:pPr lvl="1"/>
            <a:r>
              <a:rPr lang="en-US" sz="2100" dirty="0"/>
              <a:t>Child Life Specialists</a:t>
            </a:r>
          </a:p>
          <a:p>
            <a:pPr lvl="1"/>
            <a:r>
              <a:rPr lang="en-US" sz="2100" dirty="0"/>
              <a:t>Position of comfort</a:t>
            </a:r>
          </a:p>
          <a:p>
            <a:r>
              <a:rPr lang="en-US" sz="2600" dirty="0"/>
              <a:t>Minimalize pre-sedation agitation</a:t>
            </a:r>
          </a:p>
          <a:p>
            <a:r>
              <a:rPr lang="en-US" sz="2600" dirty="0"/>
              <a:t>This is not either/ or</a:t>
            </a:r>
          </a:p>
          <a:p>
            <a:pPr marL="0" indent="0">
              <a:spcBef>
                <a:spcPts val="0"/>
              </a:spcBef>
              <a:buNone/>
            </a:pPr>
            <a:endParaRPr lang="en-US" sz="601" dirty="0">
              <a:solidFill>
                <a:srgbClr val="640015"/>
              </a:solidFill>
            </a:endParaRPr>
          </a:p>
        </p:txBody>
      </p:sp>
      <p:sp>
        <p:nvSpPr>
          <p:cNvPr id="4" name="TextBox 3">
            <a:extLst>
              <a:ext uri="{FF2B5EF4-FFF2-40B4-BE49-F238E27FC236}">
                <a16:creationId xmlns:a16="http://schemas.microsoft.com/office/drawing/2014/main" id="{8B1AFA2B-094A-BFAB-82F8-FE5882A9DAF6}"/>
              </a:ext>
            </a:extLst>
          </p:cNvPr>
          <p:cNvSpPr txBox="1"/>
          <p:nvPr/>
        </p:nvSpPr>
        <p:spPr>
          <a:xfrm>
            <a:off x="4491711" y="4411422"/>
            <a:ext cx="4136636" cy="877163"/>
          </a:xfrm>
          <a:prstGeom prst="rect">
            <a:avLst/>
          </a:prstGeom>
          <a:noFill/>
        </p:spPr>
        <p:txBody>
          <a:bodyPr wrap="square" rtlCol="0">
            <a:spAutoFit/>
          </a:bodyPr>
          <a:lstStyle/>
          <a:p>
            <a:r>
              <a:rPr lang="en-US" sz="1100" dirty="0">
                <a:solidFill>
                  <a:srgbClr val="640015"/>
                </a:solidFill>
              </a:rPr>
              <a:t>Sinha. Evaluation of nonpharmacologic methods of pain and anxiety management for laceration repair in the pediatric emergency department. </a:t>
            </a:r>
            <a:r>
              <a:rPr lang="en-US" sz="1100" i="1" dirty="0">
                <a:solidFill>
                  <a:srgbClr val="640015"/>
                </a:solidFill>
              </a:rPr>
              <a:t>Pediatrics</a:t>
            </a:r>
            <a:r>
              <a:rPr lang="en-US" sz="1100" dirty="0">
                <a:solidFill>
                  <a:srgbClr val="640015"/>
                </a:solidFill>
              </a:rPr>
              <a:t> 2006;117(4):1162.8.</a:t>
            </a:r>
          </a:p>
          <a:p>
            <a:endParaRPr lang="en-US" dirty="0"/>
          </a:p>
        </p:txBody>
      </p:sp>
    </p:spTree>
    <p:extLst>
      <p:ext uri="{BB962C8B-B14F-4D97-AF65-F5344CB8AC3E}">
        <p14:creationId xmlns:p14="http://schemas.microsoft.com/office/powerpoint/2010/main" val="197413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for Sedation</a:t>
            </a:r>
          </a:p>
        </p:txBody>
      </p:sp>
      <p:sp>
        <p:nvSpPr>
          <p:cNvPr id="3" name="Content Placeholder 2"/>
          <p:cNvSpPr>
            <a:spLocks noGrp="1"/>
          </p:cNvSpPr>
          <p:nvPr>
            <p:ph idx="1"/>
          </p:nvPr>
        </p:nvSpPr>
        <p:spPr>
          <a:xfrm>
            <a:off x="1654651" y="1201261"/>
            <a:ext cx="5834698" cy="3203363"/>
          </a:xfrm>
        </p:spPr>
        <p:txBody>
          <a:bodyPr/>
          <a:lstStyle/>
          <a:p>
            <a:r>
              <a:rPr lang="en-US" dirty="0"/>
              <a:t>Set yourself up for victory</a:t>
            </a:r>
          </a:p>
          <a:p>
            <a:r>
              <a:rPr lang="en-US" dirty="0"/>
              <a:t>Positioning</a:t>
            </a:r>
          </a:p>
          <a:p>
            <a:pPr lvl="1"/>
            <a:r>
              <a:rPr lang="en-US" dirty="0"/>
              <a:t>Midline</a:t>
            </a:r>
          </a:p>
          <a:p>
            <a:pPr lvl="1"/>
            <a:r>
              <a:rPr lang="en-US" dirty="0"/>
              <a:t>“Open” airway</a:t>
            </a:r>
          </a:p>
        </p:txBody>
      </p:sp>
    </p:spTree>
    <p:extLst>
      <p:ext uri="{BB962C8B-B14F-4D97-AF65-F5344CB8AC3E}">
        <p14:creationId xmlns:p14="http://schemas.microsoft.com/office/powerpoint/2010/main" val="700153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2073" y="4404624"/>
            <a:ext cx="1866245" cy="6435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351"/>
          </a:p>
        </p:txBody>
      </p:sp>
      <p:sp>
        <p:nvSpPr>
          <p:cNvPr id="8194" name="Rectangle 2"/>
          <p:cNvSpPr>
            <a:spLocks noGrp="1" noChangeArrowheads="1"/>
          </p:cNvSpPr>
          <p:nvPr>
            <p:ph type="title"/>
          </p:nvPr>
        </p:nvSpPr>
        <p:spPr/>
        <p:txBody>
          <a:bodyPr/>
          <a:lstStyle/>
          <a:p>
            <a:r>
              <a:rPr lang="en-US"/>
              <a:t>Airway</a:t>
            </a:r>
          </a:p>
        </p:txBody>
      </p:sp>
      <p:pic>
        <p:nvPicPr>
          <p:cNvPr id="8195" name="Picture 3" descr="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127" y="1144058"/>
            <a:ext cx="4596493" cy="344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49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59276" y="4404624"/>
            <a:ext cx="1809042" cy="6435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351"/>
          </a:p>
        </p:txBody>
      </p:sp>
      <p:sp>
        <p:nvSpPr>
          <p:cNvPr id="9218" name="Rectangle 2"/>
          <p:cNvSpPr>
            <a:spLocks noGrp="1" noChangeArrowheads="1"/>
          </p:cNvSpPr>
          <p:nvPr>
            <p:ph type="title"/>
          </p:nvPr>
        </p:nvSpPr>
        <p:spPr>
          <a:xfrm>
            <a:off x="1711854" y="114405"/>
            <a:ext cx="5834698" cy="858044"/>
          </a:xfrm>
        </p:spPr>
        <p:txBody>
          <a:bodyPr/>
          <a:lstStyle/>
          <a:p>
            <a:r>
              <a:rPr lang="en-US" dirty="0"/>
              <a:t>Airway</a:t>
            </a:r>
          </a:p>
        </p:txBody>
      </p:sp>
      <p:pic>
        <p:nvPicPr>
          <p:cNvPr id="9219" name="Picture 3" descr="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275" y="904139"/>
            <a:ext cx="4896125" cy="36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58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425" y="245492"/>
            <a:ext cx="6683765" cy="961557"/>
          </a:xfrm>
        </p:spPr>
        <p:txBody>
          <a:bodyPr/>
          <a:lstStyle/>
          <a:p>
            <a:r>
              <a:rPr lang="en-US" dirty="0"/>
              <a:t>Preparation for Sedation</a:t>
            </a:r>
          </a:p>
        </p:txBody>
      </p:sp>
      <p:sp>
        <p:nvSpPr>
          <p:cNvPr id="3" name="Content Placeholder 2"/>
          <p:cNvSpPr>
            <a:spLocks noGrp="1"/>
          </p:cNvSpPr>
          <p:nvPr>
            <p:ph idx="1"/>
          </p:nvPr>
        </p:nvSpPr>
        <p:spPr>
          <a:xfrm>
            <a:off x="1654651" y="1086855"/>
            <a:ext cx="5834698" cy="3203363"/>
          </a:xfrm>
        </p:spPr>
        <p:txBody>
          <a:bodyPr/>
          <a:lstStyle/>
          <a:p>
            <a:r>
              <a:rPr lang="en-US" sz="2000" dirty="0"/>
              <a:t>Set yourself up for victory</a:t>
            </a:r>
          </a:p>
          <a:p>
            <a:r>
              <a:rPr lang="en-US" sz="2000" dirty="0"/>
              <a:t>SOAPME</a:t>
            </a:r>
          </a:p>
          <a:p>
            <a:pPr lvl="1"/>
            <a:r>
              <a:rPr lang="en-US" sz="2000" b="1" dirty="0"/>
              <a:t>S</a:t>
            </a:r>
            <a:r>
              <a:rPr lang="en-US" sz="2000" dirty="0"/>
              <a:t> – Suction</a:t>
            </a:r>
          </a:p>
          <a:p>
            <a:pPr lvl="1"/>
            <a:r>
              <a:rPr lang="en-US" sz="2000" b="1" dirty="0"/>
              <a:t>O</a:t>
            </a:r>
            <a:r>
              <a:rPr lang="en-US" sz="2000" dirty="0"/>
              <a:t> – Oxygen</a:t>
            </a:r>
          </a:p>
          <a:p>
            <a:pPr lvl="1"/>
            <a:r>
              <a:rPr lang="en-US" sz="2000" b="1" dirty="0"/>
              <a:t>A</a:t>
            </a:r>
            <a:r>
              <a:rPr lang="en-US" sz="2000" dirty="0"/>
              <a:t> – Airway</a:t>
            </a:r>
          </a:p>
          <a:p>
            <a:pPr lvl="1"/>
            <a:r>
              <a:rPr lang="en-US" sz="2000" b="1" dirty="0"/>
              <a:t>P</a:t>
            </a:r>
            <a:r>
              <a:rPr lang="en-US" sz="2000" dirty="0"/>
              <a:t> – Pharmacy</a:t>
            </a:r>
          </a:p>
          <a:p>
            <a:pPr lvl="1"/>
            <a:r>
              <a:rPr lang="en-US" sz="2000" b="1" dirty="0"/>
              <a:t>M</a:t>
            </a:r>
            <a:r>
              <a:rPr lang="en-US" sz="2000" dirty="0"/>
              <a:t> – Monitors</a:t>
            </a:r>
          </a:p>
          <a:p>
            <a:pPr lvl="1"/>
            <a:r>
              <a:rPr lang="en-US" sz="2000" b="1" dirty="0"/>
              <a:t>E</a:t>
            </a:r>
            <a:r>
              <a:rPr lang="en-US" sz="2000" dirty="0"/>
              <a:t> - Equipment</a:t>
            </a:r>
          </a:p>
        </p:txBody>
      </p:sp>
    </p:spTree>
    <p:extLst>
      <p:ext uri="{BB962C8B-B14F-4D97-AF65-F5344CB8AC3E}">
        <p14:creationId xmlns:p14="http://schemas.microsoft.com/office/powerpoint/2010/main" val="3279706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7" descr="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262" y="3887"/>
            <a:ext cx="2230914" cy="293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44694" y="468516"/>
            <a:ext cx="3828567" cy="961557"/>
          </a:xfrm>
        </p:spPr>
        <p:txBody>
          <a:bodyPr/>
          <a:lstStyle/>
          <a:p>
            <a:r>
              <a:rPr lang="en-US" dirty="0"/>
              <a:t>SOAPME</a:t>
            </a:r>
          </a:p>
        </p:txBody>
      </p:sp>
      <p:sp>
        <p:nvSpPr>
          <p:cNvPr id="3" name="Content Placeholder 2"/>
          <p:cNvSpPr>
            <a:spLocks noGrp="1"/>
          </p:cNvSpPr>
          <p:nvPr>
            <p:ph idx="1"/>
          </p:nvPr>
        </p:nvSpPr>
        <p:spPr>
          <a:xfrm>
            <a:off x="1266780" y="1487276"/>
            <a:ext cx="4506484" cy="2631334"/>
          </a:xfrm>
        </p:spPr>
        <p:txBody>
          <a:bodyPr>
            <a:normAutofit fontScale="62500" lnSpcReduction="20000"/>
          </a:bodyPr>
          <a:lstStyle/>
          <a:p>
            <a:r>
              <a:rPr lang="en-US" dirty="0"/>
              <a:t>Suction</a:t>
            </a:r>
          </a:p>
          <a:p>
            <a:pPr lvl="1"/>
            <a:r>
              <a:rPr lang="en-US" dirty="0"/>
              <a:t>Size-appropriate suction catheters and a functioning </a:t>
            </a:r>
            <a:r>
              <a:rPr lang="fr-FR" dirty="0" err="1"/>
              <a:t>suction</a:t>
            </a:r>
            <a:r>
              <a:rPr lang="fr-FR" dirty="0"/>
              <a:t> </a:t>
            </a:r>
            <a:r>
              <a:rPr lang="fr-FR" dirty="0" err="1"/>
              <a:t>apparatus</a:t>
            </a:r>
            <a:r>
              <a:rPr lang="fr-FR" dirty="0"/>
              <a:t> (</a:t>
            </a:r>
            <a:r>
              <a:rPr lang="fr-FR" dirty="0" err="1"/>
              <a:t>Yankauer</a:t>
            </a:r>
            <a:r>
              <a:rPr lang="fr-FR" dirty="0"/>
              <a:t>)</a:t>
            </a:r>
          </a:p>
          <a:p>
            <a:r>
              <a:rPr lang="fr-FR" dirty="0" err="1"/>
              <a:t>Oxygen</a:t>
            </a:r>
            <a:endParaRPr lang="fr-FR" dirty="0"/>
          </a:p>
          <a:p>
            <a:pPr lvl="1"/>
            <a:r>
              <a:rPr lang="en-US" dirty="0"/>
              <a:t>oxygen supply and functioning flow meters/other devices to allow its delivery- NC/ NRB/ BVM</a:t>
            </a:r>
          </a:p>
          <a:p>
            <a:pPr lvl="1"/>
            <a:r>
              <a:rPr lang="en-US" dirty="0"/>
              <a:t>Do you routinely apply oxygen</a:t>
            </a:r>
            <a:endParaRPr lang="fr-FR" dirty="0"/>
          </a:p>
        </p:txBody>
      </p:sp>
    </p:spTree>
    <p:extLst>
      <p:ext uri="{BB962C8B-B14F-4D97-AF65-F5344CB8AC3E}">
        <p14:creationId xmlns:p14="http://schemas.microsoft.com/office/powerpoint/2010/main" val="40912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1769057" y="1201261"/>
            <a:ext cx="5663089" cy="3203363"/>
          </a:xfrm>
        </p:spPr>
        <p:txBody>
          <a:bodyPr/>
          <a:lstStyle/>
          <a:p>
            <a:pPr lvl="0"/>
            <a:r>
              <a:rPr lang="en-US" sz="1600" dirty="0"/>
              <a:t>Make a case for Pediatric sedation in the ED</a:t>
            </a:r>
          </a:p>
          <a:p>
            <a:pPr lvl="0"/>
            <a:r>
              <a:rPr lang="en-US" sz="1600" dirty="0"/>
              <a:t>Define Sedation</a:t>
            </a:r>
          </a:p>
          <a:p>
            <a:pPr lvl="1"/>
            <a:r>
              <a:rPr lang="en-US" sz="1600" dirty="0"/>
              <a:t>Distinguish from Analgesia and Amnesia</a:t>
            </a:r>
          </a:p>
          <a:p>
            <a:pPr lvl="0"/>
            <a:r>
              <a:rPr lang="en-US" sz="1600" dirty="0"/>
              <a:t>Describe the depth of sedation continuum</a:t>
            </a:r>
          </a:p>
          <a:p>
            <a:pPr lvl="0"/>
            <a:r>
              <a:rPr lang="en-US" sz="1600" dirty="0"/>
              <a:t>Set-up for safe sedation</a:t>
            </a:r>
          </a:p>
          <a:p>
            <a:pPr lvl="1"/>
            <a:r>
              <a:rPr lang="en-US" sz="1600" dirty="0"/>
              <a:t>Personnel, equipment, operating procedures </a:t>
            </a:r>
          </a:p>
          <a:p>
            <a:pPr lvl="0"/>
            <a:r>
              <a:rPr lang="en-US" sz="1600" dirty="0"/>
              <a:t>Options and adjuncts</a:t>
            </a:r>
          </a:p>
          <a:p>
            <a:pPr lvl="1"/>
            <a:r>
              <a:rPr lang="en-US" sz="1600" dirty="0"/>
              <a:t>Personnel, equipment, operating procedures </a:t>
            </a:r>
          </a:p>
          <a:p>
            <a:pPr lvl="1"/>
            <a:endParaRPr lang="en-US" sz="1600" dirty="0"/>
          </a:p>
          <a:p>
            <a:pPr marL="457200" lvl="1" indent="0">
              <a:buNone/>
            </a:pPr>
            <a:endParaRPr lang="en-US" sz="1600" dirty="0"/>
          </a:p>
          <a:p>
            <a:pPr lvl="0"/>
            <a:endParaRPr lang="en-US" dirty="0"/>
          </a:p>
        </p:txBody>
      </p:sp>
    </p:spTree>
    <p:extLst>
      <p:ext uri="{BB962C8B-B14F-4D97-AF65-F5344CB8AC3E}">
        <p14:creationId xmlns:p14="http://schemas.microsoft.com/office/powerpoint/2010/main" val="27643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5" y="468516"/>
            <a:ext cx="5718424" cy="961557"/>
          </a:xfrm>
        </p:spPr>
        <p:txBody>
          <a:bodyPr/>
          <a:lstStyle/>
          <a:p>
            <a:r>
              <a:rPr lang="en-US" dirty="0"/>
              <a:t>SOAPME</a:t>
            </a:r>
          </a:p>
        </p:txBody>
      </p:sp>
      <p:sp>
        <p:nvSpPr>
          <p:cNvPr id="3" name="Content Placeholder 2"/>
          <p:cNvSpPr>
            <a:spLocks noGrp="1"/>
          </p:cNvSpPr>
          <p:nvPr>
            <p:ph idx="1"/>
          </p:nvPr>
        </p:nvSpPr>
        <p:spPr>
          <a:xfrm>
            <a:off x="2169477" y="1326067"/>
            <a:ext cx="5834698" cy="3203363"/>
          </a:xfrm>
        </p:spPr>
        <p:txBody>
          <a:bodyPr>
            <a:noAutofit/>
          </a:bodyPr>
          <a:lstStyle/>
          <a:p>
            <a:r>
              <a:rPr lang="en-US" sz="1800" dirty="0"/>
              <a:t>Airway</a:t>
            </a:r>
          </a:p>
          <a:p>
            <a:pPr lvl="1"/>
            <a:r>
              <a:rPr lang="en-US" sz="1600" dirty="0"/>
              <a:t>Size-appropriate airway equipment</a:t>
            </a:r>
          </a:p>
          <a:p>
            <a:pPr lvl="2"/>
            <a:r>
              <a:rPr lang="en-US" sz="1400" dirty="0"/>
              <a:t>Nasopharyngeal &amp; oral airways</a:t>
            </a:r>
          </a:p>
          <a:p>
            <a:pPr lvl="2"/>
            <a:r>
              <a:rPr lang="en-US" sz="1400" dirty="0"/>
              <a:t>Bag-mask apparatus </a:t>
            </a:r>
          </a:p>
          <a:p>
            <a:pPr lvl="2"/>
            <a:r>
              <a:rPr lang="en-US" sz="1400" dirty="0"/>
              <a:t>Laryngoscopes and endotracheal tubes</a:t>
            </a:r>
            <a:endParaRPr lang="fr-FR" sz="1400" dirty="0"/>
          </a:p>
          <a:p>
            <a:r>
              <a:rPr lang="fr-FR" sz="1800" dirty="0" err="1"/>
              <a:t>Pharmacy</a:t>
            </a:r>
            <a:endParaRPr lang="fr-FR" sz="1800" dirty="0"/>
          </a:p>
          <a:p>
            <a:pPr lvl="1"/>
            <a:r>
              <a:rPr lang="en-US" sz="1600" dirty="0"/>
              <a:t>Life-support drugs</a:t>
            </a:r>
          </a:p>
          <a:p>
            <a:pPr lvl="2"/>
            <a:r>
              <a:rPr lang="en-US" sz="1400" dirty="0"/>
              <a:t>Oxygen, epinephrine, succinylcholine </a:t>
            </a:r>
          </a:p>
          <a:p>
            <a:pPr lvl="2"/>
            <a:r>
              <a:rPr lang="en-US" sz="1400" dirty="0"/>
              <a:t>Antagonists: naloxone and flumazenil </a:t>
            </a:r>
            <a:endParaRPr lang="fr-FR" sz="1400" dirty="0"/>
          </a:p>
        </p:txBody>
      </p:sp>
      <p:pic>
        <p:nvPicPr>
          <p:cNvPr id="4" name="Picture 3" descr="0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332" y="155603"/>
            <a:ext cx="2116508" cy="1587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0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029" y="24904"/>
            <a:ext cx="1734885" cy="130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5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SOAPME</a:t>
            </a:r>
          </a:p>
        </p:txBody>
      </p:sp>
      <p:sp>
        <p:nvSpPr>
          <p:cNvPr id="3" name="Content Placeholder 2"/>
          <p:cNvSpPr>
            <a:spLocks noGrp="1"/>
          </p:cNvSpPr>
          <p:nvPr>
            <p:ph idx="1"/>
          </p:nvPr>
        </p:nvSpPr>
        <p:spPr>
          <a:xfrm>
            <a:off x="1826260" y="1601681"/>
            <a:ext cx="4633436" cy="2860146"/>
          </a:xfrm>
        </p:spPr>
        <p:txBody>
          <a:bodyPr/>
          <a:lstStyle/>
          <a:p>
            <a:r>
              <a:rPr lang="fr-FR" sz="2400" dirty="0"/>
              <a:t>Monitors</a:t>
            </a:r>
            <a:endParaRPr lang="fr-FR" sz="2400" dirty="0">
              <a:solidFill>
                <a:srgbClr val="0000FF"/>
              </a:solidFill>
            </a:endParaRPr>
          </a:p>
          <a:p>
            <a:pPr lvl="1"/>
            <a:r>
              <a:rPr lang="fr-FR" sz="2000" dirty="0"/>
              <a:t>ECG, </a:t>
            </a:r>
            <a:r>
              <a:rPr lang="fr-FR" sz="2000" dirty="0" err="1"/>
              <a:t>blood</a:t>
            </a:r>
            <a:r>
              <a:rPr lang="fr-FR" sz="2000" dirty="0"/>
              <a:t> pressure</a:t>
            </a:r>
          </a:p>
          <a:p>
            <a:pPr lvl="1"/>
            <a:r>
              <a:rPr lang="fr-FR" sz="2000" dirty="0"/>
              <a:t>Pulse </a:t>
            </a:r>
            <a:r>
              <a:rPr lang="fr-FR" sz="2000" dirty="0" err="1"/>
              <a:t>oximeter</a:t>
            </a:r>
            <a:r>
              <a:rPr lang="fr-FR" sz="2000" dirty="0"/>
              <a:t> </a:t>
            </a:r>
          </a:p>
          <a:p>
            <a:pPr lvl="1"/>
            <a:r>
              <a:rPr lang="fr-FR" sz="2000" dirty="0"/>
              <a:t>End-tidal CO</a:t>
            </a:r>
            <a:r>
              <a:rPr lang="fr-FR" sz="2000" baseline="-25000" dirty="0"/>
              <a:t>2</a:t>
            </a:r>
          </a:p>
          <a:p>
            <a:r>
              <a:rPr lang="fr-FR" sz="2400" dirty="0"/>
              <a:t>Equipment</a:t>
            </a:r>
          </a:p>
          <a:p>
            <a:pPr lvl="1"/>
            <a:r>
              <a:rPr lang="fr-FR" sz="2000" dirty="0"/>
              <a:t>I.V. and </a:t>
            </a:r>
            <a:r>
              <a:rPr lang="fr-FR" sz="2000" dirty="0" err="1"/>
              <a:t>Airway</a:t>
            </a:r>
            <a:r>
              <a:rPr lang="fr-FR" sz="2000" dirty="0"/>
              <a:t> (</a:t>
            </a:r>
            <a:r>
              <a:rPr lang="fr-FR" sz="2000" dirty="0" err="1"/>
              <a:t>Rescue</a:t>
            </a:r>
            <a:r>
              <a:rPr lang="fr-FR" sz="2000" dirty="0"/>
              <a:t>)</a:t>
            </a:r>
          </a:p>
        </p:txBody>
      </p:sp>
      <p:pic>
        <p:nvPicPr>
          <p:cNvPr id="1026" name="Picture 2" descr="http://ajcc.aacnjournals.org/content/20/5/388/F1.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700" y="1468954"/>
            <a:ext cx="2394167" cy="2130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incinnatichildrens.org/assets/0/9823/9824/9841/9966/9969/10550/ece56378-f06e-4166-a494-8410139dae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0"/>
            <a:ext cx="1430073" cy="164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8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83043" y="457623"/>
            <a:ext cx="6349574" cy="858044"/>
          </a:xfrm>
        </p:spPr>
        <p:txBody>
          <a:bodyPr>
            <a:noAutofit/>
          </a:bodyPr>
          <a:lstStyle/>
          <a:p>
            <a:r>
              <a:rPr lang="en-US" sz="2800" dirty="0"/>
              <a:t>Vital Signs and Physiologic Monitoring</a:t>
            </a:r>
          </a:p>
        </p:txBody>
      </p:sp>
      <p:sp>
        <p:nvSpPr>
          <p:cNvPr id="26627" name="Rectangle 3"/>
          <p:cNvSpPr>
            <a:spLocks noGrp="1" noChangeArrowheads="1"/>
          </p:cNvSpPr>
          <p:nvPr>
            <p:ph type="body" idx="1"/>
          </p:nvPr>
        </p:nvSpPr>
        <p:spPr>
          <a:xfrm>
            <a:off x="1451256" y="1124410"/>
            <a:ext cx="6686550" cy="2835840"/>
          </a:xfrm>
        </p:spPr>
        <p:txBody>
          <a:bodyPr/>
          <a:lstStyle/>
          <a:p>
            <a:pPr lvl="1"/>
            <a:r>
              <a:rPr lang="en-US" sz="2000" dirty="0"/>
              <a:t>Heart rate</a:t>
            </a:r>
          </a:p>
          <a:p>
            <a:pPr lvl="1"/>
            <a:r>
              <a:rPr lang="en-US" sz="2000" dirty="0"/>
              <a:t>Respiratory rate</a:t>
            </a:r>
          </a:p>
          <a:p>
            <a:pPr lvl="1"/>
            <a:r>
              <a:rPr lang="en-US" sz="2000" dirty="0"/>
              <a:t>Blood pressure</a:t>
            </a:r>
          </a:p>
          <a:p>
            <a:pPr lvl="1"/>
            <a:r>
              <a:rPr lang="en-US" sz="2000" dirty="0"/>
              <a:t>Chest rise</a:t>
            </a:r>
          </a:p>
          <a:p>
            <a:pPr lvl="1"/>
            <a:r>
              <a:rPr lang="en-US" sz="2000" dirty="0"/>
              <a:t>Oxygen saturation by pulse </a:t>
            </a:r>
            <a:r>
              <a:rPr lang="en-US" sz="2000" dirty="0" err="1"/>
              <a:t>oximetry</a:t>
            </a:r>
            <a:endParaRPr lang="en-US" sz="2000" dirty="0"/>
          </a:p>
          <a:p>
            <a:pPr lvl="2"/>
            <a:r>
              <a:rPr lang="en-US" sz="1800" dirty="0"/>
              <a:t>End-tidal CO</a:t>
            </a:r>
            <a:r>
              <a:rPr lang="en-US" sz="1800" baseline="-25000" dirty="0"/>
              <a:t>2</a:t>
            </a:r>
            <a:r>
              <a:rPr lang="en-US" sz="1800" dirty="0"/>
              <a:t> monitor</a:t>
            </a:r>
          </a:p>
          <a:p>
            <a:pPr lvl="1"/>
            <a:r>
              <a:rPr lang="en-US" sz="2000" dirty="0"/>
              <a:t>Level of consciousness</a:t>
            </a:r>
          </a:p>
        </p:txBody>
      </p:sp>
    </p:spTree>
    <p:extLst>
      <p:ext uri="{BB962C8B-B14F-4D97-AF65-F5344CB8AC3E}">
        <p14:creationId xmlns:p14="http://schemas.microsoft.com/office/powerpoint/2010/main" val="2308201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483043" y="228811"/>
            <a:ext cx="6177915" cy="858044"/>
          </a:xfrm>
        </p:spPr>
        <p:txBody>
          <a:bodyPr>
            <a:noAutofit/>
          </a:bodyPr>
          <a:lstStyle/>
          <a:p>
            <a:r>
              <a:rPr lang="en-US" sz="2800" dirty="0"/>
              <a:t>Personnel &amp; Monitoring During Sedation</a:t>
            </a:r>
          </a:p>
        </p:txBody>
      </p:sp>
      <p:sp>
        <p:nvSpPr>
          <p:cNvPr id="27651" name="Rectangle 3"/>
          <p:cNvSpPr>
            <a:spLocks noGrp="1" noChangeArrowheads="1"/>
          </p:cNvSpPr>
          <p:nvPr>
            <p:ph type="body" idx="1"/>
          </p:nvPr>
        </p:nvSpPr>
        <p:spPr>
          <a:xfrm>
            <a:off x="1654651" y="1086856"/>
            <a:ext cx="5834698" cy="2903254"/>
          </a:xfrm>
        </p:spPr>
        <p:txBody>
          <a:bodyPr>
            <a:normAutofit fontScale="92500" lnSpcReduction="20000"/>
          </a:bodyPr>
          <a:lstStyle/>
          <a:p>
            <a:pPr>
              <a:lnSpc>
                <a:spcPct val="90000"/>
              </a:lnSpc>
            </a:pPr>
            <a:r>
              <a:rPr lang="en-US" sz="2600" dirty="0"/>
              <a:t>All sedations: </a:t>
            </a:r>
          </a:p>
          <a:p>
            <a:pPr lvl="1">
              <a:lnSpc>
                <a:spcPct val="90000"/>
              </a:lnSpc>
            </a:pPr>
            <a:r>
              <a:rPr lang="en-US" sz="2200" dirty="0"/>
              <a:t>Observation by a designated, trained provider who is </a:t>
            </a:r>
            <a:r>
              <a:rPr lang="en-US" sz="2200" u="sng" dirty="0"/>
              <a:t>not</a:t>
            </a:r>
            <a:r>
              <a:rPr lang="en-US" sz="2200" dirty="0"/>
              <a:t> performing the procedure</a:t>
            </a:r>
          </a:p>
          <a:p>
            <a:pPr>
              <a:lnSpc>
                <a:spcPct val="90000"/>
              </a:lnSpc>
            </a:pPr>
            <a:r>
              <a:rPr lang="en-US" sz="2600" dirty="0"/>
              <a:t>Minimal sedation </a:t>
            </a:r>
          </a:p>
          <a:p>
            <a:pPr lvl="1">
              <a:lnSpc>
                <a:spcPct val="90000"/>
              </a:lnSpc>
            </a:pPr>
            <a:r>
              <a:rPr lang="en-US" sz="2200" dirty="0"/>
              <a:t>pulse oximetry plus a trained observer</a:t>
            </a:r>
          </a:p>
          <a:p>
            <a:pPr>
              <a:lnSpc>
                <a:spcPct val="90000"/>
              </a:lnSpc>
            </a:pPr>
            <a:r>
              <a:rPr lang="en-US" sz="2600" dirty="0"/>
              <a:t>Moderate or deep sedation </a:t>
            </a:r>
          </a:p>
          <a:p>
            <a:pPr lvl="1">
              <a:lnSpc>
                <a:spcPct val="90000"/>
              </a:lnSpc>
            </a:pPr>
            <a:r>
              <a:rPr lang="en-US" sz="2200" dirty="0"/>
              <a:t>pulse oximetry, continuous ECG, blood pressure, exhaled CO</a:t>
            </a:r>
            <a:r>
              <a:rPr lang="en-US" sz="2200" baseline="-25000" dirty="0"/>
              <a:t>2</a:t>
            </a:r>
            <a:r>
              <a:rPr lang="en-US" sz="2200" dirty="0"/>
              <a:t> (recommended), plus a trained observer</a:t>
            </a:r>
          </a:p>
          <a:p>
            <a:pPr>
              <a:lnSpc>
                <a:spcPct val="90000"/>
              </a:lnSpc>
            </a:pPr>
            <a:endParaRPr lang="en-US" dirty="0"/>
          </a:p>
        </p:txBody>
      </p:sp>
    </p:spTree>
    <p:extLst>
      <p:ext uri="{BB962C8B-B14F-4D97-AF65-F5344CB8AC3E}">
        <p14:creationId xmlns:p14="http://schemas.microsoft.com/office/powerpoint/2010/main" val="133005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654651" y="286014"/>
            <a:ext cx="5834698" cy="858044"/>
          </a:xfrm>
        </p:spPr>
        <p:txBody>
          <a:bodyPr/>
          <a:lstStyle/>
          <a:p>
            <a:r>
              <a:rPr lang="en-US" sz="3600" dirty="0"/>
              <a:t>Sedation - Monitoring</a:t>
            </a:r>
          </a:p>
        </p:txBody>
      </p:sp>
      <p:sp>
        <p:nvSpPr>
          <p:cNvPr id="28675" name="Rectangle 3"/>
          <p:cNvSpPr>
            <a:spLocks noGrp="1" noChangeArrowheads="1"/>
          </p:cNvSpPr>
          <p:nvPr>
            <p:ph type="body" idx="1"/>
          </p:nvPr>
        </p:nvSpPr>
        <p:spPr>
          <a:xfrm>
            <a:off x="1483043" y="1258464"/>
            <a:ext cx="6120712" cy="3088958"/>
          </a:xfrm>
        </p:spPr>
        <p:txBody>
          <a:bodyPr>
            <a:noAutofit/>
          </a:bodyPr>
          <a:lstStyle/>
          <a:p>
            <a:r>
              <a:rPr lang="en-US" sz="2000" dirty="0"/>
              <a:t>All patients receiving sedation are at risk for </a:t>
            </a:r>
            <a:r>
              <a:rPr lang="en-US" sz="2000" b="1" dirty="0"/>
              <a:t>respiratory insufficiency and apnea</a:t>
            </a:r>
          </a:p>
          <a:p>
            <a:r>
              <a:rPr lang="en-US" sz="2000" dirty="0"/>
              <a:t>Proper nursing and physician/dentist observation</a:t>
            </a:r>
          </a:p>
          <a:p>
            <a:pPr lvl="1"/>
            <a:r>
              <a:rPr lang="en-US" sz="1800" dirty="0"/>
              <a:t>Hospital specific sedation “credentials”</a:t>
            </a:r>
          </a:p>
          <a:p>
            <a:r>
              <a:rPr lang="en-US" sz="2000" i="1" dirty="0"/>
              <a:t>Be prepared to manage the airway of all patients receiving sedation!</a:t>
            </a:r>
          </a:p>
          <a:p>
            <a:pPr lvl="1"/>
            <a:r>
              <a:rPr lang="en-US" sz="1800" b="1" i="1" dirty="0">
                <a:solidFill>
                  <a:srgbClr val="000099"/>
                </a:solidFill>
              </a:rPr>
              <a:t>Perform rescue</a:t>
            </a:r>
            <a:endParaRPr lang="en-US" sz="1800" b="1" dirty="0">
              <a:solidFill>
                <a:srgbClr val="000099"/>
              </a:solidFill>
            </a:endParaRPr>
          </a:p>
        </p:txBody>
      </p:sp>
    </p:spTree>
    <p:extLst>
      <p:ext uri="{BB962C8B-B14F-4D97-AF65-F5344CB8AC3E}">
        <p14:creationId xmlns:p14="http://schemas.microsoft.com/office/powerpoint/2010/main" val="3820137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30117" y="365925"/>
            <a:ext cx="6683765" cy="961557"/>
          </a:xfrm>
        </p:spPr>
        <p:txBody>
          <a:bodyPr/>
          <a:lstStyle/>
          <a:p>
            <a:r>
              <a:rPr lang="en-US" sz="4000" dirty="0"/>
              <a:t>Sedation Adverse Events</a:t>
            </a:r>
          </a:p>
        </p:txBody>
      </p:sp>
      <p:sp>
        <p:nvSpPr>
          <p:cNvPr id="20483" name="Rectangle 3"/>
          <p:cNvSpPr>
            <a:spLocks noGrp="1" noChangeArrowheads="1"/>
          </p:cNvSpPr>
          <p:nvPr>
            <p:ph type="body" idx="1"/>
          </p:nvPr>
        </p:nvSpPr>
        <p:spPr>
          <a:xfrm>
            <a:off x="1451256" y="1262685"/>
            <a:ext cx="6686550" cy="2835840"/>
          </a:xfrm>
        </p:spPr>
        <p:txBody>
          <a:bodyPr/>
          <a:lstStyle/>
          <a:p>
            <a:pPr lvl="1"/>
            <a:r>
              <a:rPr lang="en-US" sz="2400" dirty="0"/>
              <a:t>Adverse Events: Associated with ALL routes of administration and ALL classes of medications</a:t>
            </a:r>
          </a:p>
          <a:p>
            <a:pPr lvl="1"/>
            <a:r>
              <a:rPr lang="en-US" sz="2400" dirty="0"/>
              <a:t>Ability to “rescue” patients</a:t>
            </a:r>
          </a:p>
          <a:p>
            <a:pPr lvl="2"/>
            <a:r>
              <a:rPr lang="en-US" sz="2000" dirty="0"/>
              <a:t>Prevents adverse events from becoming adverse outcomes</a:t>
            </a:r>
          </a:p>
        </p:txBody>
      </p:sp>
      <p:sp>
        <p:nvSpPr>
          <p:cNvPr id="20484" name="Text Box 4"/>
          <p:cNvSpPr txBox="1">
            <a:spLocks noChangeArrowheads="1"/>
          </p:cNvSpPr>
          <p:nvPr/>
        </p:nvSpPr>
        <p:spPr bwMode="auto">
          <a:xfrm>
            <a:off x="1826260" y="3889798"/>
            <a:ext cx="2786259" cy="34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endParaRPr lang="en-US" sz="1351">
              <a:latin typeface="Times New Roman" pitchFamily="18" charset="0"/>
            </a:endParaRPr>
          </a:p>
        </p:txBody>
      </p:sp>
      <p:sp>
        <p:nvSpPr>
          <p:cNvPr id="20485" name="Rectangle 5"/>
          <p:cNvSpPr>
            <a:spLocks noChangeArrowheads="1"/>
          </p:cNvSpPr>
          <p:nvPr/>
        </p:nvSpPr>
        <p:spPr bwMode="auto">
          <a:xfrm>
            <a:off x="4145713" y="4310094"/>
            <a:ext cx="5262668" cy="36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20000"/>
              </a:spcBef>
            </a:pPr>
            <a:r>
              <a:rPr lang="en-US" sz="1802" dirty="0" err="1">
                <a:solidFill>
                  <a:srgbClr val="0000CC"/>
                </a:solidFill>
              </a:rPr>
              <a:t>Coté</a:t>
            </a:r>
            <a:r>
              <a:rPr lang="en-US" sz="1802" dirty="0">
                <a:solidFill>
                  <a:srgbClr val="0000CC"/>
                </a:solidFill>
              </a:rPr>
              <a:t> CJ et. al.  </a:t>
            </a:r>
            <a:r>
              <a:rPr lang="en-US" sz="1802" i="1" dirty="0">
                <a:solidFill>
                  <a:srgbClr val="0000CC"/>
                </a:solidFill>
              </a:rPr>
              <a:t>Pediatrics</a:t>
            </a:r>
            <a:r>
              <a:rPr lang="en-US" sz="1802" dirty="0">
                <a:solidFill>
                  <a:srgbClr val="0000CC"/>
                </a:solidFill>
              </a:rPr>
              <a:t> 2000</a:t>
            </a:r>
          </a:p>
        </p:txBody>
      </p:sp>
    </p:spTree>
    <p:extLst>
      <p:ext uri="{BB962C8B-B14F-4D97-AF65-F5344CB8AC3E}">
        <p14:creationId xmlns:p14="http://schemas.microsoft.com/office/powerpoint/2010/main" val="2813252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54231" y="286014"/>
            <a:ext cx="6692741" cy="858044"/>
          </a:xfrm>
        </p:spPr>
        <p:txBody>
          <a:bodyPr>
            <a:normAutofit/>
          </a:bodyPr>
          <a:lstStyle/>
          <a:p>
            <a:r>
              <a:rPr lang="en-US" sz="3003" dirty="0"/>
              <a:t>Sedation – Discharge Criteria</a:t>
            </a:r>
          </a:p>
        </p:txBody>
      </p:sp>
      <p:sp>
        <p:nvSpPr>
          <p:cNvPr id="30723" name="Rectangle 3"/>
          <p:cNvSpPr>
            <a:spLocks noGrp="1" noChangeArrowheads="1"/>
          </p:cNvSpPr>
          <p:nvPr>
            <p:ph type="body" idx="1"/>
          </p:nvPr>
        </p:nvSpPr>
        <p:spPr>
          <a:xfrm>
            <a:off x="1254231" y="1258464"/>
            <a:ext cx="6235118" cy="3088958"/>
          </a:xfrm>
        </p:spPr>
        <p:txBody>
          <a:bodyPr/>
          <a:lstStyle/>
          <a:p>
            <a:pPr lvl="1"/>
            <a:r>
              <a:rPr lang="en-US" sz="2000" dirty="0"/>
              <a:t>Vital signs and pulse ox normal/baseline</a:t>
            </a:r>
          </a:p>
          <a:p>
            <a:pPr lvl="1"/>
            <a:r>
              <a:rPr lang="en-US" sz="2000" dirty="0"/>
              <a:t>Baseline verbal ability and mental status</a:t>
            </a:r>
          </a:p>
          <a:p>
            <a:pPr lvl="1"/>
            <a:r>
              <a:rPr lang="en-US" sz="2000" dirty="0"/>
              <a:t>Able to sit unassisted (age-appropriate)</a:t>
            </a:r>
          </a:p>
          <a:p>
            <a:pPr lvl="1"/>
            <a:r>
              <a:rPr lang="en-US" sz="2000" dirty="0"/>
              <a:t>Demonstrate ability to protect airway</a:t>
            </a:r>
          </a:p>
          <a:p>
            <a:pPr lvl="1"/>
            <a:r>
              <a:rPr lang="en-US" sz="2000" dirty="0"/>
              <a:t>If reversal drugs given - minimum 2 hours observation post administration</a:t>
            </a:r>
          </a:p>
          <a:p>
            <a:pPr marL="457200" lvl="1" indent="0">
              <a:buNone/>
            </a:pPr>
            <a:endParaRPr lang="en-US" dirty="0"/>
          </a:p>
        </p:txBody>
      </p:sp>
    </p:spTree>
    <p:extLst>
      <p:ext uri="{BB962C8B-B14F-4D97-AF65-F5344CB8AC3E}">
        <p14:creationId xmlns:p14="http://schemas.microsoft.com/office/powerpoint/2010/main" val="2977822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649" y="307939"/>
            <a:ext cx="6683765" cy="961557"/>
          </a:xfrm>
        </p:spPr>
        <p:txBody>
          <a:bodyPr/>
          <a:lstStyle/>
          <a:p>
            <a:r>
              <a:rPr lang="en-US" sz="4000" dirty="0"/>
              <a:t>Sedation Summary</a:t>
            </a:r>
          </a:p>
        </p:txBody>
      </p:sp>
      <p:sp>
        <p:nvSpPr>
          <p:cNvPr id="3" name="Content Placeholder 2"/>
          <p:cNvSpPr>
            <a:spLocks noGrp="1"/>
          </p:cNvSpPr>
          <p:nvPr>
            <p:ph idx="1"/>
          </p:nvPr>
        </p:nvSpPr>
        <p:spPr>
          <a:xfrm>
            <a:off x="1654651" y="1201261"/>
            <a:ext cx="5834698" cy="3203363"/>
          </a:xfrm>
        </p:spPr>
        <p:txBody>
          <a:bodyPr>
            <a:normAutofit/>
          </a:bodyPr>
          <a:lstStyle/>
          <a:p>
            <a:r>
              <a:rPr lang="en-US" sz="2000" dirty="0" err="1"/>
              <a:t>Presedation</a:t>
            </a:r>
            <a:r>
              <a:rPr lang="en-US" sz="2000" dirty="0"/>
              <a:t> assessment</a:t>
            </a:r>
          </a:p>
          <a:p>
            <a:pPr lvl="1"/>
            <a:r>
              <a:rPr lang="en-US" sz="1800" dirty="0"/>
              <a:t>Select patients</a:t>
            </a:r>
          </a:p>
          <a:p>
            <a:pPr lvl="1"/>
            <a:r>
              <a:rPr lang="en-US" sz="1800" dirty="0"/>
              <a:t>Minimize </a:t>
            </a:r>
            <a:r>
              <a:rPr lang="en-US" sz="1800" dirty="0" err="1"/>
              <a:t>presedation</a:t>
            </a:r>
            <a:r>
              <a:rPr lang="en-US" sz="1800" dirty="0"/>
              <a:t> agitation</a:t>
            </a:r>
          </a:p>
          <a:p>
            <a:r>
              <a:rPr lang="en-US" sz="2000" dirty="0"/>
              <a:t>Proper monitoring</a:t>
            </a:r>
          </a:p>
          <a:p>
            <a:pPr lvl="1"/>
            <a:r>
              <a:rPr lang="en-US" sz="1800" dirty="0"/>
              <a:t>C-R monitor/BP, Pulse </a:t>
            </a:r>
            <a:r>
              <a:rPr lang="en-US" sz="1800" dirty="0" err="1"/>
              <a:t>oximeter</a:t>
            </a:r>
            <a:r>
              <a:rPr lang="en-US" sz="1800" dirty="0"/>
              <a:t>, </a:t>
            </a:r>
            <a:r>
              <a:rPr lang="en-US" sz="1800" dirty="0" err="1"/>
              <a:t>capnography</a:t>
            </a:r>
            <a:endParaRPr lang="en-US" sz="1800" dirty="0"/>
          </a:p>
          <a:p>
            <a:r>
              <a:rPr lang="en-US" sz="2000" dirty="0"/>
              <a:t>Assemble equipment and personnel</a:t>
            </a:r>
          </a:p>
          <a:p>
            <a:pPr lvl="1"/>
            <a:r>
              <a:rPr lang="en-US" sz="1800" dirty="0"/>
              <a:t>Oxygen, suction, bag-mask, oral airway</a:t>
            </a:r>
          </a:p>
          <a:p>
            <a:r>
              <a:rPr lang="en-US" sz="2000" dirty="0"/>
              <a:t>Be prepared to perform Rescue</a:t>
            </a:r>
          </a:p>
        </p:txBody>
      </p:sp>
    </p:spTree>
    <p:extLst>
      <p:ext uri="{BB962C8B-B14F-4D97-AF65-F5344CB8AC3E}">
        <p14:creationId xmlns:p14="http://schemas.microsoft.com/office/powerpoint/2010/main" val="1237172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83043" y="194454"/>
            <a:ext cx="6412020" cy="858044"/>
          </a:xfrm>
        </p:spPr>
        <p:txBody>
          <a:bodyPr>
            <a:noAutofit/>
          </a:bodyPr>
          <a:lstStyle/>
          <a:p>
            <a:r>
              <a:rPr lang="en-US" sz="3200" dirty="0"/>
              <a:t>American Society of Anesthesiologists (ASA)   </a:t>
            </a:r>
            <a:r>
              <a:rPr lang="en-US" sz="3200" dirty="0">
                <a:solidFill>
                  <a:schemeClr val="tx1"/>
                </a:solidFill>
              </a:rPr>
              <a:t>NPO Recommendations</a:t>
            </a:r>
          </a:p>
        </p:txBody>
      </p:sp>
      <p:sp>
        <p:nvSpPr>
          <p:cNvPr id="25603" name="Rectangle 3"/>
          <p:cNvSpPr>
            <a:spLocks noGrp="1" noChangeArrowheads="1"/>
          </p:cNvSpPr>
          <p:nvPr>
            <p:ph type="body" idx="1"/>
          </p:nvPr>
        </p:nvSpPr>
        <p:spPr>
          <a:xfrm>
            <a:off x="1483043" y="1830493"/>
            <a:ext cx="6177915" cy="3088958"/>
          </a:xfrm>
        </p:spPr>
        <p:txBody>
          <a:bodyPr/>
          <a:lstStyle/>
          <a:p>
            <a:r>
              <a:rPr lang="en-US" sz="2000" dirty="0"/>
              <a:t>NPO before sedation </a:t>
            </a:r>
            <a:r>
              <a:rPr lang="en-US" sz="2000" b="1" dirty="0"/>
              <a:t>elective</a:t>
            </a:r>
            <a:r>
              <a:rPr lang="en-US" sz="2000" dirty="0"/>
              <a:t> procedures</a:t>
            </a:r>
          </a:p>
          <a:p>
            <a:r>
              <a:rPr lang="en-US" sz="2000" dirty="0"/>
              <a:t>Clear liquids 2 hours</a:t>
            </a:r>
          </a:p>
          <a:p>
            <a:r>
              <a:rPr lang="en-US" sz="2000" dirty="0"/>
              <a:t>Breast milk 4 hours</a:t>
            </a:r>
          </a:p>
          <a:p>
            <a:r>
              <a:rPr lang="en-US" sz="2000" dirty="0"/>
              <a:t>Infant formula, light meal 6 hours</a:t>
            </a:r>
          </a:p>
          <a:p>
            <a:pPr marL="0" indent="0">
              <a:buNone/>
            </a:pPr>
            <a:endParaRPr lang="en-US" sz="1802" dirty="0">
              <a:solidFill>
                <a:srgbClr val="0000CC"/>
              </a:solidFill>
            </a:endParaRPr>
          </a:p>
          <a:p>
            <a:pPr marL="0" indent="0">
              <a:buNone/>
            </a:pPr>
            <a:r>
              <a:rPr lang="en-US" sz="1802" dirty="0">
                <a:solidFill>
                  <a:srgbClr val="0000CC"/>
                </a:solidFill>
              </a:rPr>
              <a:t>Practice guidelines for sedation and analgesia by non-anesthesiologists.  </a:t>
            </a:r>
            <a:r>
              <a:rPr lang="en-US" sz="1802" i="1" dirty="0" err="1">
                <a:solidFill>
                  <a:srgbClr val="0000CC"/>
                </a:solidFill>
              </a:rPr>
              <a:t>Anesth</a:t>
            </a:r>
            <a:r>
              <a:rPr lang="en-US" sz="1802" dirty="0">
                <a:solidFill>
                  <a:srgbClr val="0000CC"/>
                </a:solidFill>
              </a:rPr>
              <a:t> 2002;96:1004-17.</a:t>
            </a:r>
          </a:p>
          <a:p>
            <a:pPr marL="0" indent="0">
              <a:buNone/>
            </a:pPr>
            <a:endParaRPr lang="en-US" dirty="0"/>
          </a:p>
        </p:txBody>
      </p:sp>
    </p:spTree>
    <p:extLst>
      <p:ext uri="{BB962C8B-B14F-4D97-AF65-F5344CB8AC3E}">
        <p14:creationId xmlns:p14="http://schemas.microsoft.com/office/powerpoint/2010/main" val="2015850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97869" y="457623"/>
            <a:ext cx="5663089" cy="858044"/>
          </a:xfrm>
        </p:spPr>
        <p:txBody>
          <a:bodyPr>
            <a:noAutofit/>
          </a:bodyPr>
          <a:lstStyle/>
          <a:p>
            <a:r>
              <a:rPr lang="en-US" sz="2400" dirty="0"/>
              <a:t>American Society of Anesthesiologists (ASA)   </a:t>
            </a:r>
            <a:r>
              <a:rPr lang="en-US" sz="2400" dirty="0">
                <a:solidFill>
                  <a:schemeClr val="tx1"/>
                </a:solidFill>
              </a:rPr>
              <a:t>NPO Recommendations</a:t>
            </a:r>
          </a:p>
        </p:txBody>
      </p:sp>
      <p:sp>
        <p:nvSpPr>
          <p:cNvPr id="25603" name="Rectangle 3"/>
          <p:cNvSpPr>
            <a:spLocks noGrp="1" noChangeArrowheads="1"/>
          </p:cNvSpPr>
          <p:nvPr>
            <p:ph type="body" idx="1"/>
          </p:nvPr>
        </p:nvSpPr>
        <p:spPr>
          <a:xfrm>
            <a:off x="1295703" y="1487035"/>
            <a:ext cx="6177915" cy="3088958"/>
          </a:xfrm>
        </p:spPr>
        <p:txBody>
          <a:bodyPr/>
          <a:lstStyle/>
          <a:p>
            <a:r>
              <a:rPr lang="en-US" sz="2400" dirty="0"/>
              <a:t>“the literature provides insufficient data to test the hypothesis that pre-procedure fasting results in a decreased incidence of adverse outcomes in patients undergoing sedation/analgesia…”</a:t>
            </a:r>
          </a:p>
          <a:p>
            <a:pPr marL="0" indent="0">
              <a:buNone/>
            </a:pPr>
            <a:endParaRPr lang="en-US" sz="1600" dirty="0">
              <a:solidFill>
                <a:srgbClr val="0000CC"/>
              </a:solidFill>
            </a:endParaRPr>
          </a:p>
          <a:p>
            <a:pPr marL="0" indent="0">
              <a:buNone/>
            </a:pPr>
            <a:r>
              <a:rPr lang="en-US" sz="1600" dirty="0">
                <a:solidFill>
                  <a:srgbClr val="0000CC"/>
                </a:solidFill>
              </a:rPr>
              <a:t>Practice guidelines for sedation and analgesia by non-anesthesiologists.  </a:t>
            </a:r>
            <a:r>
              <a:rPr lang="en-US" sz="1600" i="1" dirty="0" err="1">
                <a:solidFill>
                  <a:srgbClr val="0000CC"/>
                </a:solidFill>
              </a:rPr>
              <a:t>Anesth</a:t>
            </a:r>
            <a:r>
              <a:rPr lang="en-US" sz="1600" dirty="0">
                <a:solidFill>
                  <a:srgbClr val="0000CC"/>
                </a:solidFill>
              </a:rPr>
              <a:t> 1996;84:459-71.</a:t>
            </a:r>
          </a:p>
          <a:p>
            <a:pPr marL="0" indent="0">
              <a:buNone/>
            </a:pPr>
            <a:endParaRPr lang="en-US" dirty="0"/>
          </a:p>
        </p:txBody>
      </p:sp>
    </p:spTree>
    <p:extLst>
      <p:ext uri="{BB962C8B-B14F-4D97-AF65-F5344CB8AC3E}">
        <p14:creationId xmlns:p14="http://schemas.microsoft.com/office/powerpoint/2010/main" val="7381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1769057" y="1201261"/>
            <a:ext cx="5663089" cy="3203363"/>
          </a:xfrm>
        </p:spPr>
        <p:txBody>
          <a:bodyPr>
            <a:normAutofit fontScale="77500" lnSpcReduction="20000"/>
          </a:bodyPr>
          <a:lstStyle/>
          <a:p>
            <a:r>
              <a:rPr lang="en-US" dirty="0"/>
              <a:t>Define “successful” or “effective” procedural sedation for children</a:t>
            </a:r>
          </a:p>
          <a:p>
            <a:pPr lvl="1"/>
            <a:r>
              <a:rPr lang="en-US" dirty="0"/>
              <a:t>Set the bar</a:t>
            </a:r>
          </a:p>
          <a:p>
            <a:r>
              <a:rPr lang="en-US" dirty="0"/>
              <a:t>Provide examples of effective and </a:t>
            </a:r>
            <a:r>
              <a:rPr lang="en-US"/>
              <a:t>ineffective procedural sedation</a:t>
            </a:r>
            <a:endParaRPr lang="en-US" dirty="0"/>
          </a:p>
          <a:p>
            <a:r>
              <a:rPr lang="en-US" dirty="0"/>
              <a:t>Review strategies for successful/effective procedural sedation</a:t>
            </a:r>
          </a:p>
        </p:txBody>
      </p:sp>
    </p:spTree>
    <p:extLst>
      <p:ext uri="{BB962C8B-B14F-4D97-AF65-F5344CB8AC3E}">
        <p14:creationId xmlns:p14="http://schemas.microsoft.com/office/powerpoint/2010/main" val="324972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4231" y="1372870"/>
            <a:ext cx="6578335" cy="1103540"/>
          </a:xfrm>
        </p:spPr>
        <p:txBody>
          <a:bodyPr>
            <a:noAutofit/>
          </a:bodyPr>
          <a:lstStyle/>
          <a:p>
            <a:r>
              <a:rPr lang="en-US" sz="4504" i="1" dirty="0"/>
              <a:t>How did we do?</a:t>
            </a:r>
            <a:br>
              <a:rPr lang="en-US" sz="4504" b="1" dirty="0"/>
            </a:br>
            <a:r>
              <a:rPr lang="en-US" sz="4054" b="1" dirty="0"/>
              <a:t>Defining Efficacy of Sedation</a:t>
            </a:r>
          </a:p>
        </p:txBody>
      </p:sp>
      <p:sp>
        <p:nvSpPr>
          <p:cNvPr id="4" name="TextBox 3"/>
          <p:cNvSpPr txBox="1"/>
          <p:nvPr/>
        </p:nvSpPr>
        <p:spPr>
          <a:xfrm>
            <a:off x="5544449" y="57203"/>
            <a:ext cx="2402523" cy="739177"/>
          </a:xfrm>
          <a:prstGeom prst="rect">
            <a:avLst/>
          </a:prstGeom>
          <a:noFill/>
        </p:spPr>
        <p:txBody>
          <a:bodyPr wrap="square" rtlCol="0">
            <a:spAutoFit/>
          </a:bodyPr>
          <a:lstStyle/>
          <a:p>
            <a:pPr algn="r"/>
            <a:r>
              <a:rPr lang="en-US" sz="1051" b="1" i="0" u="none" strike="noStrike" kern="1200" baseline="0" dirty="0">
                <a:solidFill>
                  <a:schemeClr val="tx1"/>
                </a:solidFill>
                <a:latin typeface="+mn-lt"/>
                <a:ea typeface="+mn-ea"/>
                <a:cs typeface="+mn-cs"/>
              </a:rPr>
              <a:t>Pediatric Sedation Outside the OR</a:t>
            </a:r>
          </a:p>
          <a:p>
            <a:pPr algn="r"/>
            <a:r>
              <a:rPr lang="en-US" sz="1051" b="0" i="1" u="none" strike="noStrike" kern="1200" baseline="0" dirty="0">
                <a:solidFill>
                  <a:srgbClr val="A50021"/>
                </a:solidFill>
                <a:latin typeface="+mn-lt"/>
                <a:ea typeface="+mn-ea"/>
                <a:cs typeface="+mn-cs"/>
              </a:rPr>
              <a:t>Fundamentals and Practical Applications</a:t>
            </a:r>
            <a:r>
              <a:rPr lang="en-US" sz="1051" b="0" i="1" u="none" strike="noStrike" kern="1200" dirty="0">
                <a:solidFill>
                  <a:srgbClr val="A50021"/>
                </a:solidFill>
                <a:latin typeface="+mn-lt"/>
                <a:ea typeface="+mn-ea"/>
                <a:cs typeface="+mn-cs"/>
              </a:rPr>
              <a:t> in Hospital-based and Dental Sedation</a:t>
            </a:r>
            <a:endParaRPr lang="en-US" sz="1051" b="0" i="1" u="none" strike="noStrike" kern="1200" baseline="0" dirty="0">
              <a:solidFill>
                <a:srgbClr val="A50021"/>
              </a:solidFill>
              <a:latin typeface="+mn-lt"/>
              <a:ea typeface="+mn-ea"/>
              <a:cs typeface="+mn-cs"/>
            </a:endParaRPr>
          </a:p>
          <a:p>
            <a:pPr algn="r"/>
            <a:r>
              <a:rPr lang="en-US" sz="1051" b="0" i="0" u="none" strike="noStrike" kern="1200" baseline="0" dirty="0">
                <a:solidFill>
                  <a:schemeClr val="tx1"/>
                </a:solidFill>
                <a:latin typeface="+mn-lt"/>
                <a:ea typeface="+mn-ea"/>
                <a:cs typeface="+mn-cs"/>
              </a:rPr>
              <a:t>September </a:t>
            </a:r>
            <a:r>
              <a:rPr lang="en-US" sz="1051" dirty="0"/>
              <a:t>14</a:t>
            </a:r>
            <a:r>
              <a:rPr lang="en-US" sz="1051" b="0" i="0" u="none" strike="noStrike" kern="1200" baseline="0" dirty="0">
                <a:solidFill>
                  <a:schemeClr val="tx1"/>
                </a:solidFill>
                <a:latin typeface="+mn-lt"/>
                <a:ea typeface="+mn-ea"/>
                <a:cs typeface="+mn-cs"/>
              </a:rPr>
              <a:t>, 2018</a:t>
            </a:r>
            <a:endParaRPr lang="en-US" sz="1051" b="1" dirty="0"/>
          </a:p>
        </p:txBody>
      </p:sp>
      <p:sp>
        <p:nvSpPr>
          <p:cNvPr id="5" name="TextBox 4"/>
          <p:cNvSpPr txBox="1"/>
          <p:nvPr/>
        </p:nvSpPr>
        <p:spPr>
          <a:xfrm>
            <a:off x="2819008" y="3260566"/>
            <a:ext cx="3889798" cy="508281"/>
          </a:xfrm>
          <a:prstGeom prst="rect">
            <a:avLst/>
          </a:prstGeom>
          <a:noFill/>
        </p:spPr>
        <p:txBody>
          <a:bodyPr wrap="square" rtlCol="0">
            <a:spAutoFit/>
          </a:bodyPr>
          <a:lstStyle/>
          <a:p>
            <a:r>
              <a:rPr lang="en-US" sz="2703" b="1" dirty="0">
                <a:latin typeface="Garamond" pitchFamily="18" charset="0"/>
                <a:ea typeface="Batang" pitchFamily="18" charset="-127"/>
              </a:rPr>
              <a:t>Mark G. Roback, M.D.</a:t>
            </a:r>
          </a:p>
        </p:txBody>
      </p:sp>
    </p:spTree>
    <p:extLst>
      <p:ext uri="{BB962C8B-B14F-4D97-AF65-F5344CB8AC3E}">
        <p14:creationId xmlns:p14="http://schemas.microsoft.com/office/powerpoint/2010/main" val="3834703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Efficacy of Sedation</a:t>
            </a:r>
          </a:p>
        </p:txBody>
      </p:sp>
      <p:sp>
        <p:nvSpPr>
          <p:cNvPr id="3" name="Content Placeholder 2"/>
          <p:cNvSpPr>
            <a:spLocks noGrp="1"/>
          </p:cNvSpPr>
          <p:nvPr>
            <p:ph idx="1"/>
          </p:nvPr>
        </p:nvSpPr>
        <p:spPr>
          <a:xfrm>
            <a:off x="1483042" y="1086856"/>
            <a:ext cx="6292321" cy="3397615"/>
          </a:xfrm>
        </p:spPr>
        <p:txBody>
          <a:bodyPr>
            <a:normAutofit fontScale="70000" lnSpcReduction="20000"/>
          </a:bodyPr>
          <a:lstStyle/>
          <a:p>
            <a:r>
              <a:rPr lang="en-US" dirty="0"/>
              <a:t>Procedure performed successfully</a:t>
            </a:r>
          </a:p>
          <a:p>
            <a:pPr lvl="1"/>
            <a:r>
              <a:rPr lang="en-US" dirty="0"/>
              <a:t>Bare minimum! (lowest bar)</a:t>
            </a:r>
          </a:p>
          <a:p>
            <a:r>
              <a:rPr lang="en-US" dirty="0"/>
              <a:t>Child does not have unpleasant recall</a:t>
            </a:r>
          </a:p>
          <a:p>
            <a:pPr lvl="1"/>
            <a:r>
              <a:rPr lang="en-US" dirty="0"/>
              <a:t>Sedating team does not have unpleasant recall</a:t>
            </a:r>
          </a:p>
          <a:p>
            <a:r>
              <a:rPr lang="en-US" dirty="0"/>
              <a:t>Child did not actively resist or require physical restraint</a:t>
            </a:r>
          </a:p>
          <a:p>
            <a:r>
              <a:rPr lang="en-US" dirty="0"/>
              <a:t>No sedation-related AEs that result in:</a:t>
            </a:r>
          </a:p>
          <a:p>
            <a:pPr lvl="1"/>
            <a:r>
              <a:rPr lang="en-US" dirty="0"/>
              <a:t>Abandoned procedure</a:t>
            </a:r>
          </a:p>
          <a:p>
            <a:pPr lvl="1"/>
            <a:r>
              <a:rPr lang="en-US" dirty="0"/>
              <a:t>Unplanned hospital admission or prolonged ED stay</a:t>
            </a:r>
          </a:p>
        </p:txBody>
      </p:sp>
      <p:sp>
        <p:nvSpPr>
          <p:cNvPr id="4" name="TextBox 3"/>
          <p:cNvSpPr txBox="1"/>
          <p:nvPr/>
        </p:nvSpPr>
        <p:spPr>
          <a:xfrm>
            <a:off x="1711854" y="4576233"/>
            <a:ext cx="3603784" cy="300210"/>
          </a:xfrm>
          <a:prstGeom prst="rect">
            <a:avLst/>
          </a:prstGeom>
          <a:noFill/>
        </p:spPr>
        <p:txBody>
          <a:bodyPr wrap="square" rtlCol="0">
            <a:spAutoFit/>
          </a:bodyPr>
          <a:lstStyle/>
          <a:p>
            <a:r>
              <a:rPr lang="en-US" sz="1351" dirty="0">
                <a:solidFill>
                  <a:srgbClr val="0000CC"/>
                </a:solidFill>
              </a:rPr>
              <a:t>Bhatt Quebec Guidelines. </a:t>
            </a:r>
            <a:r>
              <a:rPr lang="en-US" sz="1351" i="1" dirty="0">
                <a:solidFill>
                  <a:srgbClr val="0000CC"/>
                </a:solidFill>
              </a:rPr>
              <a:t>Ann </a:t>
            </a:r>
            <a:r>
              <a:rPr lang="en-US" sz="1351" i="1" dirty="0" err="1">
                <a:solidFill>
                  <a:srgbClr val="0000CC"/>
                </a:solidFill>
              </a:rPr>
              <a:t>Emerg</a:t>
            </a:r>
            <a:r>
              <a:rPr lang="en-US" sz="1351" i="1" dirty="0">
                <a:solidFill>
                  <a:srgbClr val="0000CC"/>
                </a:solidFill>
              </a:rPr>
              <a:t> Med </a:t>
            </a:r>
            <a:r>
              <a:rPr lang="en-US" sz="1351" dirty="0">
                <a:solidFill>
                  <a:srgbClr val="0000CC"/>
                </a:solidFill>
              </a:rPr>
              <a:t>2009</a:t>
            </a:r>
          </a:p>
        </p:txBody>
      </p:sp>
    </p:spTree>
    <p:extLst>
      <p:ext uri="{BB962C8B-B14F-4D97-AF65-F5344CB8AC3E}">
        <p14:creationId xmlns:p14="http://schemas.microsoft.com/office/powerpoint/2010/main" val="21018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765" y="196426"/>
            <a:ext cx="6683765" cy="961557"/>
          </a:xfrm>
        </p:spPr>
        <p:txBody>
          <a:bodyPr/>
          <a:lstStyle/>
          <a:p>
            <a:r>
              <a:rPr lang="en-US" sz="3600" dirty="0"/>
              <a:t>Case – Options</a:t>
            </a:r>
          </a:p>
        </p:txBody>
      </p:sp>
      <p:sp>
        <p:nvSpPr>
          <p:cNvPr id="3" name="Content Placeholder 2"/>
          <p:cNvSpPr>
            <a:spLocks noGrp="1"/>
          </p:cNvSpPr>
          <p:nvPr>
            <p:ph idx="1"/>
          </p:nvPr>
        </p:nvSpPr>
        <p:spPr>
          <a:xfrm>
            <a:off x="1243503" y="815550"/>
            <a:ext cx="6063509" cy="4004204"/>
          </a:xfrm>
        </p:spPr>
        <p:txBody>
          <a:bodyPr>
            <a:noAutofit/>
          </a:bodyPr>
          <a:lstStyle/>
          <a:p>
            <a:r>
              <a:rPr lang="en-US" sz="1400" dirty="0"/>
              <a:t>No sedative drugs</a:t>
            </a:r>
          </a:p>
          <a:p>
            <a:pPr lvl="1"/>
            <a:r>
              <a:rPr lang="en-US" sz="1200" dirty="0"/>
              <a:t>Controlled setting: dim lights, music, enlist family</a:t>
            </a:r>
          </a:p>
          <a:p>
            <a:pPr lvl="1"/>
            <a:r>
              <a:rPr lang="en-US" sz="1200" dirty="0"/>
              <a:t>Distraction, guided imagery, </a:t>
            </a:r>
          </a:p>
          <a:p>
            <a:pPr lvl="1"/>
            <a:r>
              <a:rPr lang="en-US" sz="1200" dirty="0"/>
              <a:t>Use your resources: Child Life, iPad, smart phone</a:t>
            </a:r>
          </a:p>
          <a:p>
            <a:pPr lvl="1"/>
            <a:r>
              <a:rPr lang="en-US" sz="1200" dirty="0"/>
              <a:t>Pain and anxiety mitigation- topical, local/ regional blocks</a:t>
            </a:r>
          </a:p>
          <a:p>
            <a:r>
              <a:rPr lang="en-US" sz="1400" dirty="0"/>
              <a:t>Minimal sedation</a:t>
            </a:r>
          </a:p>
          <a:p>
            <a:pPr lvl="1"/>
            <a:r>
              <a:rPr lang="en-US" sz="1200" dirty="0"/>
              <a:t>Minimize pre-procedural agitation</a:t>
            </a:r>
          </a:p>
          <a:p>
            <a:pPr lvl="2"/>
            <a:r>
              <a:rPr lang="en-US" sz="1100" dirty="0"/>
              <a:t>Midazolam</a:t>
            </a:r>
          </a:p>
          <a:p>
            <a:pPr lvl="3"/>
            <a:r>
              <a:rPr lang="en-US" sz="1050" dirty="0"/>
              <a:t>Intranasal 0.3 – 0.4 mg/kg IN; max 5 mg (about)</a:t>
            </a:r>
          </a:p>
          <a:p>
            <a:pPr lvl="3"/>
            <a:r>
              <a:rPr lang="en-US" sz="1050" dirty="0"/>
              <a:t>PO??</a:t>
            </a:r>
          </a:p>
          <a:p>
            <a:pPr lvl="2"/>
            <a:r>
              <a:rPr lang="en-US" sz="1100" dirty="0"/>
              <a:t>Nitrous Oxide</a:t>
            </a:r>
          </a:p>
          <a:p>
            <a:r>
              <a:rPr lang="en-US" sz="1400" dirty="0"/>
              <a:t>Moderate/deep sedation</a:t>
            </a:r>
          </a:p>
          <a:p>
            <a:pPr lvl="2"/>
            <a:r>
              <a:rPr lang="en-US" sz="1100" dirty="0"/>
              <a:t>Parenteral sedation/analgesia?</a:t>
            </a:r>
          </a:p>
          <a:p>
            <a:pPr lvl="3"/>
            <a:r>
              <a:rPr lang="en-US" sz="1050" dirty="0"/>
              <a:t>Midazolam</a:t>
            </a:r>
          </a:p>
          <a:p>
            <a:pPr lvl="3"/>
            <a:r>
              <a:rPr lang="en-US" sz="1050" dirty="0"/>
              <a:t>Ketamine</a:t>
            </a:r>
          </a:p>
          <a:p>
            <a:pPr lvl="3"/>
            <a:r>
              <a:rPr lang="en-US" sz="1050" dirty="0"/>
              <a:t>Etomidate</a:t>
            </a:r>
          </a:p>
          <a:p>
            <a:pPr lvl="3"/>
            <a:r>
              <a:rPr lang="en-US" sz="1050" dirty="0"/>
              <a:t>Propofol</a:t>
            </a:r>
          </a:p>
        </p:txBody>
      </p:sp>
    </p:spTree>
    <p:extLst>
      <p:ext uri="{BB962C8B-B14F-4D97-AF65-F5344CB8AC3E}">
        <p14:creationId xmlns:p14="http://schemas.microsoft.com/office/powerpoint/2010/main" val="3841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054" y="325780"/>
            <a:ext cx="6683765" cy="961557"/>
          </a:xfrm>
        </p:spPr>
        <p:txBody>
          <a:bodyPr/>
          <a:lstStyle/>
          <a:p>
            <a:r>
              <a:rPr lang="en-US" sz="3200" dirty="0"/>
              <a:t>Non-Pharmacological Strategies</a:t>
            </a:r>
          </a:p>
        </p:txBody>
      </p:sp>
      <p:sp>
        <p:nvSpPr>
          <p:cNvPr id="3" name="Content Placeholder 2"/>
          <p:cNvSpPr>
            <a:spLocks noGrp="1"/>
          </p:cNvSpPr>
          <p:nvPr>
            <p:ph idx="1"/>
          </p:nvPr>
        </p:nvSpPr>
        <p:spPr>
          <a:xfrm>
            <a:off x="1396054" y="1191317"/>
            <a:ext cx="6686550" cy="2835840"/>
          </a:xfrm>
        </p:spPr>
        <p:txBody>
          <a:bodyPr/>
          <a:lstStyle/>
          <a:p>
            <a:r>
              <a:rPr lang="en-US" sz="2400" dirty="0"/>
              <a:t>Team effort</a:t>
            </a:r>
          </a:p>
          <a:p>
            <a:pPr lvl="1"/>
            <a:r>
              <a:rPr lang="en-US" sz="2000" dirty="0"/>
              <a:t>All staff committed to patient/family comfort</a:t>
            </a:r>
          </a:p>
          <a:p>
            <a:r>
              <a:rPr lang="en-US" sz="2400" dirty="0"/>
              <a:t>Enlist parents/care-providers</a:t>
            </a:r>
          </a:p>
          <a:p>
            <a:pPr lvl="1"/>
            <a:r>
              <a:rPr lang="en-US" sz="2000" dirty="0"/>
              <a:t>Patient and Family-centered care</a:t>
            </a:r>
          </a:p>
          <a:p>
            <a:r>
              <a:rPr lang="en-US" sz="2400" dirty="0"/>
              <a:t>Physical restraint and Voice control are NOT effective </a:t>
            </a:r>
          </a:p>
        </p:txBody>
      </p:sp>
    </p:spTree>
    <p:extLst>
      <p:ext uri="{BB962C8B-B14F-4D97-AF65-F5344CB8AC3E}">
        <p14:creationId xmlns:p14="http://schemas.microsoft.com/office/powerpoint/2010/main" val="5525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230117" y="348083"/>
            <a:ext cx="6683765" cy="961557"/>
          </a:xfrm>
        </p:spPr>
        <p:txBody>
          <a:bodyPr/>
          <a:lstStyle/>
          <a:p>
            <a:r>
              <a:rPr lang="en-US" sz="2800" dirty="0"/>
              <a:t>Case</a:t>
            </a:r>
            <a:r>
              <a:rPr lang="en-US" sz="1600" dirty="0"/>
              <a:t>:  </a:t>
            </a:r>
            <a:r>
              <a:rPr lang="en-US" sz="2800" dirty="0"/>
              <a:t>2 y/o with facial laceration</a:t>
            </a:r>
          </a:p>
        </p:txBody>
      </p:sp>
      <p:sp>
        <p:nvSpPr>
          <p:cNvPr id="30722" name="Content Placeholder 2"/>
          <p:cNvSpPr>
            <a:spLocks noGrp="1"/>
          </p:cNvSpPr>
          <p:nvPr>
            <p:ph idx="1"/>
          </p:nvPr>
        </p:nvSpPr>
        <p:spPr>
          <a:xfrm>
            <a:off x="1041453" y="1262684"/>
            <a:ext cx="3489378" cy="3374972"/>
          </a:xfrm>
        </p:spPr>
        <p:txBody>
          <a:bodyPr>
            <a:normAutofit/>
          </a:bodyPr>
          <a:lstStyle/>
          <a:p>
            <a:pPr>
              <a:buClr>
                <a:schemeClr val="tx1"/>
              </a:buClr>
              <a:buFont typeface="Arial" charset="0"/>
              <a:buChar char="•"/>
            </a:pPr>
            <a:r>
              <a:rPr lang="en-US" sz="2000" dirty="0"/>
              <a:t>Painless local anesthesia</a:t>
            </a:r>
          </a:p>
          <a:p>
            <a:pPr lvl="1">
              <a:buClr>
                <a:schemeClr val="tx1"/>
              </a:buClr>
            </a:pPr>
            <a:r>
              <a:rPr lang="en-US" sz="1800" dirty="0"/>
              <a:t>L.E.T.</a:t>
            </a:r>
          </a:p>
          <a:p>
            <a:pPr lvl="2">
              <a:buClr>
                <a:schemeClr val="tx1"/>
              </a:buClr>
            </a:pPr>
            <a:r>
              <a:rPr lang="en-US" sz="1600" dirty="0">
                <a:solidFill>
                  <a:srgbClr val="800000"/>
                </a:solidFill>
              </a:rPr>
              <a:t>Lidocaine, epinephrine, </a:t>
            </a:r>
            <a:r>
              <a:rPr lang="en-US" sz="1600" dirty="0" err="1">
                <a:solidFill>
                  <a:srgbClr val="800000"/>
                </a:solidFill>
              </a:rPr>
              <a:t>tetracaine</a:t>
            </a:r>
            <a:endParaRPr lang="en-US" sz="1600" dirty="0">
              <a:solidFill>
                <a:srgbClr val="800000"/>
              </a:solidFill>
            </a:endParaRPr>
          </a:p>
          <a:p>
            <a:pPr lvl="1">
              <a:buClr>
                <a:schemeClr val="tx1"/>
              </a:buClr>
            </a:pPr>
            <a:r>
              <a:rPr lang="en-US" sz="1800" dirty="0"/>
              <a:t>IN Midazolam</a:t>
            </a:r>
          </a:p>
          <a:p>
            <a:pPr lvl="2">
              <a:buClr>
                <a:schemeClr val="tx1"/>
              </a:buClr>
            </a:pPr>
            <a:r>
              <a:rPr lang="en-US" sz="1600" dirty="0"/>
              <a:t>0.4 mg/kg IN</a:t>
            </a:r>
          </a:p>
          <a:p>
            <a:pPr>
              <a:buClr>
                <a:schemeClr val="tx1"/>
              </a:buClr>
            </a:pPr>
            <a:r>
              <a:rPr lang="en-US" sz="2000" dirty="0"/>
              <a:t>Positions of Comfort</a:t>
            </a:r>
          </a:p>
          <a:p>
            <a:pPr>
              <a:buClr>
                <a:schemeClr val="tx1"/>
              </a:buClr>
              <a:buFont typeface="Arial" charset="0"/>
              <a:buChar char="•"/>
            </a:pPr>
            <a:r>
              <a:rPr lang="en-US" sz="2000" dirty="0"/>
              <a:t>Distraction</a:t>
            </a:r>
          </a:p>
          <a:p>
            <a:pPr>
              <a:buClr>
                <a:schemeClr val="tx1"/>
              </a:buClr>
              <a:buFont typeface="Arial" charset="0"/>
              <a:buChar char="•"/>
            </a:pPr>
            <a:r>
              <a:rPr lang="en-US" sz="2000" dirty="0"/>
              <a:t>Papoose?</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72421" y="1544479"/>
            <a:ext cx="2844490" cy="3485295"/>
          </a:xfrm>
          <a:prstGeom prst="rect">
            <a:avLst/>
          </a:prstGeom>
        </p:spPr>
      </p:pic>
    </p:spTree>
    <p:extLst>
      <p:ext uri="{BB962C8B-B14F-4D97-AF65-F5344CB8AC3E}">
        <p14:creationId xmlns:p14="http://schemas.microsoft.com/office/powerpoint/2010/main" val="169480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302384" y="334701"/>
            <a:ext cx="6683765" cy="961557"/>
          </a:xfrm>
        </p:spPr>
        <p:txBody>
          <a:bodyPr/>
          <a:lstStyle/>
          <a:p>
            <a:r>
              <a:rPr lang="en-US" sz="3200" dirty="0"/>
              <a:t>Case</a:t>
            </a:r>
            <a:r>
              <a:rPr lang="en-US" sz="1800" dirty="0"/>
              <a:t>:  </a:t>
            </a:r>
            <a:r>
              <a:rPr lang="en-US" sz="3200" dirty="0"/>
              <a:t>3 y/o with facial laceration</a:t>
            </a:r>
          </a:p>
        </p:txBody>
      </p:sp>
      <p:sp>
        <p:nvSpPr>
          <p:cNvPr id="30722" name="Content Placeholder 2"/>
          <p:cNvSpPr>
            <a:spLocks noGrp="1"/>
          </p:cNvSpPr>
          <p:nvPr>
            <p:ph idx="1"/>
          </p:nvPr>
        </p:nvSpPr>
        <p:spPr>
          <a:xfrm>
            <a:off x="742601" y="1351894"/>
            <a:ext cx="3489378" cy="3374972"/>
          </a:xfrm>
        </p:spPr>
        <p:txBody>
          <a:bodyPr>
            <a:normAutofit/>
          </a:bodyPr>
          <a:lstStyle/>
          <a:p>
            <a:pPr>
              <a:buClr>
                <a:schemeClr val="tx1"/>
              </a:buClr>
              <a:buFont typeface="Arial" charset="0"/>
              <a:buChar char="•"/>
            </a:pPr>
            <a:r>
              <a:rPr lang="en-US" sz="1800" dirty="0"/>
              <a:t>Painless local anesthesia</a:t>
            </a:r>
          </a:p>
          <a:p>
            <a:pPr lvl="1">
              <a:buClr>
                <a:schemeClr val="tx1"/>
              </a:buClr>
            </a:pPr>
            <a:r>
              <a:rPr lang="en-US" sz="1600" dirty="0"/>
              <a:t>L.E.T.</a:t>
            </a:r>
          </a:p>
          <a:p>
            <a:pPr lvl="2">
              <a:buClr>
                <a:schemeClr val="tx1"/>
              </a:buClr>
            </a:pPr>
            <a:r>
              <a:rPr lang="en-US" sz="1400" dirty="0">
                <a:solidFill>
                  <a:srgbClr val="800000"/>
                </a:solidFill>
              </a:rPr>
              <a:t>Lidocaine, epinephrine, </a:t>
            </a:r>
            <a:r>
              <a:rPr lang="en-US" sz="1400" dirty="0" err="1">
                <a:solidFill>
                  <a:srgbClr val="800000"/>
                </a:solidFill>
              </a:rPr>
              <a:t>tetracaine</a:t>
            </a:r>
            <a:endParaRPr lang="en-US" sz="1400" dirty="0">
              <a:solidFill>
                <a:srgbClr val="800000"/>
              </a:solidFill>
            </a:endParaRPr>
          </a:p>
          <a:p>
            <a:pPr lvl="1">
              <a:buClr>
                <a:schemeClr val="tx1"/>
              </a:buClr>
            </a:pPr>
            <a:r>
              <a:rPr lang="en-US" sz="1600" dirty="0"/>
              <a:t>IN Midazolam</a:t>
            </a:r>
          </a:p>
          <a:p>
            <a:pPr lvl="2">
              <a:buClr>
                <a:schemeClr val="tx1"/>
              </a:buClr>
            </a:pPr>
            <a:r>
              <a:rPr lang="en-US" sz="1400" dirty="0"/>
              <a:t>0.4 mg/kg IN</a:t>
            </a:r>
          </a:p>
          <a:p>
            <a:pPr>
              <a:buClr>
                <a:schemeClr val="tx1"/>
              </a:buClr>
            </a:pPr>
            <a:r>
              <a:rPr lang="en-US" sz="1800" dirty="0"/>
              <a:t>Positions of Comfort</a:t>
            </a:r>
          </a:p>
          <a:p>
            <a:pPr>
              <a:buClr>
                <a:schemeClr val="tx1"/>
              </a:buClr>
              <a:buFont typeface="Arial" charset="0"/>
              <a:buChar char="•"/>
            </a:pPr>
            <a:r>
              <a:rPr lang="en-US" sz="1800" dirty="0"/>
              <a:t>Distraction</a:t>
            </a:r>
          </a:p>
          <a:p>
            <a:pPr>
              <a:buClr>
                <a:schemeClr val="tx1"/>
              </a:buClr>
              <a:buFont typeface="Arial" charset="0"/>
              <a:buChar char="•"/>
            </a:pPr>
            <a:r>
              <a:rPr lang="en-US" sz="1800" strike="sngStrike" dirty="0"/>
              <a:t>Papoose?</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72421" y="1544479"/>
            <a:ext cx="2844490" cy="3485295"/>
          </a:xfrm>
          <a:prstGeom prst="rect">
            <a:avLst/>
          </a:prstGeom>
        </p:spPr>
      </p:pic>
    </p:spTree>
    <p:extLst>
      <p:ext uri="{BB962C8B-B14F-4D97-AF65-F5344CB8AC3E}">
        <p14:creationId xmlns:p14="http://schemas.microsoft.com/office/powerpoint/2010/main" val="143533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854" y="0"/>
            <a:ext cx="6063509" cy="858044"/>
          </a:xfrm>
        </p:spPr>
        <p:txBody>
          <a:bodyPr/>
          <a:lstStyle/>
          <a:p>
            <a:r>
              <a:rPr lang="en-US" dirty="0"/>
              <a:t>Forehead laceration s/p repair</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686406" y="732112"/>
            <a:ext cx="3317769" cy="4423692"/>
          </a:xfrm>
        </p:spPr>
      </p:pic>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9999" y="753649"/>
            <a:ext cx="3213189" cy="4391147"/>
          </a:xfrm>
          <a:prstGeom prst="rect">
            <a:avLst/>
          </a:prstGeom>
        </p:spPr>
      </p:pic>
    </p:spTree>
    <p:extLst>
      <p:ext uri="{BB962C8B-B14F-4D97-AF65-F5344CB8AC3E}">
        <p14:creationId xmlns:p14="http://schemas.microsoft.com/office/powerpoint/2010/main" val="219369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z="2703" dirty="0"/>
              <a:t>Position of Comfort</a:t>
            </a:r>
            <a:endParaRPr lang="en-US" dirty="0"/>
          </a:p>
        </p:txBody>
      </p:sp>
      <p:sp>
        <p:nvSpPr>
          <p:cNvPr id="30722" name="Content Placeholder 2"/>
          <p:cNvSpPr>
            <a:spLocks noGrp="1"/>
          </p:cNvSpPr>
          <p:nvPr>
            <p:ph idx="1"/>
          </p:nvPr>
        </p:nvSpPr>
        <p:spPr>
          <a:xfrm>
            <a:off x="1483042" y="1601681"/>
            <a:ext cx="3489378" cy="3374972"/>
          </a:xfrm>
        </p:spPr>
        <p:txBody>
          <a:bodyPr>
            <a:normAutofit fontScale="92500" lnSpcReduction="20000"/>
          </a:bodyPr>
          <a:lstStyle/>
          <a:p>
            <a:pPr>
              <a:buClr>
                <a:schemeClr val="tx1"/>
              </a:buClr>
              <a:buFont typeface="Arial" charset="0"/>
              <a:buChar char="•"/>
            </a:pPr>
            <a:r>
              <a:rPr lang="en-US" dirty="0"/>
              <a:t>Painless local anesthesia</a:t>
            </a:r>
          </a:p>
          <a:p>
            <a:pPr lvl="1">
              <a:buClr>
                <a:schemeClr val="tx1"/>
              </a:buClr>
            </a:pPr>
            <a:r>
              <a:rPr lang="en-US" dirty="0"/>
              <a:t>Buffered Lidocaine</a:t>
            </a:r>
          </a:p>
          <a:p>
            <a:pPr lvl="2">
              <a:buClr>
                <a:schemeClr val="tx1"/>
              </a:buClr>
            </a:pPr>
            <a:r>
              <a:rPr lang="en-US" dirty="0"/>
              <a:t>30 gauge needle</a:t>
            </a:r>
          </a:p>
          <a:p>
            <a:pPr>
              <a:buClr>
                <a:schemeClr val="tx1"/>
              </a:buClr>
            </a:pPr>
            <a:r>
              <a:rPr lang="en-US" dirty="0"/>
              <a:t>Position of Comfort</a:t>
            </a:r>
          </a:p>
          <a:p>
            <a:pPr>
              <a:buClr>
                <a:schemeClr val="tx1"/>
              </a:buClr>
              <a:buFont typeface="Arial" charset="0"/>
              <a:buChar char="•"/>
            </a:pPr>
            <a:r>
              <a:rPr lang="en-US" dirty="0"/>
              <a:t>Distraction</a:t>
            </a:r>
          </a:p>
        </p:txBody>
      </p:sp>
      <p:pic>
        <p:nvPicPr>
          <p:cNvPr id="30723" name="Picture 3" descr="DSCN1185"/>
          <p:cNvPicPr>
            <a:picLocks noChangeAspect="1" noChangeArrowheads="1"/>
          </p:cNvPicPr>
          <p:nvPr/>
        </p:nvPicPr>
        <p:blipFill>
          <a:blip r:embed="rId2"/>
          <a:srcRect/>
          <a:stretch>
            <a:fillRect/>
          </a:stretch>
        </p:blipFill>
        <p:spPr bwMode="auto">
          <a:xfrm>
            <a:off x="5029623" y="1716087"/>
            <a:ext cx="2745740" cy="3260566"/>
          </a:xfrm>
          <a:prstGeom prst="rect">
            <a:avLst/>
          </a:prstGeom>
          <a:noFill/>
          <a:ln w="9525">
            <a:noFill/>
            <a:miter lim="800000"/>
            <a:headEnd/>
            <a:tailEnd/>
          </a:ln>
        </p:spPr>
      </p:pic>
    </p:spTree>
    <p:extLst>
      <p:ext uri="{BB962C8B-B14F-4D97-AF65-F5344CB8AC3E}">
        <p14:creationId xmlns:p14="http://schemas.microsoft.com/office/powerpoint/2010/main" val="3949954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028" y="2002102"/>
            <a:ext cx="3088958" cy="858044"/>
          </a:xfrm>
        </p:spPr>
        <p:txBody>
          <a:bodyPr>
            <a:noAutofit/>
          </a:bodyPr>
          <a:lstStyle/>
          <a:p>
            <a:r>
              <a:rPr lang="en-US" sz="4504" dirty="0"/>
              <a:t>Position of comfort</a:t>
            </a:r>
            <a:br>
              <a:rPr lang="en-US" sz="4504" dirty="0"/>
            </a:br>
            <a:br>
              <a:rPr lang="en-US" sz="4504" dirty="0"/>
            </a:br>
            <a:r>
              <a:rPr lang="en-US" sz="4504" dirty="0"/>
              <a:t>Distraction</a:t>
            </a:r>
          </a:p>
        </p:txBody>
      </p:sp>
      <p:pic>
        <p:nvPicPr>
          <p:cNvPr id="4" name="Content Placeholder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14377" y="0"/>
            <a:ext cx="3904359" cy="5205812"/>
          </a:xfrm>
          <a:prstGeom prst="rect">
            <a:avLst/>
          </a:prstGeom>
        </p:spPr>
      </p:pic>
    </p:spTree>
    <p:extLst>
      <p:ext uri="{BB962C8B-B14F-4D97-AF65-F5344CB8AC3E}">
        <p14:creationId xmlns:p14="http://schemas.microsoft.com/office/powerpoint/2010/main" val="1838591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Position of Comfort + Distraction</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20601" y="2108682"/>
            <a:ext cx="2305427" cy="3073902"/>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43610" y="1967075"/>
            <a:ext cx="2385891" cy="3181188"/>
          </a:xfrm>
          <a:prstGeom prst="rect">
            <a:avLst/>
          </a:prstGeom>
        </p:spPr>
      </p:pic>
    </p:spTree>
    <p:extLst>
      <p:ext uri="{BB962C8B-B14F-4D97-AF65-F5344CB8AC3E}">
        <p14:creationId xmlns:p14="http://schemas.microsoft.com/office/powerpoint/2010/main" val="17367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923242" y="218728"/>
            <a:ext cx="6683765" cy="961557"/>
          </a:xfrm>
        </p:spPr>
        <p:txBody>
          <a:bodyPr/>
          <a:lstStyle/>
          <a:p>
            <a:r>
              <a:rPr lang="en-US" dirty="0"/>
              <a:t>Case</a:t>
            </a:r>
          </a:p>
        </p:txBody>
      </p:sp>
      <p:sp>
        <p:nvSpPr>
          <p:cNvPr id="29698" name="Content Placeholder 2"/>
          <p:cNvSpPr>
            <a:spLocks noGrp="1"/>
          </p:cNvSpPr>
          <p:nvPr>
            <p:ph idx="1"/>
          </p:nvPr>
        </p:nvSpPr>
        <p:spPr>
          <a:xfrm>
            <a:off x="1654651" y="1086855"/>
            <a:ext cx="5834698" cy="3660987"/>
          </a:xfrm>
        </p:spPr>
        <p:txBody>
          <a:bodyPr>
            <a:normAutofit lnSpcReduction="10000"/>
          </a:bodyPr>
          <a:lstStyle/>
          <a:p>
            <a:pPr>
              <a:buFont typeface="Monotype Sorts" pitchFamily="2" charset="2"/>
              <a:buNone/>
            </a:pPr>
            <a:r>
              <a:rPr lang="en-US" sz="2400" dirty="0"/>
              <a:t>2 year old boy fell against the coffee table about 2 hours ago, has a vertical forehead laceration that is 1.5 cm.</a:t>
            </a:r>
          </a:p>
          <a:p>
            <a:pPr>
              <a:buFont typeface="Monotype Sorts" pitchFamily="2" charset="2"/>
              <a:buNone/>
            </a:pPr>
            <a:endParaRPr lang="en-US" sz="601" dirty="0"/>
          </a:p>
          <a:p>
            <a:pPr lvl="1"/>
            <a:r>
              <a:rPr lang="en-US" sz="1900" dirty="0"/>
              <a:t>He appears quite anxious when you walk into the room, clutching his mother’s leg, tears are still on his cheeks.</a:t>
            </a:r>
          </a:p>
          <a:p>
            <a:pPr lvl="1"/>
            <a:r>
              <a:rPr lang="en-US" sz="1900" dirty="0"/>
              <a:t>Mom says he had stitches last year and they had to hold him down.  </a:t>
            </a:r>
          </a:p>
          <a:p>
            <a:pPr lvl="1"/>
            <a:r>
              <a:rPr lang="en-US" sz="1900" dirty="0"/>
              <a:t>Mom is worried about scarring</a:t>
            </a:r>
          </a:p>
          <a:p>
            <a:pPr lvl="1"/>
            <a:r>
              <a:rPr lang="en-US" sz="1900" dirty="0"/>
              <a:t>Mom gave him ice cream to soothe him after the injury</a:t>
            </a:r>
          </a:p>
          <a:p>
            <a:pPr lvl="1"/>
            <a:endParaRPr lang="en-US" dirty="0"/>
          </a:p>
        </p:txBody>
      </p:sp>
    </p:spTree>
    <p:extLst>
      <p:ext uri="{BB962C8B-B14F-4D97-AF65-F5344CB8AC3E}">
        <p14:creationId xmlns:p14="http://schemas.microsoft.com/office/powerpoint/2010/main" val="257642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59276" y="4404624"/>
            <a:ext cx="1809042" cy="6435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351"/>
          </a:p>
        </p:txBody>
      </p:sp>
      <p:sp>
        <p:nvSpPr>
          <p:cNvPr id="2" name="Title 1"/>
          <p:cNvSpPr>
            <a:spLocks noGrp="1"/>
          </p:cNvSpPr>
          <p:nvPr>
            <p:ph type="title"/>
          </p:nvPr>
        </p:nvSpPr>
        <p:spPr>
          <a:xfrm>
            <a:off x="1034396" y="387320"/>
            <a:ext cx="6683765" cy="961557"/>
          </a:xfrm>
        </p:spPr>
        <p:txBody>
          <a:bodyPr/>
          <a:lstStyle/>
          <a:p>
            <a:r>
              <a:rPr lang="en-US" sz="4000" dirty="0"/>
              <a:t>Minimal Sedation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9825" y="1144059"/>
            <a:ext cx="2548211" cy="3397615"/>
          </a:xfrm>
        </p:spPr>
      </p:pic>
      <p:sp>
        <p:nvSpPr>
          <p:cNvPr id="6" name="TextBox 5"/>
          <p:cNvSpPr txBox="1"/>
          <p:nvPr/>
        </p:nvSpPr>
        <p:spPr>
          <a:xfrm>
            <a:off x="3942768" y="1086855"/>
            <a:ext cx="3775393" cy="831638"/>
          </a:xfrm>
          <a:prstGeom prst="rect">
            <a:avLst/>
          </a:prstGeom>
          <a:noFill/>
        </p:spPr>
        <p:txBody>
          <a:bodyPr wrap="square" rtlCol="0">
            <a:spAutoFit/>
          </a:bodyPr>
          <a:lstStyle/>
          <a:p>
            <a:pPr marL="343220" indent="-343220">
              <a:buFont typeface="Arial" panose="020B0604020202020204" pitchFamily="34" charset="0"/>
              <a:buChar char="•"/>
            </a:pPr>
            <a:r>
              <a:rPr lang="en-US" sz="2402" dirty="0"/>
              <a:t>Midazolam 0.4 mg/kg IN</a:t>
            </a:r>
          </a:p>
          <a:p>
            <a:pPr marL="343220" indent="-343220">
              <a:buFont typeface="Arial" panose="020B0604020202020204" pitchFamily="34" charset="0"/>
              <a:buChar char="•"/>
            </a:pPr>
            <a:r>
              <a:rPr lang="en-US" sz="2402" dirty="0"/>
              <a:t>Mucosal Atomizer Device</a:t>
            </a:r>
          </a:p>
        </p:txBody>
      </p:sp>
      <p:sp>
        <p:nvSpPr>
          <p:cNvPr id="3" name="AutoShape 2" descr="Image result for mucosal atomization device"/>
          <p:cNvSpPr>
            <a:spLocks noChangeAspect="1" noChangeArrowheads="1"/>
          </p:cNvSpPr>
          <p:nvPr/>
        </p:nvSpPr>
        <p:spPr bwMode="auto">
          <a:xfrm>
            <a:off x="1256614" y="-108447"/>
            <a:ext cx="228812" cy="2288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644" tIns="34322" rIns="68644" bIns="34322" numCol="1" anchor="t" anchorCtr="0" compatLnSpc="1">
            <a:prstTxWarp prst="textNoShape">
              <a:avLst/>
            </a:prstTxWarp>
          </a:bodyPr>
          <a:lstStyle/>
          <a:p>
            <a:endParaRPr lang="en-US" sz="1351"/>
          </a:p>
        </p:txBody>
      </p:sp>
      <p:sp>
        <p:nvSpPr>
          <p:cNvPr id="7" name="AutoShape 4" descr="Image result for mucosal atomization device"/>
          <p:cNvSpPr>
            <a:spLocks noChangeAspect="1" noChangeArrowheads="1"/>
          </p:cNvSpPr>
          <p:nvPr/>
        </p:nvSpPr>
        <p:spPr bwMode="auto">
          <a:xfrm>
            <a:off x="1371020" y="5959"/>
            <a:ext cx="228812" cy="2288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644" tIns="34322" rIns="68644" bIns="34322" numCol="1" anchor="t" anchorCtr="0" compatLnSpc="1">
            <a:prstTxWarp prst="textNoShape">
              <a:avLst/>
            </a:prstTxWarp>
          </a:bodyPr>
          <a:lstStyle/>
          <a:p>
            <a:endParaRPr lang="en-US" sz="1351"/>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67" y="1950099"/>
            <a:ext cx="2618929" cy="1430073"/>
          </a:xfrm>
          <a:prstGeom prst="rect">
            <a:avLst/>
          </a:prstGeom>
        </p:spPr>
      </p:pic>
      <p:sp>
        <p:nvSpPr>
          <p:cNvPr id="9" name="TextBox 8"/>
          <p:cNvSpPr txBox="1"/>
          <p:nvPr/>
        </p:nvSpPr>
        <p:spPr>
          <a:xfrm>
            <a:off x="3936367" y="2666003"/>
            <a:ext cx="4067808" cy="1478610"/>
          </a:xfrm>
          <a:prstGeom prst="rect">
            <a:avLst/>
          </a:prstGeom>
          <a:noFill/>
        </p:spPr>
        <p:txBody>
          <a:bodyPr wrap="square" rtlCol="0">
            <a:spAutoFit/>
          </a:bodyPr>
          <a:lstStyle/>
          <a:p>
            <a:pPr marL="343220" indent="-343220">
              <a:buFont typeface="Arial" panose="020B0604020202020204" pitchFamily="34" charset="0"/>
              <a:buChar char="•"/>
            </a:pPr>
            <a:r>
              <a:rPr lang="en-US" sz="2402" dirty="0"/>
              <a:t>0.3-0.5 mL/nostril</a:t>
            </a:r>
          </a:p>
          <a:p>
            <a:pPr marL="686440" lvl="1" indent="-343220">
              <a:buFont typeface="Arial" panose="020B0604020202020204" pitchFamily="34" charset="0"/>
              <a:buChar char="•"/>
            </a:pPr>
            <a:r>
              <a:rPr lang="en-US" sz="2102" dirty="0">
                <a:solidFill>
                  <a:srgbClr val="A50021"/>
                </a:solidFill>
              </a:rPr>
              <a:t>Larger volumes becomes PO</a:t>
            </a:r>
          </a:p>
          <a:p>
            <a:pPr marL="343220" indent="-343220">
              <a:buFont typeface="Arial" panose="020B0604020202020204" pitchFamily="34" charset="0"/>
              <a:buChar char="•"/>
            </a:pPr>
            <a:r>
              <a:rPr lang="en-US" sz="2402" dirty="0"/>
              <a:t>Irritates mucosa</a:t>
            </a:r>
          </a:p>
          <a:p>
            <a:pPr marL="686440" lvl="1" indent="-343220">
              <a:buFont typeface="Arial" panose="020B0604020202020204" pitchFamily="34" charset="0"/>
              <a:buChar char="•"/>
            </a:pPr>
            <a:r>
              <a:rPr lang="en-US" sz="2102" dirty="0">
                <a:solidFill>
                  <a:srgbClr val="A50021"/>
                </a:solidFill>
              </a:rPr>
              <a:t>Lidocaine???</a:t>
            </a:r>
          </a:p>
        </p:txBody>
      </p:sp>
    </p:spTree>
    <p:extLst>
      <p:ext uri="{BB962C8B-B14F-4D97-AF65-F5344CB8AC3E}">
        <p14:creationId xmlns:p14="http://schemas.microsoft.com/office/powerpoint/2010/main" val="24447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942A-BB55-4B7E-98BB-9396A20E303E}"/>
              </a:ext>
            </a:extLst>
          </p:cNvPr>
          <p:cNvSpPr>
            <a:spLocks noGrp="1"/>
          </p:cNvSpPr>
          <p:nvPr>
            <p:ph type="title"/>
          </p:nvPr>
        </p:nvSpPr>
        <p:spPr>
          <a:xfrm>
            <a:off x="516835" y="899652"/>
            <a:ext cx="7601416" cy="2595716"/>
          </a:xfrm>
        </p:spPr>
        <p:txBody>
          <a:bodyPr/>
          <a:lstStyle/>
          <a:p>
            <a:r>
              <a:rPr lang="en-US" sz="200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err="1">
                <a:latin typeface="Calibri" panose="020F0502020204030204" pitchFamily="34" charset="0"/>
                <a:cs typeface="Calibri" panose="020F0502020204030204" pitchFamily="34" charset="0"/>
              </a:rPr>
              <a:t>david.listman@childrenscolorado.org</a:t>
            </a:r>
            <a:endParaRPr lang="en-US" sz="20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07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9276" y="4404625"/>
            <a:ext cx="1944899" cy="612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a:off x="1483043" y="114405"/>
            <a:ext cx="6177915" cy="858044"/>
          </a:xfrm>
        </p:spPr>
        <p:txBody>
          <a:bodyPr>
            <a:normAutofit/>
          </a:bodyPr>
          <a:lstStyle/>
          <a:p>
            <a:r>
              <a:rPr lang="en-US" sz="2400" dirty="0"/>
              <a:t>Dan Harris: The First Time I Rushed My Son to the E.R. - The New York Times</a:t>
            </a:r>
          </a:p>
        </p:txBody>
      </p:sp>
      <p:sp>
        <p:nvSpPr>
          <p:cNvPr id="7" name="Content Placeholder 6"/>
          <p:cNvSpPr>
            <a:spLocks noGrp="1"/>
          </p:cNvSpPr>
          <p:nvPr>
            <p:ph idx="1"/>
          </p:nvPr>
        </p:nvSpPr>
        <p:spPr>
          <a:xfrm>
            <a:off x="5234720" y="837280"/>
            <a:ext cx="2911102" cy="757916"/>
          </a:xfrm>
        </p:spPr>
        <p:txBody>
          <a:bodyPr/>
          <a:lstStyle/>
          <a:p>
            <a:pPr marL="0" indent="0">
              <a:buNone/>
            </a:pPr>
            <a:r>
              <a:rPr lang="en-US" dirty="0"/>
              <a:t>DEC. 19, 2017</a:t>
            </a:r>
          </a:p>
        </p:txBody>
      </p:sp>
      <p:pic>
        <p:nvPicPr>
          <p:cNvPr id="1029" name="Picture 5" descr="https://static01.nyt.com/images/2017/12/24/arts/24FIRST-HARRIS/24FIRST-HARRIS-superJum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5183" y="1402806"/>
            <a:ext cx="5605886" cy="24908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2276" y="3828945"/>
            <a:ext cx="6063509" cy="715965"/>
          </a:xfrm>
          <a:prstGeom prst="rect">
            <a:avLst/>
          </a:prstGeom>
          <a:noFill/>
        </p:spPr>
        <p:txBody>
          <a:bodyPr wrap="square" rtlCol="0">
            <a:spAutoFit/>
          </a:bodyPr>
          <a:lstStyle/>
          <a:p>
            <a:r>
              <a:rPr lang="en-US" sz="1351" dirty="0"/>
              <a:t>Dan Harris, the ABC News anchor, has just published “Meditation for Fidgety Skeptics: A 10% Happier How-to Book.” </a:t>
            </a:r>
            <a:r>
              <a:rPr lang="en-US" sz="1351" dirty="0" err="1"/>
              <a:t>CreditPhotographs</a:t>
            </a:r>
            <a:r>
              <a:rPr lang="en-US" sz="1351" dirty="0"/>
              <a:t> by </a:t>
            </a:r>
            <a:r>
              <a:rPr lang="en-US" sz="1351" dirty="0" err="1"/>
              <a:t>Tawni</a:t>
            </a:r>
            <a:r>
              <a:rPr lang="en-US" sz="1351" dirty="0"/>
              <a:t> Bannister for </a:t>
            </a:r>
            <a:r>
              <a:rPr lang="en-US" sz="1351" b="1" dirty="0"/>
              <a:t>The New York Times</a:t>
            </a:r>
          </a:p>
        </p:txBody>
      </p:sp>
    </p:spTree>
    <p:extLst>
      <p:ext uri="{BB962C8B-B14F-4D97-AF65-F5344CB8AC3E}">
        <p14:creationId xmlns:p14="http://schemas.microsoft.com/office/powerpoint/2010/main" val="20646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 NY Times</a:t>
            </a:r>
          </a:p>
        </p:txBody>
      </p:sp>
      <p:sp>
        <p:nvSpPr>
          <p:cNvPr id="3" name="Content Placeholder 2"/>
          <p:cNvSpPr>
            <a:spLocks noGrp="1"/>
          </p:cNvSpPr>
          <p:nvPr>
            <p:ph idx="1"/>
          </p:nvPr>
        </p:nvSpPr>
        <p:spPr>
          <a:xfrm>
            <a:off x="1483042" y="1201262"/>
            <a:ext cx="6235118" cy="3397615"/>
          </a:xfrm>
        </p:spPr>
        <p:txBody>
          <a:bodyPr>
            <a:normAutofit fontScale="62500" lnSpcReduction="20000"/>
          </a:bodyPr>
          <a:lstStyle/>
          <a:p>
            <a:r>
              <a:rPr lang="en-US" dirty="0"/>
              <a:t>2 y/o with forehead laceration</a:t>
            </a:r>
          </a:p>
          <a:p>
            <a:pPr lvl="1"/>
            <a:r>
              <a:rPr lang="en-US" dirty="0"/>
              <a:t>Jumped off couch into table</a:t>
            </a:r>
          </a:p>
          <a:p>
            <a:pPr lvl="1"/>
            <a:r>
              <a:rPr lang="en-US" dirty="0"/>
              <a:t>“The wailing was immediate”</a:t>
            </a:r>
          </a:p>
          <a:p>
            <a:pPr lvl="2"/>
            <a:r>
              <a:rPr lang="en-US" dirty="0"/>
              <a:t>No Loss of consciousness</a:t>
            </a:r>
          </a:p>
          <a:p>
            <a:pPr lvl="1"/>
            <a:r>
              <a:rPr lang="en-US" dirty="0"/>
              <a:t>“Gaping gash on forehead, directly above his right eyebrow</a:t>
            </a:r>
          </a:p>
          <a:p>
            <a:pPr lvl="2"/>
            <a:r>
              <a:rPr lang="en-US" i="1" dirty="0"/>
              <a:t> ”…permanent, disfiguring scar. Maybe he has a concussion?” </a:t>
            </a:r>
            <a:endParaRPr lang="en-US" dirty="0"/>
          </a:p>
          <a:p>
            <a:pPr lvl="1"/>
            <a:r>
              <a:rPr lang="en-US" dirty="0"/>
              <a:t>Went to ED (ER) directly across the street</a:t>
            </a:r>
          </a:p>
          <a:p>
            <a:pPr lvl="1"/>
            <a:r>
              <a:rPr lang="en-US" dirty="0"/>
              <a:t>“…staff at the ER didn’t seem nearly as concerned…as we were.”</a:t>
            </a:r>
          </a:p>
          <a:p>
            <a:pPr lvl="1"/>
            <a:r>
              <a:rPr lang="en-US" dirty="0"/>
              <a:t>roomed and “told us to wait for the plastic surgeon”</a:t>
            </a:r>
          </a:p>
        </p:txBody>
      </p:sp>
    </p:spTree>
    <p:extLst>
      <p:ext uri="{BB962C8B-B14F-4D97-AF65-F5344CB8AC3E}">
        <p14:creationId xmlns:p14="http://schemas.microsoft.com/office/powerpoint/2010/main" val="269799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 NY Times</a:t>
            </a:r>
          </a:p>
        </p:txBody>
      </p:sp>
      <p:sp>
        <p:nvSpPr>
          <p:cNvPr id="3" name="Content Placeholder 2"/>
          <p:cNvSpPr>
            <a:spLocks noGrp="1"/>
          </p:cNvSpPr>
          <p:nvPr>
            <p:ph idx="1"/>
          </p:nvPr>
        </p:nvSpPr>
        <p:spPr>
          <a:xfrm>
            <a:off x="1483042" y="1201262"/>
            <a:ext cx="6235118" cy="3397615"/>
          </a:xfrm>
        </p:spPr>
        <p:txBody>
          <a:bodyPr>
            <a:normAutofit fontScale="70000" lnSpcReduction="20000"/>
          </a:bodyPr>
          <a:lstStyle/>
          <a:p>
            <a:r>
              <a:rPr lang="en-US" dirty="0"/>
              <a:t>2 y/o with forehead laceration</a:t>
            </a:r>
          </a:p>
          <a:p>
            <a:pPr lvl="1"/>
            <a:r>
              <a:rPr lang="en-US" dirty="0"/>
              <a:t>Plastic surgeon says, “This is bad.”</a:t>
            </a:r>
          </a:p>
          <a:p>
            <a:pPr lvl="1"/>
            <a:r>
              <a:rPr lang="en-US" dirty="0"/>
              <a:t>Parents told, rather than sedation, “we would have to tie (him) up” after local anesthesia</a:t>
            </a:r>
          </a:p>
          <a:p>
            <a:pPr lvl="1"/>
            <a:r>
              <a:rPr lang="en-US" dirty="0"/>
              <a:t>“Mummy game”: child wrapped in bedsheets</a:t>
            </a:r>
          </a:p>
          <a:p>
            <a:pPr lvl="1"/>
            <a:r>
              <a:rPr lang="en-US" dirty="0"/>
              <a:t>“screaming and writhing”</a:t>
            </a:r>
          </a:p>
          <a:p>
            <a:pPr lvl="2"/>
            <a:r>
              <a:rPr lang="en-US" dirty="0"/>
              <a:t>“not in pain, just scared”</a:t>
            </a:r>
          </a:p>
          <a:p>
            <a:pPr lvl="1"/>
            <a:r>
              <a:rPr lang="en-US" dirty="0"/>
              <a:t>“I don’t like the mummy!”</a:t>
            </a:r>
          </a:p>
          <a:p>
            <a:pPr lvl="1"/>
            <a:r>
              <a:rPr lang="en-US" dirty="0"/>
              <a:t>Successful repair in “a few minutes”</a:t>
            </a:r>
          </a:p>
        </p:txBody>
      </p:sp>
    </p:spTree>
    <p:extLst>
      <p:ext uri="{BB962C8B-B14F-4D97-AF65-F5344CB8AC3E}">
        <p14:creationId xmlns:p14="http://schemas.microsoft.com/office/powerpoint/2010/main" val="211413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6FDA4-F433-A75C-257A-448D9366C88A}"/>
              </a:ext>
            </a:extLst>
          </p:cNvPr>
          <p:cNvSpPr>
            <a:spLocks noGrp="1"/>
          </p:cNvSpPr>
          <p:nvPr>
            <p:ph type="sldNum" sz="quarter" idx="10"/>
          </p:nvPr>
        </p:nvSpPr>
        <p:spPr/>
        <p:txBody>
          <a:bodyPr/>
          <a:lstStyle/>
          <a:p>
            <a:fld id="{FE9E206F-B6C9-6B46-920E-6690A9897DBF}" type="slidenum">
              <a:rPr lang="en-US" smtClean="0"/>
              <a:t>9</a:t>
            </a:fld>
            <a:endParaRPr lang="en-US"/>
          </a:p>
        </p:txBody>
      </p:sp>
      <p:sp>
        <p:nvSpPr>
          <p:cNvPr id="3" name="Text Placeholder 2">
            <a:extLst>
              <a:ext uri="{FF2B5EF4-FFF2-40B4-BE49-F238E27FC236}">
                <a16:creationId xmlns:a16="http://schemas.microsoft.com/office/drawing/2014/main" id="{49DD56C1-978C-038E-4AC7-1D96D26578B1}"/>
              </a:ext>
            </a:extLst>
          </p:cNvPr>
          <p:cNvSpPr>
            <a:spLocks noGrp="1"/>
          </p:cNvSpPr>
          <p:nvPr>
            <p:ph type="body" sz="quarter" idx="11"/>
          </p:nvPr>
        </p:nvSpPr>
        <p:spPr/>
        <p:txBody>
          <a:bodyPr/>
          <a:lstStyle/>
          <a:p>
            <a:r>
              <a:rPr lang="en-US" dirty="0"/>
              <a:t>ADVERSE EXPERIENCE?</a:t>
            </a:r>
          </a:p>
        </p:txBody>
      </p:sp>
      <p:sp>
        <p:nvSpPr>
          <p:cNvPr id="4" name="Text Placeholder 3">
            <a:extLst>
              <a:ext uri="{FF2B5EF4-FFF2-40B4-BE49-F238E27FC236}">
                <a16:creationId xmlns:a16="http://schemas.microsoft.com/office/drawing/2014/main" id="{3089F5BB-1691-67DE-CF85-0ED6C4CDFFDB}"/>
              </a:ext>
            </a:extLst>
          </p:cNvPr>
          <p:cNvSpPr>
            <a:spLocks noGrp="1"/>
          </p:cNvSpPr>
          <p:nvPr>
            <p:ph type="body" sz="quarter" idx="12"/>
          </p:nvPr>
        </p:nvSpPr>
        <p:spPr/>
        <p:txBody>
          <a:bodyPr/>
          <a:lstStyle/>
          <a:p>
            <a:r>
              <a:rPr lang="en-US" dirty="0"/>
              <a:t>Studies have shown that traumatic medical experiences change a child’s interaction with medical care providers for years</a:t>
            </a:r>
          </a:p>
          <a:p>
            <a:endParaRPr lang="en-US" dirty="0"/>
          </a:p>
          <a:p>
            <a:r>
              <a:rPr lang="en-US" dirty="0"/>
              <a:t>Traumatic childhood events including negative experiences in the medical setting can impact decisions to vaccinate an individual as an adult and impact decisions about vaccinating one’s children.</a:t>
            </a:r>
          </a:p>
        </p:txBody>
      </p:sp>
    </p:spTree>
    <p:extLst>
      <p:ext uri="{BB962C8B-B14F-4D97-AF65-F5344CB8AC3E}">
        <p14:creationId xmlns:p14="http://schemas.microsoft.com/office/powerpoint/2010/main" val="3560854486"/>
      </p:ext>
    </p:extLst>
  </p:cSld>
  <p:clrMapOvr>
    <a:masterClrMapping/>
  </p:clrMapOvr>
</p:sld>
</file>

<file path=ppt/theme/theme1.xml><?xml version="1.0" encoding="utf-8"?>
<a:theme xmlns:a="http://schemas.openxmlformats.org/drawingml/2006/main" name="STAT_160120038A_Childrens Colorado Powerpoint Template 1">
  <a:themeElements>
    <a:clrScheme name="CHCO 1">
      <a:dk1>
        <a:srgbClr val="003A70"/>
      </a:dk1>
      <a:lt1>
        <a:sysClr val="window" lastClr="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T_160120038A_Childrens Colorado Powerpoint Template 1 (Read-Only)" id="{73C3A1CF-9961-2047-9D88-E3691E8152B7}" vid="{833AA383-FDC6-6F4E-B2D2-6CB170298B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0BB6E092AC34AB846FF5EE02AF03F" ma:contentTypeVersion="12" ma:contentTypeDescription="Create a new document." ma:contentTypeScope="" ma:versionID="f6685fe9573f6cc7096371cd46012357">
  <xsd:schema xmlns:xsd="http://www.w3.org/2001/XMLSchema" xmlns:xs="http://www.w3.org/2001/XMLSchema" xmlns:p="http://schemas.microsoft.com/office/2006/metadata/properties" xmlns:ns1="http://schemas.microsoft.com/sharepoint/v3" xmlns:ns3="ceb4d23c-9d9e-476a-bfa8-69e12497a8c0" xmlns:ns4="083ea322-5f9a-41c8-840c-7aba22382033" targetNamespace="http://schemas.microsoft.com/office/2006/metadata/properties" ma:root="true" ma:fieldsID="e82719e98d99aa04e70e5840eddb0829" ns1:_="" ns3:_="" ns4:_="">
    <xsd:import namespace="http://schemas.microsoft.com/sharepoint/v3"/>
    <xsd:import namespace="ceb4d23c-9d9e-476a-bfa8-69e12497a8c0"/>
    <xsd:import namespace="083ea322-5f9a-41c8-840c-7aba22382033"/>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b4d23c-9d9e-476a-bfa8-69e12497a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3ea322-5f9a-41c8-840c-7aba223820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B816F61-D391-4F8C-8CD0-1CB907C95200}">
  <ds:schemaRefs>
    <ds:schemaRef ds:uri="http://schemas.microsoft.com/sharepoint/v3/contenttype/forms"/>
  </ds:schemaRefs>
</ds:datastoreItem>
</file>

<file path=customXml/itemProps2.xml><?xml version="1.0" encoding="utf-8"?>
<ds:datastoreItem xmlns:ds="http://schemas.openxmlformats.org/officeDocument/2006/customXml" ds:itemID="{42E7CBDD-58BB-4EDE-8109-DD792F41AB0C}">
  <ds:schemaRefs>
    <ds:schemaRef ds:uri="083ea322-5f9a-41c8-840c-7aba22382033"/>
    <ds:schemaRef ds:uri="ceb4d23c-9d9e-476a-bfa8-69e12497a8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C1BC78-C906-4D44-B3C7-D828175EC901}">
  <ds:schemaRefs>
    <ds:schemaRef ds:uri="083ea322-5f9a-41c8-840c-7aba22382033"/>
    <ds:schemaRef ds:uri="ceb4d23c-9d9e-476a-bfa8-69e12497a8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12461</TotalTime>
  <Words>2099</Words>
  <Application>Microsoft Macintosh PowerPoint</Application>
  <PresentationFormat>Custom</PresentationFormat>
  <Paragraphs>352</Paragraphs>
  <Slides>51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Garamond</vt:lpstr>
      <vt:lpstr>Lucida Grande</vt:lpstr>
      <vt:lpstr>Monotype Sorts</vt:lpstr>
      <vt:lpstr>Times New Roman</vt:lpstr>
      <vt:lpstr>Trebuchet MS</vt:lpstr>
      <vt:lpstr>STAT_160120038A_Childrens Colorado Powerpoint Template 1</vt:lpstr>
      <vt:lpstr>PowerPoint Presentation</vt:lpstr>
      <vt:lpstr>Disclosure Information</vt:lpstr>
      <vt:lpstr>Objectives</vt:lpstr>
      <vt:lpstr>Objectives</vt:lpstr>
      <vt:lpstr>Case</vt:lpstr>
      <vt:lpstr>Dan Harris: The First Time I Rushed My Son to the E.R. - The New York Times</vt:lpstr>
      <vt:lpstr>Case – NY Times</vt:lpstr>
      <vt:lpstr>Case – NY Times</vt:lpstr>
      <vt:lpstr>PowerPoint Presentation</vt:lpstr>
      <vt:lpstr>Sedation Definition</vt:lpstr>
      <vt:lpstr>Sedation Goals </vt:lpstr>
      <vt:lpstr>Sedation Semantics</vt:lpstr>
      <vt:lpstr>Level of Sedation Continuum</vt:lpstr>
      <vt:lpstr>Depth of Sedation Continuum</vt:lpstr>
      <vt:lpstr>Levels of Sedation</vt:lpstr>
      <vt:lpstr>Levels of Sedation</vt:lpstr>
      <vt:lpstr>Levels of Sedation</vt:lpstr>
      <vt:lpstr>Levels of Sedation</vt:lpstr>
      <vt:lpstr>Levels of Sedation Continuum</vt:lpstr>
      <vt:lpstr>Levels of Sedation</vt:lpstr>
      <vt:lpstr>Sedation Safety</vt:lpstr>
      <vt:lpstr>Presedation Assessment</vt:lpstr>
      <vt:lpstr>ASA Physical Status Classification</vt:lpstr>
      <vt:lpstr>Safest Sedation?</vt:lpstr>
      <vt:lpstr>Preparation for Sedation</vt:lpstr>
      <vt:lpstr>Airway</vt:lpstr>
      <vt:lpstr>Airway</vt:lpstr>
      <vt:lpstr>Preparation for Sedation</vt:lpstr>
      <vt:lpstr>SOAPME</vt:lpstr>
      <vt:lpstr>SOAPME</vt:lpstr>
      <vt:lpstr>SOAPME</vt:lpstr>
      <vt:lpstr>Vital Signs and Physiologic Monitoring</vt:lpstr>
      <vt:lpstr>Personnel &amp; Monitoring During Sedation</vt:lpstr>
      <vt:lpstr>Sedation - Monitoring</vt:lpstr>
      <vt:lpstr>Sedation Adverse Events</vt:lpstr>
      <vt:lpstr>Sedation – Discharge Criteria</vt:lpstr>
      <vt:lpstr>Sedation Summary</vt:lpstr>
      <vt:lpstr>American Society of Anesthesiologists (ASA)   NPO Recommendations</vt:lpstr>
      <vt:lpstr>American Society of Anesthesiologists (ASA)   NPO Recommendations</vt:lpstr>
      <vt:lpstr>How did we do? Defining Efficacy of Sedation</vt:lpstr>
      <vt:lpstr>Efficacy of Sedation</vt:lpstr>
      <vt:lpstr>Case – Options</vt:lpstr>
      <vt:lpstr>Non-Pharmacological Strategies</vt:lpstr>
      <vt:lpstr>Case:  2 y/o with facial laceration</vt:lpstr>
      <vt:lpstr>Case:  3 y/o with facial laceration</vt:lpstr>
      <vt:lpstr>Forehead laceration s/p repair</vt:lpstr>
      <vt:lpstr>Position of Comfort</vt:lpstr>
      <vt:lpstr>Position of comfort  Distraction</vt:lpstr>
      <vt:lpstr>Position of Comfort + Distraction</vt:lpstr>
      <vt:lpstr>Minimal Sedation</vt:lpstr>
      <vt:lpstr>? david.listman@childrenscolorado.org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Listman, David</dc:creator>
  <cp:lastModifiedBy>Listman, David</cp:lastModifiedBy>
  <cp:revision>79</cp:revision>
  <dcterms:created xsi:type="dcterms:W3CDTF">2020-10-06T14:55:32Z</dcterms:created>
  <dcterms:modified xsi:type="dcterms:W3CDTF">2024-04-08T04:21:48Z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0x010100BD50BB6E092AC34AB846FF5EE02AF03F</vt:lpwstr>
  </property>
</Properties>
</file>